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73" r:id="rId2"/>
  </p:sldMasterIdLst>
  <p:notesMasterIdLst>
    <p:notesMasterId r:id="rId29"/>
  </p:notesMasterIdLst>
  <p:handoutMasterIdLst>
    <p:handoutMasterId r:id="rId30"/>
  </p:handoutMasterIdLst>
  <p:sldIdLst>
    <p:sldId id="257" r:id="rId3"/>
    <p:sldId id="258" r:id="rId4"/>
    <p:sldId id="259" r:id="rId5"/>
    <p:sldId id="284" r:id="rId6"/>
    <p:sldId id="260" r:id="rId7"/>
    <p:sldId id="261" r:id="rId8"/>
    <p:sldId id="262" r:id="rId9"/>
    <p:sldId id="289" r:id="rId10"/>
    <p:sldId id="264" r:id="rId11"/>
    <p:sldId id="265" r:id="rId12"/>
    <p:sldId id="266" r:id="rId13"/>
    <p:sldId id="285" r:id="rId14"/>
    <p:sldId id="267" r:id="rId15"/>
    <p:sldId id="268" r:id="rId16"/>
    <p:sldId id="269" r:id="rId17"/>
    <p:sldId id="290" r:id="rId18"/>
    <p:sldId id="271" r:id="rId19"/>
    <p:sldId id="272" r:id="rId20"/>
    <p:sldId id="283" r:id="rId21"/>
    <p:sldId id="273" r:id="rId22"/>
    <p:sldId id="274" r:id="rId23"/>
    <p:sldId id="286" r:id="rId24"/>
    <p:sldId id="287" r:id="rId25"/>
    <p:sldId id="288" r:id="rId26"/>
    <p:sldId id="281" r:id="rId27"/>
    <p:sldId id="275" r:id="rId2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ENNING, Lisa" initials="menningl" lastIdx="25" clrIdx="0"/>
  <p:cmAuthor id="1" name="Robb, Rachel" initials="RR" lastIdx="3" clrIdx="1"/>
  <p:cmAuthor id="2" name="BAHL, Jhilmil" initials="bahlj" lastIdx="8" clrIdx="2"/>
  <p:cmAuthor id="3" name="SHENDALE, Stephanie" initials="shendales" lastIdx="1" clrIdx="3"/>
  <p:cmAuthor id="4" name="RAMIREZ GONZALEZ, Alejandro" initials="RGA" lastIdx="4"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50622" autoAdjust="0"/>
  </p:normalViewPr>
  <p:slideViewPr>
    <p:cSldViewPr>
      <p:cViewPr>
        <p:scale>
          <a:sx n="70" d="100"/>
          <a:sy n="70" d="100"/>
        </p:scale>
        <p:origin x="-1974" y="-576"/>
      </p:cViewPr>
      <p:guideLst>
        <p:guide orient="horz" pos="2160"/>
        <p:guide pos="2880"/>
      </p:guideLst>
    </p:cSldViewPr>
  </p:slideViewPr>
  <p:notesTextViewPr>
    <p:cViewPr>
      <p:scale>
        <a:sx n="1" d="1"/>
        <a:sy n="1" d="1"/>
      </p:scale>
      <p:origin x="0" y="0"/>
    </p:cViewPr>
  </p:notesTextViewPr>
  <p:sorterViewPr>
    <p:cViewPr>
      <p:scale>
        <a:sx n="180" d="100"/>
        <a:sy n="180" d="100"/>
      </p:scale>
      <p:origin x="0" y="0"/>
    </p:cViewPr>
  </p:sorterViewPr>
  <p:notesViewPr>
    <p:cSldViewPr>
      <p:cViewPr varScale="1">
        <p:scale>
          <a:sx n="90" d="100"/>
          <a:sy n="90" d="100"/>
        </p:scale>
        <p:origin x="-3768" y="-7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7D857C13-D2D0-4A68-86AB-564ADFDCBE8E}" type="datetimeFigureOut">
              <a:rPr lang="en-US" smtClean="0"/>
              <a:t>8/3/2015</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09CABE1C-9727-4EDD-AE4B-1DDE7EB0E014}" type="slidenum">
              <a:rPr lang="en-US" smtClean="0"/>
              <a:t>‹#›</a:t>
            </a:fld>
            <a:endParaRPr lang="en-US"/>
          </a:p>
        </p:txBody>
      </p:sp>
    </p:spTree>
    <p:extLst>
      <p:ext uri="{BB962C8B-B14F-4D97-AF65-F5344CB8AC3E}">
        <p14:creationId xmlns:p14="http://schemas.microsoft.com/office/powerpoint/2010/main" val="10702256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EACD34FD-E381-4307-8ACE-260E0CC4CD34}" type="datetimeFigureOut">
              <a:rPr lang="en-US" smtClean="0"/>
              <a:t>8/3/2015</a:t>
            </a:fld>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D6EE1A59-CD70-4F15-8FE0-6342F10EFE1D}" type="slidenum">
              <a:rPr lang="en-US" smtClean="0"/>
              <a:t>‹#›</a:t>
            </a:fld>
            <a:endParaRPr lang="en-US"/>
          </a:p>
        </p:txBody>
      </p:sp>
    </p:spTree>
    <p:extLst>
      <p:ext uri="{BB962C8B-B14F-4D97-AF65-F5344CB8AC3E}">
        <p14:creationId xmlns:p14="http://schemas.microsoft.com/office/powerpoint/2010/main" val="1629072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xfrm>
            <a:off x="1181100" y="696913"/>
            <a:ext cx="4648200" cy="3486150"/>
          </a:xfrm>
          <a:prstGeom prst="rect">
            <a:avLst/>
          </a:prstGeom>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6910" eaLnBrk="0" hangingPunct="0">
              <a:defRPr>
                <a:solidFill>
                  <a:schemeClr val="tx1"/>
                </a:solidFill>
                <a:latin typeface="Limon F3" charset="0"/>
                <a:ea typeface="MS PGothic" pitchFamily="34" charset="-128"/>
              </a:defRPr>
            </a:lvl1pPr>
            <a:lvl2pPr marL="757057" indent="-291175" defTabSz="926910" eaLnBrk="0" hangingPunct="0">
              <a:defRPr>
                <a:solidFill>
                  <a:schemeClr val="tx1"/>
                </a:solidFill>
                <a:latin typeface="Limon F3" charset="0"/>
                <a:ea typeface="MS PGothic" pitchFamily="34" charset="-128"/>
              </a:defRPr>
            </a:lvl2pPr>
            <a:lvl3pPr marL="1164704" indent="-232941" defTabSz="926910" eaLnBrk="0" hangingPunct="0">
              <a:defRPr>
                <a:solidFill>
                  <a:schemeClr val="tx1"/>
                </a:solidFill>
                <a:latin typeface="Limon F3" charset="0"/>
                <a:ea typeface="MS PGothic" pitchFamily="34" charset="-128"/>
              </a:defRPr>
            </a:lvl3pPr>
            <a:lvl4pPr marL="1630584" indent="-232941" defTabSz="926910" eaLnBrk="0" hangingPunct="0">
              <a:defRPr>
                <a:solidFill>
                  <a:schemeClr val="tx1"/>
                </a:solidFill>
                <a:latin typeface="Limon F3" charset="0"/>
                <a:ea typeface="MS PGothic" pitchFamily="34" charset="-128"/>
              </a:defRPr>
            </a:lvl4pPr>
            <a:lvl5pPr marL="2096466" indent="-232941" defTabSz="926910" eaLnBrk="0" hangingPunct="0">
              <a:defRPr>
                <a:solidFill>
                  <a:schemeClr val="tx1"/>
                </a:solidFill>
                <a:latin typeface="Limon F3" charset="0"/>
                <a:ea typeface="MS PGothic" pitchFamily="34" charset="-128"/>
              </a:defRPr>
            </a:lvl5pPr>
            <a:lvl6pPr marL="2562348" indent="-232941" defTabSz="926910" eaLnBrk="0" fontAlgn="base" hangingPunct="0">
              <a:spcBef>
                <a:spcPct val="0"/>
              </a:spcBef>
              <a:spcAft>
                <a:spcPct val="0"/>
              </a:spcAft>
              <a:defRPr>
                <a:solidFill>
                  <a:schemeClr val="tx1"/>
                </a:solidFill>
                <a:latin typeface="Limon F3" charset="0"/>
                <a:ea typeface="MS PGothic" pitchFamily="34" charset="-128"/>
              </a:defRPr>
            </a:lvl6pPr>
            <a:lvl7pPr marL="3028230" indent="-232941" defTabSz="926910" eaLnBrk="0" fontAlgn="base" hangingPunct="0">
              <a:spcBef>
                <a:spcPct val="0"/>
              </a:spcBef>
              <a:spcAft>
                <a:spcPct val="0"/>
              </a:spcAft>
              <a:defRPr>
                <a:solidFill>
                  <a:schemeClr val="tx1"/>
                </a:solidFill>
                <a:latin typeface="Limon F3" charset="0"/>
                <a:ea typeface="MS PGothic" pitchFamily="34" charset="-128"/>
              </a:defRPr>
            </a:lvl7pPr>
            <a:lvl8pPr marL="3494110" indent="-232941" defTabSz="926910" eaLnBrk="0" fontAlgn="base" hangingPunct="0">
              <a:spcBef>
                <a:spcPct val="0"/>
              </a:spcBef>
              <a:spcAft>
                <a:spcPct val="0"/>
              </a:spcAft>
              <a:defRPr>
                <a:solidFill>
                  <a:schemeClr val="tx1"/>
                </a:solidFill>
                <a:latin typeface="Limon F3" charset="0"/>
                <a:ea typeface="MS PGothic" pitchFamily="34" charset="-128"/>
              </a:defRPr>
            </a:lvl8pPr>
            <a:lvl9pPr marL="3959992" indent="-232941" defTabSz="92691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C9D5E290-4B3A-4EDC-8906-2F498BDA9117}" type="slidenum">
              <a:rPr lang="en-GB" altLang="en-US" smtClean="0">
                <a:latin typeface="Arial" pitchFamily="34" charset="0"/>
              </a:rPr>
              <a:pPr eaLnBrk="1" hangingPunct="1"/>
              <a:t>1</a:t>
            </a:fld>
            <a:endParaRPr lang="en-GB" altLang="en-US"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40"/>
              </a:spcBef>
            </a:pPr>
            <a:endParaRPr lang="en-US" altLang="en-US" dirty="0">
              <a:latin typeface="Gill Sans MT" pitchFamily="34" charset="0"/>
            </a:endParaRPr>
          </a:p>
          <a:p>
            <a:pPr marL="0" marR="0" indent="0" algn="l" defTabSz="914400" rtl="0" eaLnBrk="1" fontAlgn="auto" latinLnBrk="0" hangingPunct="1">
              <a:lnSpc>
                <a:spcPct val="100000"/>
              </a:lnSpc>
              <a:spcBef>
                <a:spcPts val="1840"/>
              </a:spcBef>
              <a:spcAft>
                <a:spcPts val="0"/>
              </a:spcAft>
              <a:buClrTx/>
              <a:buSzTx/>
              <a:buFontTx/>
              <a:buNone/>
              <a:tabLst/>
              <a:defRPr/>
            </a:pPr>
            <a:r>
              <a:rPr lang="en-US" altLang="en-US" b="1" dirty="0" smtClean="0">
                <a:latin typeface="Gill Sans MT" pitchFamily="34" charset="0"/>
              </a:rPr>
              <a:t>To the </a:t>
            </a:r>
            <a:r>
              <a:rPr lang="en-US" altLang="en-US" b="1" dirty="0" err="1" smtClean="0">
                <a:latin typeface="Gill Sans MT" pitchFamily="34" charset="0"/>
              </a:rPr>
              <a:t>facilitor</a:t>
            </a:r>
            <a:r>
              <a:rPr lang="en-US" altLang="en-US" b="1" dirty="0" smtClean="0">
                <a:latin typeface="Gill Sans MT" pitchFamily="34" charset="0"/>
              </a:rPr>
              <a:t>:</a:t>
            </a:r>
          </a:p>
          <a:p>
            <a:pPr>
              <a:spcBef>
                <a:spcPts val="1840"/>
              </a:spcBef>
            </a:pPr>
            <a:endParaRPr lang="en-US" altLang="en-US" dirty="0" smtClean="0">
              <a:latin typeface="Gill Sans MT" pitchFamily="34" charset="0"/>
            </a:endParaRPr>
          </a:p>
          <a:p>
            <a:pPr lvl="0"/>
            <a:r>
              <a:rPr lang="en-US" sz="1200" dirty="0" smtClean="0">
                <a:solidFill>
                  <a:srgbClr val="000066"/>
                </a:solidFill>
                <a:latin typeface="Calibri" panose="020F0502020204030204" pitchFamily="34" charset="0"/>
              </a:rPr>
              <a:t>“The Switch from tOPV</a:t>
            </a:r>
            <a:r>
              <a:rPr lang="en-US" sz="1200" baseline="0" dirty="0" smtClean="0">
                <a:solidFill>
                  <a:srgbClr val="000066"/>
                </a:solidFill>
                <a:latin typeface="Calibri" panose="020F0502020204030204" pitchFamily="34" charset="0"/>
              </a:rPr>
              <a:t> to bOPV</a:t>
            </a:r>
            <a:r>
              <a:rPr lang="en-US" sz="1200" dirty="0" smtClean="0">
                <a:solidFill>
                  <a:srgbClr val="000066"/>
                </a:solidFill>
                <a:latin typeface="Calibri" panose="020F0502020204030204" pitchFamily="34" charset="0"/>
              </a:rPr>
              <a:t>”.</a:t>
            </a:r>
          </a:p>
          <a:p>
            <a:pPr lvl="0"/>
            <a:endParaRPr lang="en-US" sz="1200" dirty="0" smtClean="0">
              <a:solidFill>
                <a:srgbClr val="000066"/>
              </a:solidFill>
              <a:latin typeface="Calibri" panose="020F0502020204030204" pitchFamily="34" charset="0"/>
            </a:endParaRPr>
          </a:p>
          <a:p>
            <a:pPr lvl="0"/>
            <a:r>
              <a:rPr lang="en-US" sz="1200" baseline="0" dirty="0" smtClean="0">
                <a:solidFill>
                  <a:srgbClr val="000066"/>
                </a:solidFill>
                <a:latin typeface="Calibri" panose="020F0502020204030204" pitchFamily="34" charset="0"/>
              </a:rPr>
              <a:t>Please point out to participants that the tOPV droplet has the numbers “1, 2 and 3” inside of it. And the bOPV droplet only has the numbers “1 and 3”. And say: “By switching from </a:t>
            </a:r>
            <a:r>
              <a:rPr lang="en-US" sz="1200" baseline="0" dirty="0" err="1" smtClean="0">
                <a:solidFill>
                  <a:srgbClr val="000066"/>
                </a:solidFill>
                <a:latin typeface="Calibri" panose="020F0502020204030204" pitchFamily="34" charset="0"/>
              </a:rPr>
              <a:t>tOPV</a:t>
            </a:r>
            <a:r>
              <a:rPr lang="en-US" sz="1200" baseline="0" dirty="0" smtClean="0">
                <a:solidFill>
                  <a:srgbClr val="000066"/>
                </a:solidFill>
                <a:latin typeface="Calibri" panose="020F0502020204030204" pitchFamily="34" charset="0"/>
              </a:rPr>
              <a:t> to bOPV, we are removing the type 2 component of the oral polio vaccine.”  Next, show how IPV contains a “1, 2 and 3” and emphasize that IPV protects against all three types of poliovirus. </a:t>
            </a:r>
          </a:p>
          <a:p>
            <a:pPr lvl="0"/>
            <a:endParaRPr lang="en-US" sz="1200" baseline="0" dirty="0" smtClean="0">
              <a:solidFill>
                <a:srgbClr val="000066"/>
              </a:solidFill>
              <a:latin typeface="Calibri" panose="020F0502020204030204" pitchFamily="34" charset="0"/>
            </a:endParaRPr>
          </a:p>
          <a:p>
            <a:pPr lvl="0"/>
            <a:r>
              <a:rPr lang="en-US" sz="1200" baseline="0" dirty="0" smtClean="0">
                <a:solidFill>
                  <a:srgbClr val="000066"/>
                </a:solidFill>
                <a:latin typeface="Calibri" panose="020F0502020204030204" pitchFamily="34" charset="0"/>
              </a:rPr>
              <a:t>“We are removing the type 2 component of OPV because it causes the majority of </a:t>
            </a:r>
            <a:r>
              <a:rPr lang="en-US" sz="1200" baseline="0" dirty="0" err="1" smtClean="0">
                <a:solidFill>
                  <a:srgbClr val="000066"/>
                </a:solidFill>
                <a:latin typeface="Calibri" panose="020F0502020204030204" pitchFamily="34" charset="0"/>
              </a:rPr>
              <a:t>cVDPVs</a:t>
            </a:r>
            <a:r>
              <a:rPr lang="en-US" sz="1200" baseline="0" dirty="0" smtClean="0">
                <a:solidFill>
                  <a:srgbClr val="000066"/>
                </a:solidFill>
                <a:latin typeface="Calibri" panose="020F0502020204030204" pitchFamily="34" charset="0"/>
              </a:rPr>
              <a:t>. By using bOPV along with IPV, children are protected against all three types of the poliovirus and have a lower risk of paralysis caused by vaccines.”</a:t>
            </a:r>
            <a:endParaRPr lang="en-US" altLang="en-US" b="1" dirty="0" smtClean="0"/>
          </a:p>
          <a:p>
            <a:pPr>
              <a:spcBef>
                <a:spcPts val="1840"/>
              </a:spcBef>
            </a:pPr>
            <a:endParaRPr lang="en-US" altLang="en-US" dirty="0" smtClean="0">
              <a:latin typeface="Gill Sans MT" pitchFamily="34" charset="0"/>
            </a:endParaRPr>
          </a:p>
          <a:p>
            <a:endParaRPr lang="en-US" altLang="en-US" b="1" dirty="0" smtClean="0"/>
          </a:p>
          <a:p>
            <a:endParaRPr lang="en-US" altLang="en-US" b="1" dirty="0" smtClean="0"/>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10</a:t>
            </a:fld>
            <a:endParaRPr lang="en-GB" altLang="en-US">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40"/>
              </a:spcBef>
            </a:pPr>
            <a:r>
              <a:rPr lang="en-US" altLang="en-US" dirty="0" smtClean="0">
                <a:latin typeface="+mj-lt"/>
              </a:rPr>
              <a:t>To the facilitator:</a:t>
            </a:r>
          </a:p>
          <a:p>
            <a:pPr>
              <a:spcBef>
                <a:spcPts val="1840"/>
              </a:spcBef>
            </a:pPr>
            <a:endParaRPr lang="en-US" altLang="en-US" dirty="0" smtClean="0">
              <a:latin typeface="+mj-lt"/>
            </a:endParaRPr>
          </a:p>
          <a:p>
            <a:pPr>
              <a:spcBef>
                <a:spcPts val="1840"/>
              </a:spcBef>
            </a:pPr>
            <a:r>
              <a:rPr lang="en-US" altLang="en-US" dirty="0" smtClean="0">
                <a:latin typeface="+mj-lt"/>
              </a:rPr>
              <a:t>Read:</a:t>
            </a:r>
          </a:p>
          <a:p>
            <a:pPr marL="0" indent="0">
              <a:buFont typeface="Arial" panose="020B0604020202020204" pitchFamily="34" charset="0"/>
              <a:buNone/>
            </a:pPr>
            <a:r>
              <a:rPr lang="en-US" sz="1200" dirty="0" smtClean="0">
                <a:solidFill>
                  <a:srgbClr val="000066"/>
                </a:solidFill>
                <a:latin typeface="+mj-lt"/>
              </a:rPr>
              <a:t>“IPV will provide protection against polio type 2 after the type 2 component of OPV is removed.</a:t>
            </a:r>
          </a:p>
          <a:p>
            <a:pPr marL="0" lvl="0" indent="0">
              <a:buFont typeface="Arial" panose="020B0604020202020204" pitchFamily="34" charset="0"/>
              <a:buNone/>
            </a:pPr>
            <a:r>
              <a:rPr lang="en-US" sz="1200" dirty="0" smtClean="0">
                <a:solidFill>
                  <a:srgbClr val="000066"/>
                </a:solidFill>
                <a:latin typeface="+mj-lt"/>
              </a:rPr>
              <a:t>IPV also provides additional protection against types 1 and 3.</a:t>
            </a:r>
          </a:p>
          <a:p>
            <a:pPr>
              <a:spcBef>
                <a:spcPts val="1840"/>
              </a:spcBef>
            </a:pPr>
            <a:endParaRPr lang="en-US" altLang="en-US" dirty="0" smtClean="0">
              <a:latin typeface="+mj-lt"/>
            </a:endParaRPr>
          </a:p>
          <a:p>
            <a:pPr marL="0" marR="0" lvl="0" indent="0" algn="l" defTabSz="914400" rtl="0" eaLnBrk="1" fontAlgn="auto" latinLnBrk="0" hangingPunct="1">
              <a:lnSpc>
                <a:spcPct val="100000"/>
              </a:lnSpc>
              <a:spcBef>
                <a:spcPts val="1840"/>
              </a:spcBef>
              <a:spcAft>
                <a:spcPts val="0"/>
              </a:spcAft>
              <a:buClrTx/>
              <a:buSzTx/>
              <a:buFontTx/>
              <a:buNone/>
              <a:tabLst/>
              <a:defRPr/>
            </a:pPr>
            <a:r>
              <a:rPr lang="en-US" sz="1200" b="1" i="1" dirty="0" smtClean="0">
                <a:solidFill>
                  <a:srgbClr val="000066"/>
                </a:solidFill>
                <a:latin typeface="+mj-lt"/>
              </a:rPr>
              <a:t>Used together, OPV and IPV will provide strong protection against polio during the final phases of polio eradication.”</a:t>
            </a:r>
          </a:p>
          <a:p>
            <a:pPr>
              <a:spcBef>
                <a:spcPts val="1840"/>
              </a:spcBef>
            </a:pPr>
            <a:endParaRPr lang="en-US" altLang="en-US" dirty="0">
              <a:latin typeface="Gill Sans MT" pitchFamily="34" charset="0"/>
            </a:endParaRPr>
          </a:p>
          <a:p>
            <a:endParaRPr lang="en-US" altLang="en-US" b="1" dirty="0" smtClean="0"/>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11</a:t>
            </a:fld>
            <a:endParaRPr lang="en-GB" altLang="en-US">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40"/>
              </a:spcBef>
            </a:pPr>
            <a:endParaRPr lang="en-US" altLang="en-US" dirty="0">
              <a:latin typeface="Gill Sans MT" pitchFamily="34" charset="0"/>
            </a:endParaRPr>
          </a:p>
          <a:p>
            <a:endParaRPr lang="en-US" altLang="en-US" b="1" dirty="0" smtClean="0"/>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12</a:t>
            </a:fld>
            <a:endParaRPr lang="en-GB" altLang="en-US">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40"/>
              </a:spcBef>
            </a:pPr>
            <a:r>
              <a:rPr lang="en-US" altLang="en-US" b="1" dirty="0" smtClean="0">
                <a:latin typeface="+mj-lt"/>
              </a:rPr>
              <a:t>Facilitator:</a:t>
            </a:r>
            <a:endParaRPr lang="en-US" altLang="en-US" b="1" dirty="0">
              <a:latin typeface="+mj-lt"/>
            </a:endParaRPr>
          </a:p>
          <a:p>
            <a:endParaRPr lang="en-US" altLang="en-US" b="1" dirty="0" smtClean="0">
              <a:latin typeface="+mj-lt"/>
            </a:endParaRPr>
          </a:p>
          <a:p>
            <a:r>
              <a:rPr lang="en-US" altLang="en-US" b="0" dirty="0" smtClean="0">
                <a:latin typeface="+mj-lt"/>
              </a:rPr>
              <a:t>“Health workers have</a:t>
            </a:r>
            <a:r>
              <a:rPr lang="en-US" altLang="en-US" b="0" baseline="0" dirty="0" smtClean="0">
                <a:latin typeface="+mj-lt"/>
              </a:rPr>
              <a:t> a key role in the switch from tOPV to bOPV. </a:t>
            </a:r>
          </a:p>
          <a:p>
            <a:endParaRPr lang="en-US" altLang="en-US" b="0" baseline="0" dirty="0" smtClean="0">
              <a:latin typeface="+mj-lt"/>
            </a:endParaRPr>
          </a:p>
          <a:p>
            <a:r>
              <a:rPr lang="en-US" altLang="en-US" b="0" baseline="0" dirty="0" smtClean="0">
                <a:latin typeface="+mj-lt"/>
              </a:rPr>
              <a:t>It is very important that health workers:</a:t>
            </a:r>
          </a:p>
          <a:p>
            <a:endParaRPr lang="en-US" altLang="en-US" b="0" baseline="0" dirty="0" smtClean="0">
              <a:latin typeface="+mj-lt"/>
            </a:endParaRPr>
          </a:p>
          <a:p>
            <a:pPr marL="342900" lvl="0" indent="-342900">
              <a:lnSpc>
                <a:spcPct val="150000"/>
              </a:lnSpc>
              <a:buFont typeface="Arial" panose="020B0604020202020204" pitchFamily="34" charset="0"/>
              <a:buChar char="•"/>
            </a:pPr>
            <a:r>
              <a:rPr lang="en-US" sz="1200" dirty="0" smtClean="0">
                <a:solidFill>
                  <a:schemeClr val="tx1"/>
                </a:solidFill>
                <a:latin typeface="+mj-lt"/>
              </a:rPr>
              <a:t>Ensure that bOPV is not used after the switch to tOPV</a:t>
            </a:r>
          </a:p>
          <a:p>
            <a:pPr marL="342900" lvl="0" indent="-342900">
              <a:lnSpc>
                <a:spcPct val="150000"/>
              </a:lnSpc>
              <a:buFont typeface="Arial" panose="020B0604020202020204" pitchFamily="34" charset="0"/>
              <a:buChar char="•"/>
            </a:pPr>
            <a:r>
              <a:rPr lang="en-US" sz="1200" dirty="0" smtClean="0">
                <a:solidFill>
                  <a:schemeClr val="tx1"/>
                </a:solidFill>
                <a:latin typeface="+mj-lt"/>
              </a:rPr>
              <a:t>Dispose of tOPV properly</a:t>
            </a:r>
          </a:p>
          <a:p>
            <a:pPr marL="342900" lvl="0" indent="-342900">
              <a:lnSpc>
                <a:spcPct val="150000"/>
              </a:lnSpc>
              <a:buFont typeface="Arial" panose="020B0604020202020204" pitchFamily="34" charset="0"/>
              <a:buChar char="•"/>
            </a:pPr>
            <a:r>
              <a:rPr lang="en-US" sz="1200" dirty="0" smtClean="0">
                <a:solidFill>
                  <a:schemeClr val="tx1"/>
                </a:solidFill>
                <a:latin typeface="+mj-lt"/>
              </a:rPr>
              <a:t>Answer any questions about the switch” </a:t>
            </a:r>
            <a:endParaRPr lang="en-US" sz="1200" dirty="0">
              <a:solidFill>
                <a:schemeClr val="tx1"/>
              </a:solidFill>
              <a:latin typeface="+mj-lt"/>
            </a:endParaRPr>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13</a:t>
            </a:fld>
            <a:endParaRPr lang="en-GB" altLang="en-US">
              <a:cs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40"/>
              </a:spcBef>
            </a:pPr>
            <a:r>
              <a:rPr lang="en-US" altLang="en-US" b="1" dirty="0" smtClean="0">
                <a:latin typeface="Gill Sans MT" pitchFamily="34" charset="0"/>
              </a:rPr>
              <a:t>To the facilitator:</a:t>
            </a:r>
            <a:r>
              <a:rPr lang="en-US" altLang="en-US" b="1" baseline="0" dirty="0">
                <a:latin typeface="Gill Sans MT" pitchFamily="34" charset="0"/>
              </a:rPr>
              <a:t> </a:t>
            </a:r>
            <a:r>
              <a:rPr lang="en-US" altLang="en-US" b="0" baseline="0" dirty="0" smtClean="0"/>
              <a:t>Please insert the date of the National Switch Day for your country in the areas highlighted in red. Please emphasize that tOPV cannot be used after this date.</a:t>
            </a:r>
          </a:p>
          <a:p>
            <a:endParaRPr lang="en-US" altLang="en-US" b="0" baseline="0" dirty="0" smtClean="0"/>
          </a:p>
          <a:p>
            <a:r>
              <a:rPr lang="en-US" altLang="en-US" b="0" baseline="0" dirty="0" smtClean="0"/>
              <a:t>“</a:t>
            </a:r>
            <a:r>
              <a:rPr lang="en-US" sz="1200" dirty="0" smtClean="0">
                <a:solidFill>
                  <a:srgbClr val="002060"/>
                </a:solidFill>
                <a:latin typeface="Calibri" panose="020F0502020204030204" pitchFamily="34" charset="0"/>
              </a:rPr>
              <a:t>The switch is a global event. It will take place in every health facility in countries still using tOPV in April 2016.</a:t>
            </a:r>
            <a:br>
              <a:rPr lang="en-US" sz="1200" dirty="0" smtClean="0">
                <a:solidFill>
                  <a:srgbClr val="002060"/>
                </a:solidFill>
                <a:latin typeface="Calibri" panose="020F0502020204030204" pitchFamily="34" charset="0"/>
              </a:rPr>
            </a:br>
            <a:endParaRPr lang="en-US" sz="1200" dirty="0" smtClean="0">
              <a:solidFill>
                <a:srgbClr val="002060"/>
              </a:solidFill>
              <a:latin typeface="Calibri" panose="020F0502020204030204" pitchFamily="34" charset="0"/>
            </a:endParaRPr>
          </a:p>
          <a:p>
            <a:r>
              <a:rPr lang="en-US" sz="1200" dirty="0" smtClean="0">
                <a:solidFill>
                  <a:srgbClr val="002060"/>
                </a:solidFill>
                <a:latin typeface="Calibri" panose="020F0502020204030204" pitchFamily="34" charset="0"/>
              </a:rPr>
              <a:t>In our country the switch will take place on</a:t>
            </a:r>
            <a:r>
              <a:rPr lang="en-US" sz="1200" dirty="0" smtClean="0">
                <a:solidFill>
                  <a:srgbClr val="FF0000"/>
                </a:solidFill>
                <a:latin typeface="Calibri" panose="020F0502020204030204" pitchFamily="34" charset="0"/>
              </a:rPr>
              <a:t> </a:t>
            </a:r>
            <a:r>
              <a:rPr lang="en-US" sz="1200" b="1" dirty="0" smtClean="0">
                <a:solidFill>
                  <a:srgbClr val="FF0000"/>
                </a:solidFill>
                <a:latin typeface="Calibri" panose="020F0502020204030204" pitchFamily="34" charset="0"/>
              </a:rPr>
              <a:t>{</a:t>
            </a:r>
            <a:r>
              <a:rPr lang="en-US" sz="1200" b="1" i="1" dirty="0" smtClean="0">
                <a:solidFill>
                  <a:srgbClr val="FF0000"/>
                </a:solidFill>
                <a:latin typeface="Calibri" panose="020F0502020204030204" pitchFamily="34" charset="0"/>
              </a:rPr>
              <a:t>date to be filled out</a:t>
            </a:r>
            <a:r>
              <a:rPr lang="en-US" sz="1200" b="1" dirty="0" smtClean="0">
                <a:solidFill>
                  <a:srgbClr val="FF0000"/>
                </a:solidFill>
                <a:latin typeface="Calibri" panose="020F0502020204030204" pitchFamily="34" charset="0"/>
              </a:rPr>
              <a:t>}. </a:t>
            </a:r>
            <a:r>
              <a:rPr lang="en-US" sz="1200" dirty="0" smtClean="0">
                <a:solidFill>
                  <a:srgbClr val="002060"/>
                </a:solidFill>
                <a:latin typeface="Calibri" panose="020F0502020204030204" pitchFamily="34" charset="0"/>
              </a:rPr>
              <a:t>Beginning on that date, no more tOPV will be used anywhere and for any programme, private nor public, in the country.</a:t>
            </a:r>
            <a:br>
              <a:rPr lang="en-US" sz="1200" dirty="0" smtClean="0">
                <a:solidFill>
                  <a:srgbClr val="002060"/>
                </a:solidFill>
                <a:latin typeface="Calibri" panose="020F0502020204030204" pitchFamily="34" charset="0"/>
              </a:rPr>
            </a:br>
            <a:endParaRPr lang="en-US" sz="1200" dirty="0" smtClean="0">
              <a:solidFill>
                <a:srgbClr val="002060"/>
              </a:solidFill>
              <a:latin typeface="Calibri" panose="020F0502020204030204" pitchFamily="34" charset="0"/>
            </a:endParaRPr>
          </a:p>
          <a:p>
            <a:r>
              <a:rPr lang="en-US" sz="1200" b="1" u="sng" dirty="0" err="1" smtClean="0">
                <a:solidFill>
                  <a:srgbClr val="002060"/>
                </a:solidFill>
                <a:latin typeface="Calibri" panose="020F0502020204030204" pitchFamily="34" charset="0"/>
              </a:rPr>
              <a:t>tOPV</a:t>
            </a:r>
            <a:r>
              <a:rPr lang="en-US" sz="1200" b="1" u="sng" dirty="0" smtClean="0">
                <a:solidFill>
                  <a:srgbClr val="002060"/>
                </a:solidFill>
                <a:latin typeface="Calibri" panose="020F0502020204030204" pitchFamily="34" charset="0"/>
              </a:rPr>
              <a:t> cannot be used on or after </a:t>
            </a:r>
            <a:r>
              <a:rPr lang="en-US" sz="1200" b="1" u="sng" dirty="0" smtClean="0">
                <a:solidFill>
                  <a:srgbClr val="FF0000"/>
                </a:solidFill>
                <a:latin typeface="Calibri" panose="020F0502020204030204" pitchFamily="34" charset="0"/>
              </a:rPr>
              <a:t>&lt;insert date&gt;</a:t>
            </a:r>
            <a:br>
              <a:rPr lang="en-US" sz="1200" b="1" u="sng" dirty="0" smtClean="0">
                <a:solidFill>
                  <a:srgbClr val="FF0000"/>
                </a:solidFill>
                <a:latin typeface="Calibri" panose="020F0502020204030204" pitchFamily="34" charset="0"/>
              </a:rPr>
            </a:br>
            <a:endParaRPr lang="en-US" sz="1200" b="1" u="sng" dirty="0" smtClean="0">
              <a:solidFill>
                <a:srgbClr val="FF0000"/>
              </a:solidFill>
              <a:latin typeface="Calibri" panose="020F0502020204030204" pitchFamily="34" charset="0"/>
            </a:endParaRPr>
          </a:p>
          <a:p>
            <a:r>
              <a:rPr lang="en-US" sz="1200" dirty="0" smtClean="0">
                <a:solidFill>
                  <a:srgbClr val="002060"/>
                </a:solidFill>
                <a:latin typeface="Calibri" panose="020F0502020204030204" pitchFamily="34" charset="0"/>
              </a:rPr>
              <a:t>bOPV will follow the same </a:t>
            </a:r>
            <a:r>
              <a:rPr lang="en-US" sz="1200" dirty="0" err="1" smtClean="0">
                <a:solidFill>
                  <a:srgbClr val="002060"/>
                </a:solidFill>
                <a:latin typeface="Calibri" panose="020F0502020204030204" pitchFamily="34" charset="0"/>
              </a:rPr>
              <a:t>immunisation</a:t>
            </a:r>
            <a:r>
              <a:rPr lang="en-US" sz="1200" dirty="0" smtClean="0">
                <a:solidFill>
                  <a:srgbClr val="002060"/>
                </a:solidFill>
                <a:latin typeface="Calibri" panose="020F0502020204030204" pitchFamily="34" charset="0"/>
              </a:rPr>
              <a:t> schedule as tOPV.”</a:t>
            </a:r>
          </a:p>
          <a:p>
            <a:endParaRPr lang="en-US" altLang="en-US" b="0" dirty="0" smtClean="0"/>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14</a:t>
            </a:fld>
            <a:endParaRPr lang="en-GB" altLang="en-US">
              <a:cs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40"/>
              </a:spcBef>
            </a:pPr>
            <a:r>
              <a:rPr lang="en-US" altLang="en-US" b="1" dirty="0" smtClean="0">
                <a:latin typeface="+mj-lt"/>
              </a:rPr>
              <a:t>To</a:t>
            </a:r>
            <a:r>
              <a:rPr lang="en-US" altLang="en-US" b="1" baseline="0" dirty="0" smtClean="0">
                <a:latin typeface="+mj-lt"/>
              </a:rPr>
              <a:t> the facilitator: </a:t>
            </a:r>
          </a:p>
          <a:p>
            <a:pPr>
              <a:spcBef>
                <a:spcPts val="1840"/>
              </a:spcBef>
            </a:pPr>
            <a:r>
              <a:rPr lang="en-US" altLang="en-US" b="1" baseline="0" dirty="0" smtClean="0">
                <a:latin typeface="+mj-lt"/>
              </a:rPr>
              <a:t>(Note: please insert your country’s stop date in red on the slide)</a:t>
            </a:r>
          </a:p>
          <a:p>
            <a:pPr>
              <a:spcBef>
                <a:spcPts val="1840"/>
              </a:spcBef>
            </a:pPr>
            <a:endParaRPr lang="en-US" altLang="en-US" b="1" baseline="0" dirty="0" smtClean="0">
              <a:latin typeface="+mj-lt"/>
            </a:endParaRPr>
          </a:p>
          <a:p>
            <a:pPr>
              <a:spcBef>
                <a:spcPts val="1840"/>
              </a:spcBef>
            </a:pPr>
            <a:r>
              <a:rPr lang="en-US" altLang="en-US" b="0" baseline="0" dirty="0" smtClean="0">
                <a:latin typeface="+mj-lt"/>
              </a:rPr>
              <a:t>“All tOPV-using countries will switch to bOPV during the first 2 weeks of April 2016. </a:t>
            </a:r>
          </a:p>
          <a:p>
            <a:pPr>
              <a:spcBef>
                <a:spcPts val="1840"/>
              </a:spcBef>
            </a:pPr>
            <a:endParaRPr lang="en-US" altLang="en-US" b="0" baseline="0" dirty="0" smtClean="0">
              <a:latin typeface="+mj-lt"/>
            </a:endParaRPr>
          </a:p>
          <a:p>
            <a:pPr marL="342900" indent="-342900">
              <a:buFont typeface="Arial" panose="020B0604020202020204" pitchFamily="34" charset="0"/>
              <a:buChar char="•"/>
            </a:pPr>
            <a:r>
              <a:rPr lang="en-US" sz="1200" dirty="0" smtClean="0">
                <a:solidFill>
                  <a:srgbClr val="002060"/>
                </a:solidFill>
                <a:latin typeface="+mj-lt"/>
              </a:rPr>
              <a:t>It is extremely important that all countries switch from tOPV to bOPV during the first two weeks of April 2016.</a:t>
            </a:r>
            <a:br>
              <a:rPr lang="en-US" sz="1200" dirty="0" smtClean="0">
                <a:solidFill>
                  <a:srgbClr val="002060"/>
                </a:solidFill>
                <a:latin typeface="+mj-lt"/>
              </a:rPr>
            </a:br>
            <a:endParaRPr lang="en-US" sz="1200" dirty="0" smtClean="0">
              <a:solidFill>
                <a:srgbClr val="002060"/>
              </a:solidFill>
              <a:latin typeface="+mj-lt"/>
            </a:endParaRPr>
          </a:p>
          <a:p>
            <a:pPr marL="342900" indent="-342900">
              <a:buFont typeface="Arial" panose="020B0604020202020204" pitchFamily="34" charset="0"/>
              <a:buChar char="•"/>
            </a:pPr>
            <a:r>
              <a:rPr lang="en-US" sz="1200" dirty="0" smtClean="0">
                <a:solidFill>
                  <a:srgbClr val="002060"/>
                </a:solidFill>
                <a:latin typeface="+mj-lt"/>
              </a:rPr>
              <a:t>A district that continues to use </a:t>
            </a:r>
            <a:r>
              <a:rPr lang="en-US" sz="1200" dirty="0" err="1" smtClean="0">
                <a:solidFill>
                  <a:srgbClr val="002060"/>
                </a:solidFill>
                <a:latin typeface="+mj-lt"/>
              </a:rPr>
              <a:t>tOPV</a:t>
            </a:r>
            <a:r>
              <a:rPr lang="en-US" sz="1200" dirty="0" smtClean="0">
                <a:solidFill>
                  <a:srgbClr val="002060"/>
                </a:solidFill>
                <a:latin typeface="+mj-lt"/>
              </a:rPr>
              <a:t> after </a:t>
            </a:r>
            <a:r>
              <a:rPr lang="en-US" sz="1200" dirty="0" smtClean="0">
                <a:solidFill>
                  <a:srgbClr val="FF0000"/>
                </a:solidFill>
                <a:latin typeface="+mj-lt"/>
              </a:rPr>
              <a:t>{insert stop date}</a:t>
            </a:r>
            <a:r>
              <a:rPr lang="en-US" sz="1200" dirty="0" smtClean="0">
                <a:solidFill>
                  <a:srgbClr val="002060"/>
                </a:solidFill>
                <a:latin typeface="+mj-lt"/>
              </a:rPr>
              <a:t> could put </a:t>
            </a:r>
            <a:r>
              <a:rPr lang="en-US" sz="1200" dirty="0" err="1" smtClean="0">
                <a:solidFill>
                  <a:srgbClr val="002060"/>
                </a:solidFill>
                <a:latin typeface="+mj-lt"/>
              </a:rPr>
              <a:t>neighbouring</a:t>
            </a:r>
            <a:r>
              <a:rPr lang="en-US" sz="1200" dirty="0" smtClean="0">
                <a:solidFill>
                  <a:srgbClr val="002060"/>
                </a:solidFill>
                <a:latin typeface="+mj-lt"/>
              </a:rPr>
              <a:t> districts at risk.”</a:t>
            </a:r>
            <a:br>
              <a:rPr lang="en-US" sz="1200" dirty="0" smtClean="0">
                <a:solidFill>
                  <a:srgbClr val="002060"/>
                </a:solidFill>
                <a:latin typeface="+mj-lt"/>
              </a:rPr>
            </a:br>
            <a:r>
              <a:rPr lang="en-US" sz="1200" dirty="0" smtClean="0">
                <a:solidFill>
                  <a:srgbClr val="002060"/>
                </a:solidFill>
                <a:latin typeface="+mj-lt"/>
              </a:rPr>
              <a:t> </a:t>
            </a:r>
          </a:p>
          <a:p>
            <a:pPr>
              <a:spcBef>
                <a:spcPts val="1840"/>
              </a:spcBef>
            </a:pPr>
            <a:endParaRPr lang="en-US" altLang="en-US" b="0" dirty="0">
              <a:latin typeface="Gill Sans MT" pitchFamily="34" charset="0"/>
            </a:endParaRPr>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15</a:t>
            </a:fld>
            <a:endParaRPr lang="en-GB" altLang="en-US">
              <a:cs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40"/>
              </a:spcBef>
            </a:pPr>
            <a:r>
              <a:rPr lang="en-US" altLang="en-US" b="1" dirty="0" smtClean="0">
                <a:latin typeface="Gill Sans MT" pitchFamily="34" charset="0"/>
              </a:rPr>
              <a:t>To the facilitator:</a:t>
            </a:r>
            <a:r>
              <a:rPr lang="en-US" altLang="en-US" b="1" baseline="0" dirty="0">
                <a:latin typeface="Gill Sans MT" pitchFamily="34" charset="0"/>
              </a:rPr>
              <a:t> </a:t>
            </a:r>
            <a:r>
              <a:rPr lang="en-US" altLang="en-US" b="0" baseline="0" dirty="0" smtClean="0"/>
              <a:t>Please insert the date of the National Switch Day for your country in the areas highlighted in red. Please emphasize that tOPV cannot be used after this date.</a:t>
            </a:r>
          </a:p>
          <a:p>
            <a:endParaRPr lang="en-US" altLang="en-US" b="0" baseline="0" dirty="0" smtClean="0"/>
          </a:p>
          <a:p>
            <a:r>
              <a:rPr lang="en-US" altLang="en-US" b="0" baseline="0" dirty="0" smtClean="0"/>
              <a:t>“</a:t>
            </a:r>
            <a:r>
              <a:rPr lang="en-US" sz="1200" dirty="0" smtClean="0">
                <a:solidFill>
                  <a:srgbClr val="002060"/>
                </a:solidFill>
                <a:latin typeface="Calibri" panose="020F0502020204030204" pitchFamily="34" charset="0"/>
              </a:rPr>
              <a:t>The switch is a global event. It will take place in every health facility in countries still using tOPV in April 2016.</a:t>
            </a:r>
            <a:br>
              <a:rPr lang="en-US" sz="1200" dirty="0" smtClean="0">
                <a:solidFill>
                  <a:srgbClr val="002060"/>
                </a:solidFill>
                <a:latin typeface="Calibri" panose="020F0502020204030204" pitchFamily="34" charset="0"/>
              </a:rPr>
            </a:br>
            <a:endParaRPr lang="en-US" sz="1200" dirty="0" smtClean="0">
              <a:solidFill>
                <a:srgbClr val="002060"/>
              </a:solidFill>
              <a:latin typeface="Calibri" panose="020F0502020204030204" pitchFamily="34" charset="0"/>
            </a:endParaRPr>
          </a:p>
          <a:p>
            <a:r>
              <a:rPr lang="en-US" sz="1200" dirty="0" smtClean="0">
                <a:solidFill>
                  <a:srgbClr val="002060"/>
                </a:solidFill>
                <a:latin typeface="Calibri" panose="020F0502020204030204" pitchFamily="34" charset="0"/>
              </a:rPr>
              <a:t>In our country the switch will take place on</a:t>
            </a:r>
            <a:r>
              <a:rPr lang="en-US" sz="1200" dirty="0" smtClean="0">
                <a:solidFill>
                  <a:srgbClr val="FF0000"/>
                </a:solidFill>
                <a:latin typeface="Calibri" panose="020F0502020204030204" pitchFamily="34" charset="0"/>
              </a:rPr>
              <a:t> </a:t>
            </a:r>
            <a:r>
              <a:rPr lang="en-US" sz="1200" b="1" dirty="0" smtClean="0">
                <a:solidFill>
                  <a:srgbClr val="FF0000"/>
                </a:solidFill>
                <a:latin typeface="Calibri" panose="020F0502020204030204" pitchFamily="34" charset="0"/>
              </a:rPr>
              <a:t>{</a:t>
            </a:r>
            <a:r>
              <a:rPr lang="en-US" sz="1200" b="1" i="1" dirty="0" smtClean="0">
                <a:solidFill>
                  <a:srgbClr val="FF0000"/>
                </a:solidFill>
                <a:latin typeface="Calibri" panose="020F0502020204030204" pitchFamily="34" charset="0"/>
              </a:rPr>
              <a:t>date to be filled out</a:t>
            </a:r>
            <a:r>
              <a:rPr lang="en-US" sz="1200" b="1" dirty="0" smtClean="0">
                <a:solidFill>
                  <a:srgbClr val="FF0000"/>
                </a:solidFill>
                <a:latin typeface="Calibri" panose="020F0502020204030204" pitchFamily="34" charset="0"/>
              </a:rPr>
              <a:t>}. </a:t>
            </a:r>
            <a:r>
              <a:rPr lang="en-US" sz="1200" dirty="0" smtClean="0">
                <a:solidFill>
                  <a:srgbClr val="002060"/>
                </a:solidFill>
                <a:latin typeface="Calibri" panose="020F0502020204030204" pitchFamily="34" charset="0"/>
              </a:rPr>
              <a:t>Beginning on that date, no more tOPV will be used anywhere and for any programme, private nor public, in the country.</a:t>
            </a:r>
            <a:br>
              <a:rPr lang="en-US" sz="1200" dirty="0" smtClean="0">
                <a:solidFill>
                  <a:srgbClr val="002060"/>
                </a:solidFill>
                <a:latin typeface="Calibri" panose="020F0502020204030204" pitchFamily="34" charset="0"/>
              </a:rPr>
            </a:br>
            <a:endParaRPr lang="en-US" sz="1200" dirty="0" smtClean="0">
              <a:solidFill>
                <a:srgbClr val="002060"/>
              </a:solidFill>
              <a:latin typeface="Calibri" panose="020F0502020204030204" pitchFamily="34" charset="0"/>
            </a:endParaRPr>
          </a:p>
          <a:p>
            <a:r>
              <a:rPr lang="en-US" sz="1200" b="1" u="sng" dirty="0" err="1" smtClean="0">
                <a:solidFill>
                  <a:srgbClr val="002060"/>
                </a:solidFill>
                <a:latin typeface="Calibri" panose="020F0502020204030204" pitchFamily="34" charset="0"/>
              </a:rPr>
              <a:t>tOPV</a:t>
            </a:r>
            <a:r>
              <a:rPr lang="en-US" sz="1200" b="1" u="sng" dirty="0" smtClean="0">
                <a:solidFill>
                  <a:srgbClr val="002060"/>
                </a:solidFill>
                <a:latin typeface="Calibri" panose="020F0502020204030204" pitchFamily="34" charset="0"/>
              </a:rPr>
              <a:t> cannot be used on or after </a:t>
            </a:r>
            <a:r>
              <a:rPr lang="en-US" sz="1200" b="1" u="sng" dirty="0" smtClean="0">
                <a:solidFill>
                  <a:srgbClr val="FF0000"/>
                </a:solidFill>
                <a:latin typeface="Calibri" panose="020F0502020204030204" pitchFamily="34" charset="0"/>
              </a:rPr>
              <a:t>&lt;insert date&gt;</a:t>
            </a:r>
            <a:br>
              <a:rPr lang="en-US" sz="1200" b="1" u="sng" dirty="0" smtClean="0">
                <a:solidFill>
                  <a:srgbClr val="FF0000"/>
                </a:solidFill>
                <a:latin typeface="Calibri" panose="020F0502020204030204" pitchFamily="34" charset="0"/>
              </a:rPr>
            </a:br>
            <a:endParaRPr lang="en-US" sz="1200" b="1" u="sng" dirty="0" smtClean="0">
              <a:solidFill>
                <a:srgbClr val="FF0000"/>
              </a:solidFill>
              <a:latin typeface="Calibri" panose="020F0502020204030204" pitchFamily="34" charset="0"/>
            </a:endParaRPr>
          </a:p>
          <a:p>
            <a:r>
              <a:rPr lang="en-US" sz="1200" dirty="0" smtClean="0">
                <a:solidFill>
                  <a:srgbClr val="002060"/>
                </a:solidFill>
                <a:latin typeface="Calibri" panose="020F0502020204030204" pitchFamily="34" charset="0"/>
              </a:rPr>
              <a:t>bOPV will follow the same </a:t>
            </a:r>
            <a:r>
              <a:rPr lang="en-US" sz="1200" dirty="0" err="1" smtClean="0">
                <a:solidFill>
                  <a:srgbClr val="002060"/>
                </a:solidFill>
                <a:latin typeface="Calibri" panose="020F0502020204030204" pitchFamily="34" charset="0"/>
              </a:rPr>
              <a:t>immunisation</a:t>
            </a:r>
            <a:r>
              <a:rPr lang="en-US" sz="1200" dirty="0" smtClean="0">
                <a:solidFill>
                  <a:srgbClr val="002060"/>
                </a:solidFill>
                <a:latin typeface="Calibri" panose="020F0502020204030204" pitchFamily="34" charset="0"/>
              </a:rPr>
              <a:t> schedule as tOPV.”</a:t>
            </a:r>
          </a:p>
          <a:p>
            <a:endParaRPr lang="en-US" altLang="en-US" b="0" dirty="0" smtClean="0"/>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16</a:t>
            </a:fld>
            <a:endParaRPr lang="en-GB" altLang="en-US">
              <a:cs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mj-lt"/>
            </a:endParaRPr>
          </a:p>
          <a:p>
            <a:pPr>
              <a:spcBef>
                <a:spcPts val="1840"/>
              </a:spcBef>
            </a:pPr>
            <a:r>
              <a:rPr lang="en-US" altLang="en-US" b="1" dirty="0" smtClean="0">
                <a:latin typeface="+mj-lt"/>
              </a:rPr>
              <a:t>To</a:t>
            </a:r>
            <a:r>
              <a:rPr lang="en-US" altLang="en-US" b="1" baseline="0" dirty="0" smtClean="0">
                <a:latin typeface="+mj-lt"/>
              </a:rPr>
              <a:t> the facilitator: (content may need to be adapted to reflect your country’s procedures)</a:t>
            </a:r>
          </a:p>
          <a:p>
            <a:pPr>
              <a:spcBef>
                <a:spcPts val="1840"/>
              </a:spcBef>
            </a:pPr>
            <a:endParaRPr lang="en-US" altLang="en-US" b="1" baseline="0" dirty="0" smtClean="0">
              <a:latin typeface="+mj-lt"/>
            </a:endParaRPr>
          </a:p>
          <a:p>
            <a:pPr>
              <a:spcBef>
                <a:spcPts val="1840"/>
              </a:spcBef>
            </a:pPr>
            <a:r>
              <a:rPr lang="en-US" altLang="en-US" b="0" baseline="0" dirty="0" smtClean="0">
                <a:latin typeface="+mj-lt"/>
              </a:rPr>
              <a:t>“On switch day, health workers will:</a:t>
            </a:r>
          </a:p>
          <a:p>
            <a:pPr>
              <a:spcBef>
                <a:spcPts val="1840"/>
              </a:spcBef>
            </a:pPr>
            <a:endParaRPr lang="en-US" altLang="en-US" b="0" baseline="0" dirty="0" smtClean="0">
              <a:latin typeface="+mj-lt"/>
            </a:endParaRPr>
          </a:p>
          <a:p>
            <a:pPr marL="342900" indent="-342900">
              <a:buFont typeface="Arial" panose="020B0604020202020204" pitchFamily="34" charset="0"/>
              <a:buChar char="•"/>
            </a:pPr>
            <a:r>
              <a:rPr lang="en-US" altLang="en-US" b="0" baseline="0" dirty="0" smtClean="0">
                <a:latin typeface="+mj-lt"/>
              </a:rPr>
              <a:t>“</a:t>
            </a:r>
            <a:r>
              <a:rPr lang="en-US" sz="1200" dirty="0" smtClean="0">
                <a:solidFill>
                  <a:srgbClr val="002060"/>
                </a:solidFill>
                <a:latin typeface="+mj-lt"/>
              </a:rPr>
              <a:t>Stop using tOPV and only use bOPV instead</a:t>
            </a:r>
            <a:br>
              <a:rPr lang="en-US" sz="1200" dirty="0" smtClean="0">
                <a:solidFill>
                  <a:srgbClr val="002060"/>
                </a:solidFill>
                <a:latin typeface="+mj-lt"/>
              </a:rPr>
            </a:br>
            <a:endParaRPr lang="en-US" sz="1100" dirty="0" smtClean="0">
              <a:solidFill>
                <a:srgbClr val="002060"/>
              </a:solidFill>
              <a:latin typeface="+mj-lt"/>
            </a:endParaRPr>
          </a:p>
          <a:p>
            <a:pPr marL="342900" indent="-342900">
              <a:buFont typeface="Arial" panose="020B0604020202020204" pitchFamily="34" charset="0"/>
              <a:buChar char="•"/>
            </a:pPr>
            <a:r>
              <a:rPr lang="en-US" sz="1200" dirty="0" smtClean="0">
                <a:solidFill>
                  <a:srgbClr val="002060"/>
                </a:solidFill>
                <a:latin typeface="+mj-lt"/>
              </a:rPr>
              <a:t>Take all tOPV out of the cold chain (opened and unopened)</a:t>
            </a:r>
            <a:br>
              <a:rPr lang="en-US" sz="1200" dirty="0" smtClean="0">
                <a:solidFill>
                  <a:srgbClr val="002060"/>
                </a:solidFill>
                <a:latin typeface="+mj-lt"/>
              </a:rPr>
            </a:br>
            <a:endParaRPr lang="en-US" sz="1100" dirty="0" smtClean="0">
              <a:solidFill>
                <a:srgbClr val="002060"/>
              </a:solidFill>
              <a:latin typeface="+mj-lt"/>
            </a:endParaRPr>
          </a:p>
          <a:p>
            <a:pPr marL="342900" indent="-342900">
              <a:buFont typeface="Arial" panose="020B0604020202020204" pitchFamily="34" charset="0"/>
              <a:buChar char="•"/>
            </a:pPr>
            <a:r>
              <a:rPr lang="en-US" sz="1200" dirty="0" smtClean="0">
                <a:solidFill>
                  <a:srgbClr val="002060"/>
                </a:solidFill>
                <a:latin typeface="+mj-lt"/>
              </a:rPr>
              <a:t>Place </a:t>
            </a:r>
            <a:r>
              <a:rPr lang="en-US" sz="1200" dirty="0" err="1" smtClean="0">
                <a:solidFill>
                  <a:srgbClr val="002060"/>
                </a:solidFill>
                <a:latin typeface="+mj-lt"/>
              </a:rPr>
              <a:t>tOPV</a:t>
            </a:r>
            <a:r>
              <a:rPr lang="en-US" sz="1200" dirty="0" smtClean="0">
                <a:solidFill>
                  <a:srgbClr val="002060"/>
                </a:solidFill>
                <a:latin typeface="+mj-lt"/>
              </a:rPr>
              <a:t> in the marked bag provided specifically for this vaccine</a:t>
            </a:r>
            <a:br>
              <a:rPr lang="en-US" sz="1200" dirty="0" smtClean="0">
                <a:solidFill>
                  <a:srgbClr val="002060"/>
                </a:solidFill>
                <a:latin typeface="+mj-lt"/>
              </a:rPr>
            </a:br>
            <a:endParaRPr lang="en-US" sz="1100" dirty="0" smtClean="0">
              <a:solidFill>
                <a:srgbClr val="002060"/>
              </a:solidFill>
              <a:latin typeface="+mj-lt"/>
            </a:endParaRPr>
          </a:p>
          <a:p>
            <a:pPr marL="342900" indent="-342900">
              <a:buFont typeface="Arial" panose="020B0604020202020204" pitchFamily="34" charset="0"/>
              <a:buChar char="•"/>
            </a:pPr>
            <a:r>
              <a:rPr lang="en-US" sz="1200" dirty="0" smtClean="0">
                <a:solidFill>
                  <a:srgbClr val="002060"/>
                </a:solidFill>
                <a:latin typeface="+mj-lt"/>
              </a:rPr>
              <a:t>Dispose as instructed at your health facility</a:t>
            </a:r>
            <a:r>
              <a:rPr lang="en-US" sz="1400" dirty="0" smtClean="0">
                <a:solidFill>
                  <a:srgbClr val="002060"/>
                </a:solidFill>
                <a:latin typeface="+mj-lt"/>
              </a:rPr>
              <a:t>” </a:t>
            </a:r>
            <a:br>
              <a:rPr lang="en-US" sz="1400" dirty="0" smtClean="0">
                <a:solidFill>
                  <a:srgbClr val="002060"/>
                </a:solidFill>
                <a:latin typeface="+mj-lt"/>
              </a:rPr>
            </a:br>
            <a:endParaRPr lang="en-US" sz="1400" dirty="0" smtClean="0">
              <a:solidFill>
                <a:srgbClr val="002060"/>
              </a:solidFill>
              <a:latin typeface="+mj-lt"/>
            </a:endParaRPr>
          </a:p>
          <a:p>
            <a:pPr marL="342900" indent="-342900">
              <a:buFont typeface="Arial" panose="020B0604020202020204" pitchFamily="34" charset="0"/>
              <a:buChar char="•"/>
            </a:pPr>
            <a:endParaRPr lang="en-US" sz="1400" dirty="0" smtClean="0">
              <a:solidFill>
                <a:srgbClr val="002060"/>
              </a:solidFill>
              <a:latin typeface="+mj-lt"/>
            </a:endParaRPr>
          </a:p>
          <a:p>
            <a:pPr>
              <a:spcBef>
                <a:spcPts val="1840"/>
              </a:spcBef>
            </a:pPr>
            <a:endParaRPr lang="en-US" altLang="en-US" b="0" dirty="0" smtClean="0">
              <a:latin typeface="+mj-lt"/>
            </a:endParaRPr>
          </a:p>
          <a:p>
            <a:endParaRPr lang="en-US" altLang="en-US" b="1" dirty="0" smtClean="0">
              <a:latin typeface="+mj-lt"/>
            </a:endParaRPr>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17</a:t>
            </a:fld>
            <a:endParaRPr lang="en-GB" altLang="en-US">
              <a:cs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40"/>
              </a:spcBef>
            </a:pPr>
            <a:r>
              <a:rPr lang="en-US" altLang="en-US" b="1" dirty="0" smtClean="0">
                <a:latin typeface="+mn-lt"/>
              </a:rPr>
              <a:t>To</a:t>
            </a:r>
            <a:r>
              <a:rPr lang="en-US" altLang="en-US" b="1" baseline="0" dirty="0" smtClean="0">
                <a:latin typeface="+mn-lt"/>
              </a:rPr>
              <a:t> the facilitator:</a:t>
            </a:r>
          </a:p>
          <a:p>
            <a:pPr marL="342900" lvl="0" indent="-342900">
              <a:buFont typeface="Arial" panose="020B0604020202020204" pitchFamily="34" charset="0"/>
              <a:buChar char="•"/>
            </a:pPr>
            <a:r>
              <a:rPr lang="en-US" altLang="en-US" b="0" baseline="0" dirty="0" smtClean="0">
                <a:latin typeface="+mn-lt"/>
              </a:rPr>
              <a:t>“</a:t>
            </a:r>
            <a:r>
              <a:rPr lang="en-US" sz="1200" dirty="0" smtClean="0">
                <a:solidFill>
                  <a:srgbClr val="000066"/>
                </a:solidFill>
                <a:latin typeface="Calibri" panose="020F0502020204030204" pitchFamily="34" charset="0"/>
              </a:rPr>
              <a:t>Switch Monitors will visit health facilities during the two weeks after the National Switch Day. </a:t>
            </a:r>
            <a:br>
              <a:rPr lang="en-US" sz="1200" dirty="0" smtClean="0">
                <a:solidFill>
                  <a:srgbClr val="000066"/>
                </a:solidFill>
                <a:latin typeface="Calibri" panose="020F0502020204030204" pitchFamily="34" charset="0"/>
              </a:rPr>
            </a:br>
            <a:endParaRPr lang="en-US" sz="1200" dirty="0" smtClean="0">
              <a:solidFill>
                <a:srgbClr val="000066"/>
              </a:solidFill>
              <a:latin typeface="Calibri" panose="020F0502020204030204" pitchFamily="34" charset="0"/>
            </a:endParaRPr>
          </a:p>
          <a:p>
            <a:pPr marL="342900" lvl="0" indent="-342900">
              <a:buFont typeface="Arial" panose="020B0604020202020204" pitchFamily="34" charset="0"/>
              <a:buChar char="•"/>
            </a:pPr>
            <a:r>
              <a:rPr lang="en-US" sz="1200" dirty="0" smtClean="0">
                <a:solidFill>
                  <a:srgbClr val="000066"/>
                </a:solidFill>
                <a:latin typeface="Calibri" panose="020F0502020204030204" pitchFamily="34" charset="0"/>
              </a:rPr>
              <a:t>Monitors will verify the absence of tOPV stocks and remove any remaining stocks of tOPV. “</a:t>
            </a:r>
            <a:r>
              <a:rPr lang="en-US" sz="1400" dirty="0" smtClean="0">
                <a:solidFill>
                  <a:srgbClr val="002060"/>
                </a:solidFill>
                <a:latin typeface="Calibri" panose="020F0502020204030204" pitchFamily="34" charset="0"/>
              </a:rPr>
              <a:t/>
            </a:r>
            <a:br>
              <a:rPr lang="en-US" sz="1400" dirty="0" smtClean="0">
                <a:solidFill>
                  <a:srgbClr val="002060"/>
                </a:solidFill>
                <a:latin typeface="Calibri" panose="020F0502020204030204" pitchFamily="34" charset="0"/>
              </a:rPr>
            </a:br>
            <a:endParaRPr lang="en-US" sz="1400" dirty="0" smtClean="0">
              <a:solidFill>
                <a:srgbClr val="002060"/>
              </a:solidFill>
              <a:latin typeface="Calibri" panose="020F0502020204030204" pitchFamily="34" charset="0"/>
            </a:endParaRPr>
          </a:p>
          <a:p>
            <a:pPr marL="342900" indent="-342900">
              <a:buFont typeface="Arial" panose="020B0604020202020204" pitchFamily="34" charset="0"/>
              <a:buChar char="•"/>
            </a:pPr>
            <a:endParaRPr lang="en-US" sz="1400" dirty="0" smtClean="0">
              <a:solidFill>
                <a:srgbClr val="002060"/>
              </a:solidFill>
              <a:latin typeface="Calibri" panose="020F0502020204030204" pitchFamily="34" charset="0"/>
            </a:endParaRPr>
          </a:p>
          <a:p>
            <a:pPr>
              <a:spcBef>
                <a:spcPts val="1840"/>
              </a:spcBef>
            </a:pPr>
            <a:endParaRPr lang="en-US" altLang="en-US" b="0" dirty="0" smtClean="0">
              <a:latin typeface="Gill Sans MT" pitchFamily="34" charset="0"/>
            </a:endParaRPr>
          </a:p>
          <a:p>
            <a:endParaRPr lang="en-US" altLang="en-US" b="1" dirty="0" smtClean="0"/>
          </a:p>
          <a:p>
            <a:endParaRPr lang="en-US" altLang="en-US" b="1" dirty="0" smtClean="0"/>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18</a:t>
            </a:fld>
            <a:endParaRPr lang="en-GB" altLang="en-US">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6EE1A59-CD70-4F15-8FE0-6342F10EFE1D}" type="slidenum">
              <a:rPr lang="en-US" smtClean="0"/>
              <a:t>19</a:t>
            </a:fld>
            <a:endParaRPr lang="en-US"/>
          </a:p>
        </p:txBody>
      </p:sp>
    </p:spTree>
    <p:extLst>
      <p:ext uri="{BB962C8B-B14F-4D97-AF65-F5344CB8AC3E}">
        <p14:creationId xmlns:p14="http://schemas.microsoft.com/office/powerpoint/2010/main" val="1848679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0723" name="Espace réservé des commentaires 2"/>
          <p:cNvSpPr>
            <a:spLocks noGrp="1"/>
          </p:cNvSpPr>
          <p:nvPr>
            <p:ph type="body" idx="1"/>
          </p:nvPr>
        </p:nvSpPr>
        <p:spPr>
          <a:xfrm>
            <a:off x="702146" y="4415159"/>
            <a:ext cx="5606110" cy="44738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dirty="0" smtClean="0"/>
          </a:p>
        </p:txBody>
      </p:sp>
      <p:sp>
        <p:nvSpPr>
          <p:cNvPr id="3072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6910" eaLnBrk="0" hangingPunct="0">
              <a:spcBef>
                <a:spcPct val="30000"/>
              </a:spcBef>
              <a:defRPr sz="1200">
                <a:solidFill>
                  <a:schemeClr val="tx1"/>
                </a:solidFill>
                <a:latin typeface="Arial" pitchFamily="34" charset="0"/>
                <a:ea typeface="MS PGothic" pitchFamily="34" charset="-128"/>
              </a:defRPr>
            </a:lvl1pPr>
            <a:lvl2pPr marL="757057" indent="-291175" defTabSz="926910" eaLnBrk="0" hangingPunct="0">
              <a:spcBef>
                <a:spcPct val="30000"/>
              </a:spcBef>
              <a:defRPr sz="1200">
                <a:solidFill>
                  <a:schemeClr val="tx1"/>
                </a:solidFill>
                <a:latin typeface="Arial" pitchFamily="34" charset="0"/>
                <a:ea typeface="MS PGothic" pitchFamily="34" charset="-128"/>
              </a:defRPr>
            </a:lvl2pPr>
            <a:lvl3pPr marL="1164704" indent="-232941" defTabSz="926910" eaLnBrk="0" hangingPunct="0">
              <a:spcBef>
                <a:spcPct val="30000"/>
              </a:spcBef>
              <a:defRPr sz="1200">
                <a:solidFill>
                  <a:schemeClr val="tx1"/>
                </a:solidFill>
                <a:latin typeface="Arial" pitchFamily="34" charset="0"/>
                <a:ea typeface="MS PGothic" pitchFamily="34" charset="-128"/>
              </a:defRPr>
            </a:lvl3pPr>
            <a:lvl4pPr marL="1630584" indent="-232941" defTabSz="926910" eaLnBrk="0" hangingPunct="0">
              <a:spcBef>
                <a:spcPct val="30000"/>
              </a:spcBef>
              <a:defRPr sz="1200">
                <a:solidFill>
                  <a:schemeClr val="tx1"/>
                </a:solidFill>
                <a:latin typeface="Arial" pitchFamily="34" charset="0"/>
                <a:ea typeface="MS PGothic" pitchFamily="34" charset="-128"/>
              </a:defRPr>
            </a:lvl4pPr>
            <a:lvl5pPr marL="2096466" indent="-232941" defTabSz="926910" eaLnBrk="0" hangingPunct="0">
              <a:spcBef>
                <a:spcPct val="30000"/>
              </a:spcBef>
              <a:defRPr sz="1200">
                <a:solidFill>
                  <a:schemeClr val="tx1"/>
                </a:solidFill>
                <a:latin typeface="Arial" pitchFamily="34" charset="0"/>
                <a:ea typeface="MS PGothic" pitchFamily="34" charset="-128"/>
              </a:defRPr>
            </a:lvl5pPr>
            <a:lvl6pPr marL="2562348" indent="-232941" defTabSz="926910" eaLnBrk="0" fontAlgn="base" hangingPunct="0">
              <a:spcBef>
                <a:spcPct val="30000"/>
              </a:spcBef>
              <a:spcAft>
                <a:spcPct val="0"/>
              </a:spcAft>
              <a:defRPr sz="1200">
                <a:solidFill>
                  <a:schemeClr val="tx1"/>
                </a:solidFill>
                <a:latin typeface="Arial" pitchFamily="34" charset="0"/>
                <a:ea typeface="MS PGothic" pitchFamily="34" charset="-128"/>
              </a:defRPr>
            </a:lvl6pPr>
            <a:lvl7pPr marL="3028230" indent="-232941" defTabSz="926910" eaLnBrk="0" fontAlgn="base" hangingPunct="0">
              <a:spcBef>
                <a:spcPct val="30000"/>
              </a:spcBef>
              <a:spcAft>
                <a:spcPct val="0"/>
              </a:spcAft>
              <a:defRPr sz="1200">
                <a:solidFill>
                  <a:schemeClr val="tx1"/>
                </a:solidFill>
                <a:latin typeface="Arial" pitchFamily="34" charset="0"/>
                <a:ea typeface="MS PGothic" pitchFamily="34" charset="-128"/>
              </a:defRPr>
            </a:lvl7pPr>
            <a:lvl8pPr marL="3494110" indent="-232941" defTabSz="926910" eaLnBrk="0" fontAlgn="base" hangingPunct="0">
              <a:spcBef>
                <a:spcPct val="30000"/>
              </a:spcBef>
              <a:spcAft>
                <a:spcPct val="0"/>
              </a:spcAft>
              <a:defRPr sz="1200">
                <a:solidFill>
                  <a:schemeClr val="tx1"/>
                </a:solidFill>
                <a:latin typeface="Arial" pitchFamily="34" charset="0"/>
                <a:ea typeface="MS PGothic" pitchFamily="34" charset="-128"/>
              </a:defRPr>
            </a:lvl8pPr>
            <a:lvl9pPr marL="3959992" indent="-232941" defTabSz="926910"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7CF16A54-6B5B-4779-9500-D4DF2A2A6AC0}" type="slidenum">
              <a:rPr lang="fr-FR" altLang="en-US" smtClean="0">
                <a:cs typeface="Arial" pitchFamily="34" charset="0"/>
              </a:rPr>
              <a:pPr eaLnBrk="1" hangingPunct="1">
                <a:spcBef>
                  <a:spcPct val="0"/>
                </a:spcBef>
              </a:pPr>
              <a:t>2</a:t>
            </a:fld>
            <a:endParaRPr lang="fr-FR" altLang="en-US" smtClean="0">
              <a:cs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40"/>
              </a:spcBef>
            </a:pPr>
            <a:r>
              <a:rPr lang="en-US" altLang="en-US" sz="1200" b="1" dirty="0" smtClean="0">
                <a:latin typeface="+mj-lt"/>
              </a:rPr>
              <a:t>To the facilitator:</a:t>
            </a:r>
          </a:p>
          <a:p>
            <a:pPr>
              <a:spcBef>
                <a:spcPts val="1840"/>
              </a:spcBef>
            </a:pPr>
            <a:endParaRPr lang="en-US" altLang="en-US" sz="1200" dirty="0" smtClean="0">
              <a:latin typeface="+mj-lt"/>
            </a:endParaRPr>
          </a:p>
          <a:p>
            <a:pPr marL="0" marR="0" indent="0" algn="l" defTabSz="914400" rtl="0" eaLnBrk="1" fontAlgn="auto" latinLnBrk="0" hangingPunct="1">
              <a:lnSpc>
                <a:spcPct val="100000"/>
              </a:lnSpc>
              <a:spcBef>
                <a:spcPts val="1840"/>
              </a:spcBef>
              <a:spcAft>
                <a:spcPts val="0"/>
              </a:spcAft>
              <a:buClrTx/>
              <a:buSzTx/>
              <a:buFontTx/>
              <a:buNone/>
              <a:tabLst/>
              <a:defRPr/>
            </a:pPr>
            <a:r>
              <a:rPr lang="en-US" altLang="en-US" sz="1200" b="0" dirty="0" smtClean="0">
                <a:latin typeface="+mj-lt"/>
              </a:rPr>
              <a:t>“</a:t>
            </a:r>
            <a:r>
              <a:rPr lang="en-US" sz="1200" b="0" kern="0" dirty="0" smtClean="0">
                <a:solidFill>
                  <a:srgbClr val="002060"/>
                </a:solidFill>
                <a:latin typeface="+mj-lt"/>
              </a:rPr>
              <a:t>Do health workers need to explain the switch to parents and caregivers? </a:t>
            </a:r>
          </a:p>
          <a:p>
            <a:pPr marL="0" marR="0" indent="0" algn="l" defTabSz="914400" rtl="0" eaLnBrk="1" fontAlgn="auto" latinLnBrk="0" hangingPunct="1">
              <a:lnSpc>
                <a:spcPct val="100000"/>
              </a:lnSpc>
              <a:spcBef>
                <a:spcPts val="1840"/>
              </a:spcBef>
              <a:spcAft>
                <a:spcPts val="0"/>
              </a:spcAft>
              <a:buClrTx/>
              <a:buSzTx/>
              <a:buFontTx/>
              <a:buNone/>
              <a:tabLst/>
              <a:defRPr/>
            </a:pPr>
            <a:endParaRPr lang="en-US" sz="1200" b="1" kern="0" dirty="0" smtClean="0">
              <a:solidFill>
                <a:srgbClr val="002060"/>
              </a:solidFill>
              <a:latin typeface="+mj-lt"/>
            </a:endParaRPr>
          </a:p>
          <a:p>
            <a:r>
              <a:rPr lang="en-US" sz="1200" b="1" i="1" dirty="0" smtClean="0">
                <a:solidFill>
                  <a:srgbClr val="002060"/>
                </a:solidFill>
                <a:latin typeface="+mj-lt"/>
              </a:rPr>
              <a:t>It may not be necessary to explain the switch </a:t>
            </a:r>
            <a:r>
              <a:rPr lang="en-US" sz="1200" dirty="0" smtClean="0">
                <a:solidFill>
                  <a:srgbClr val="002060"/>
                </a:solidFill>
                <a:latin typeface="+mj-lt"/>
              </a:rPr>
              <a:t>from tOPV to bOPV to all parents or caregivers because the:</a:t>
            </a:r>
            <a:br>
              <a:rPr lang="en-US" sz="1200" dirty="0" smtClean="0">
                <a:solidFill>
                  <a:srgbClr val="002060"/>
                </a:solidFill>
                <a:latin typeface="+mj-lt"/>
              </a:rPr>
            </a:br>
            <a:endParaRPr lang="en-US" sz="1200" dirty="0" smtClean="0">
              <a:solidFill>
                <a:srgbClr val="002060"/>
              </a:solidFill>
              <a:latin typeface="+mj-lt"/>
            </a:endParaRPr>
          </a:p>
          <a:p>
            <a:pPr marL="342900" indent="-342900">
              <a:buFont typeface="Arial" panose="020B0604020202020204" pitchFamily="34" charset="0"/>
              <a:buChar char="•"/>
            </a:pPr>
            <a:r>
              <a:rPr lang="en-US" sz="1200" dirty="0" smtClean="0">
                <a:solidFill>
                  <a:srgbClr val="002060"/>
                </a:solidFill>
                <a:latin typeface="+mj-lt"/>
              </a:rPr>
              <a:t>Difference between tOPV and bOPV may not be fully understood by most caregivers </a:t>
            </a:r>
          </a:p>
          <a:p>
            <a:pPr marL="342900" indent="-342900">
              <a:buFont typeface="Arial" panose="020B0604020202020204" pitchFamily="34" charset="0"/>
              <a:buChar char="•"/>
            </a:pPr>
            <a:r>
              <a:rPr lang="en-US" sz="1200" dirty="0" smtClean="0">
                <a:solidFill>
                  <a:srgbClr val="002060"/>
                </a:solidFill>
                <a:latin typeface="+mj-lt"/>
              </a:rPr>
              <a:t>General public may not be aware that there are 3 types of polioviruses</a:t>
            </a:r>
          </a:p>
          <a:p>
            <a:pPr marL="342900" indent="-342900">
              <a:buFont typeface="Arial" panose="020B0604020202020204" pitchFamily="34" charset="0"/>
              <a:buChar char="•"/>
            </a:pPr>
            <a:r>
              <a:rPr lang="en-US" sz="1200" dirty="0" smtClean="0">
                <a:solidFill>
                  <a:srgbClr val="002060"/>
                </a:solidFill>
                <a:latin typeface="+mj-lt"/>
              </a:rPr>
              <a:t>Change in vaccine will not be noticeable to parents</a:t>
            </a:r>
          </a:p>
          <a:p>
            <a:r>
              <a:rPr lang="en-US" sz="1200" b="1" dirty="0" smtClean="0">
                <a:solidFill>
                  <a:srgbClr val="002060"/>
                </a:solidFill>
                <a:latin typeface="+mj-lt"/>
              </a:rPr>
              <a:t/>
            </a:r>
            <a:br>
              <a:rPr lang="en-US" sz="1200" b="1" dirty="0" smtClean="0">
                <a:solidFill>
                  <a:srgbClr val="002060"/>
                </a:solidFill>
                <a:latin typeface="+mj-lt"/>
              </a:rPr>
            </a:br>
            <a:r>
              <a:rPr lang="en-US" sz="1200" b="1" dirty="0" smtClean="0">
                <a:solidFill>
                  <a:srgbClr val="002060"/>
                </a:solidFill>
                <a:latin typeface="+mj-lt"/>
              </a:rPr>
              <a:t>Given this level of general awareness, you may not receive any questions about this change. Health workers can reassure parents and caregivers that this combination of IPV and OPV will keep their children and their community safe.”</a:t>
            </a:r>
          </a:p>
          <a:p>
            <a:endParaRPr lang="en-US" sz="1200" dirty="0" smtClean="0">
              <a:solidFill>
                <a:srgbClr val="002060"/>
              </a:solidFill>
              <a:latin typeface="+mj-lt"/>
            </a:endParaRPr>
          </a:p>
          <a:p>
            <a:endParaRPr lang="en-US" sz="1200" dirty="0" smtClean="0">
              <a:latin typeface="Calibri" panose="020F0502020204030204" pitchFamily="34" charset="0"/>
            </a:endParaRPr>
          </a:p>
          <a:p>
            <a:pPr marL="0" marR="0" indent="0" algn="l" defTabSz="914400" rtl="0" eaLnBrk="1" fontAlgn="auto" latinLnBrk="0" hangingPunct="1">
              <a:lnSpc>
                <a:spcPct val="100000"/>
              </a:lnSpc>
              <a:spcBef>
                <a:spcPts val="1840"/>
              </a:spcBef>
              <a:spcAft>
                <a:spcPts val="0"/>
              </a:spcAft>
              <a:buClrTx/>
              <a:buSzTx/>
              <a:buFontTx/>
              <a:buNone/>
              <a:tabLst/>
              <a:defRPr/>
            </a:pPr>
            <a:endParaRPr lang="en-US" sz="1200" b="1" kern="0" dirty="0" smtClean="0">
              <a:latin typeface="Calibri" panose="020F0502020204030204" pitchFamily="34" charset="0"/>
            </a:endParaRPr>
          </a:p>
          <a:p>
            <a:pPr>
              <a:spcBef>
                <a:spcPts val="1840"/>
              </a:spcBef>
            </a:pPr>
            <a:endParaRPr lang="en-US" altLang="en-US" dirty="0">
              <a:latin typeface="Gill Sans MT" pitchFamily="34" charset="0"/>
            </a:endParaRPr>
          </a:p>
          <a:p>
            <a:endParaRPr lang="en-US" altLang="en-US" b="1" dirty="0" smtClean="0"/>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20</a:t>
            </a:fld>
            <a:endParaRPr lang="en-GB" altLang="en-US">
              <a:cs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40"/>
              </a:spcBef>
            </a:pPr>
            <a:r>
              <a:rPr lang="en-US" altLang="en-US" dirty="0" smtClean="0">
                <a:latin typeface="Gill Sans MT" pitchFamily="34" charset="0"/>
              </a:rPr>
              <a:t>Facilitator:</a:t>
            </a:r>
          </a:p>
          <a:p>
            <a:pPr>
              <a:spcBef>
                <a:spcPts val="1840"/>
              </a:spcBef>
            </a:pPr>
            <a:endParaRPr lang="en-US" altLang="en-US" dirty="0" smtClean="0">
              <a:latin typeface="Gill Sans MT" pitchFamily="34" charset="0"/>
            </a:endParaRPr>
          </a:p>
          <a:p>
            <a:r>
              <a:rPr lang="en-US" altLang="en-US" dirty="0" smtClean="0">
                <a:latin typeface="Gill Sans MT" pitchFamily="34" charset="0"/>
              </a:rPr>
              <a:t>“</a:t>
            </a:r>
            <a:r>
              <a:rPr lang="en-US" sz="1200" b="1" dirty="0" smtClean="0">
                <a:solidFill>
                  <a:srgbClr val="002060"/>
                </a:solidFill>
                <a:latin typeface="Calibri" panose="020F0502020204030204" pitchFamily="34" charset="0"/>
              </a:rPr>
              <a:t>Health workers can say to parents:</a:t>
            </a:r>
            <a:br>
              <a:rPr lang="en-US" sz="1200" b="1" dirty="0" smtClean="0">
                <a:solidFill>
                  <a:srgbClr val="002060"/>
                </a:solidFill>
                <a:latin typeface="Calibri" panose="020F0502020204030204" pitchFamily="34" charset="0"/>
              </a:rPr>
            </a:br>
            <a:endParaRPr lang="en-US" sz="1200" b="1" dirty="0" smtClean="0">
              <a:solidFill>
                <a:srgbClr val="002060"/>
              </a:solidFill>
              <a:latin typeface="Calibri" panose="020F0502020204030204" pitchFamily="34" charset="0"/>
            </a:endParaRPr>
          </a:p>
          <a:p>
            <a:r>
              <a:rPr lang="en-US" sz="1200" dirty="0" smtClean="0">
                <a:solidFill>
                  <a:srgbClr val="002060"/>
                </a:solidFill>
                <a:latin typeface="Calibri" panose="020F0502020204030204" pitchFamily="34" charset="0"/>
              </a:rPr>
              <a:t>“We are using a different version of the oral vaccine together with the injectable vaccine to keep children safe from the few remaining cases of polio. These vaccines together will work to end polio in our community and the world. ”</a:t>
            </a:r>
          </a:p>
          <a:p>
            <a:pPr>
              <a:spcBef>
                <a:spcPts val="1840"/>
              </a:spcBef>
            </a:pPr>
            <a:endParaRPr lang="en-US" altLang="en-US" dirty="0">
              <a:latin typeface="Gill Sans MT" pitchFamily="34" charset="0"/>
            </a:endParaRPr>
          </a:p>
          <a:p>
            <a:endParaRPr lang="en-US" altLang="en-US" b="1" dirty="0" smtClean="0"/>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21</a:t>
            </a:fld>
            <a:endParaRPr lang="en-GB" altLang="en-US">
              <a:cs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40"/>
              </a:spcBef>
            </a:pPr>
            <a:r>
              <a:rPr lang="en-US" altLang="en-US" dirty="0" smtClean="0">
                <a:latin typeface="Gill Sans MT" pitchFamily="34" charset="0"/>
              </a:rPr>
              <a:t>To the facilitator:</a:t>
            </a:r>
          </a:p>
          <a:p>
            <a:pPr>
              <a:spcBef>
                <a:spcPts val="1840"/>
              </a:spcBef>
            </a:pPr>
            <a:endParaRPr lang="en-US" altLang="en-US" dirty="0" smtClean="0">
              <a:latin typeface="Gill Sans MT" pitchFamily="34" charset="0"/>
            </a:endParaRPr>
          </a:p>
          <a:p>
            <a:pPr>
              <a:spcBef>
                <a:spcPts val="1840"/>
              </a:spcBef>
            </a:pPr>
            <a:r>
              <a:rPr lang="en-US" altLang="en-US" dirty="0" smtClean="0">
                <a:latin typeface="Gill Sans MT" pitchFamily="34" charset="0"/>
              </a:rPr>
              <a:t>Read question, then the answer:</a:t>
            </a:r>
          </a:p>
          <a:p>
            <a:pPr>
              <a:spcBef>
                <a:spcPts val="1840"/>
              </a:spcBef>
            </a:pPr>
            <a:endParaRPr lang="en-US" altLang="en-US" dirty="0" smtClean="0">
              <a:latin typeface="Gill Sans MT" pitchFamily="34" charset="0"/>
            </a:endParaRPr>
          </a:p>
          <a:p>
            <a:r>
              <a:rPr lang="en-US" sz="1200" b="1" dirty="0" smtClean="0">
                <a:solidFill>
                  <a:srgbClr val="002060"/>
                </a:solidFill>
                <a:latin typeface="Calibri" panose="020F0502020204030204" pitchFamily="34" charset="0"/>
              </a:rPr>
              <a:t>“Will children have protection from wild poliovirus type 2 or from type 2 </a:t>
            </a:r>
            <a:r>
              <a:rPr lang="en-US" sz="1200" b="1" dirty="0" err="1" smtClean="0">
                <a:solidFill>
                  <a:srgbClr val="002060"/>
                </a:solidFill>
                <a:latin typeface="Calibri" panose="020F0502020204030204" pitchFamily="34" charset="0"/>
              </a:rPr>
              <a:t>cVDPV</a:t>
            </a:r>
            <a:r>
              <a:rPr lang="en-US" sz="1200" b="1" dirty="0" smtClean="0">
                <a:solidFill>
                  <a:srgbClr val="002060"/>
                </a:solidFill>
                <a:latin typeface="Calibri" panose="020F0502020204030204" pitchFamily="34" charset="0"/>
              </a:rPr>
              <a:t> polioviruses after the switch from tOPV to bOPV? How will they be protected from type 2 polioviruses?</a:t>
            </a:r>
            <a:br>
              <a:rPr lang="en-US" sz="1200" b="1" dirty="0" smtClean="0">
                <a:solidFill>
                  <a:srgbClr val="002060"/>
                </a:solidFill>
                <a:latin typeface="Calibri" panose="020F0502020204030204" pitchFamily="34" charset="0"/>
              </a:rPr>
            </a:br>
            <a:endParaRPr lang="en-US" sz="1200" dirty="0" smtClean="0">
              <a:solidFill>
                <a:srgbClr val="002060"/>
              </a:solidFill>
              <a:latin typeface="Calibri" panose="020F0502020204030204" pitchFamily="34" charset="0"/>
            </a:endParaRPr>
          </a:p>
          <a:p>
            <a:r>
              <a:rPr lang="en-US" sz="1200" dirty="0" smtClean="0">
                <a:solidFill>
                  <a:srgbClr val="002060"/>
                </a:solidFill>
                <a:latin typeface="Calibri" panose="020F0502020204030204" pitchFamily="34" charset="0"/>
              </a:rPr>
              <a:t>IPV protects children against polioviruses types 1, 2, and 3. After the switch from tOPV to bOPV, IPV use will help to protect against paralytic poliomyelitis from poliovirus type 2 and offer additional protection against types 1 and 3.”</a:t>
            </a:r>
          </a:p>
          <a:p>
            <a:pPr>
              <a:spcBef>
                <a:spcPts val="1840"/>
              </a:spcBef>
            </a:pPr>
            <a:endParaRPr lang="en-US" altLang="en-US" dirty="0">
              <a:latin typeface="Gill Sans MT" pitchFamily="34" charset="0"/>
            </a:endParaRPr>
          </a:p>
          <a:p>
            <a:endParaRPr lang="en-US" altLang="en-US" b="1" dirty="0" smtClean="0"/>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22</a:t>
            </a:fld>
            <a:endParaRPr lang="en-GB" altLang="en-US">
              <a:cs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40"/>
              </a:spcBef>
            </a:pPr>
            <a:endParaRPr lang="en-US" altLang="en-US" dirty="0">
              <a:latin typeface="Gill Sans MT" pitchFamily="34" charset="0"/>
            </a:endParaRPr>
          </a:p>
          <a:p>
            <a:endParaRPr lang="en-US" altLang="en-US" b="1" dirty="0" smtClean="0"/>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23</a:t>
            </a:fld>
            <a:endParaRPr lang="en-GB" altLang="en-US">
              <a:cs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40"/>
              </a:spcBef>
            </a:pPr>
            <a:r>
              <a:rPr lang="en-US" altLang="en-US" dirty="0" smtClean="0">
                <a:latin typeface="Gill Sans MT" pitchFamily="34" charset="0"/>
              </a:rPr>
              <a:t>To the facilitator:</a:t>
            </a:r>
          </a:p>
          <a:p>
            <a:pPr>
              <a:spcBef>
                <a:spcPts val="1840"/>
              </a:spcBef>
            </a:pPr>
            <a:endParaRPr lang="en-US" altLang="en-US" dirty="0" smtClean="0">
              <a:latin typeface="Gill Sans MT" pitchFamily="34" charset="0"/>
            </a:endParaRPr>
          </a:p>
          <a:p>
            <a:pPr>
              <a:spcBef>
                <a:spcPts val="1840"/>
              </a:spcBef>
            </a:pPr>
            <a:r>
              <a:rPr lang="en-US" altLang="en-US" dirty="0" smtClean="0">
                <a:latin typeface="Gill Sans MT" pitchFamily="34" charset="0"/>
              </a:rPr>
              <a:t>Read question, then the answer:</a:t>
            </a:r>
          </a:p>
          <a:p>
            <a:pPr>
              <a:spcBef>
                <a:spcPts val="1840"/>
              </a:spcBef>
            </a:pPr>
            <a:endParaRPr lang="en-US" altLang="en-US" dirty="0" smtClean="0">
              <a:latin typeface="Gill Sans MT" pitchFamily="34" charset="0"/>
            </a:endParaRPr>
          </a:p>
          <a:p>
            <a:r>
              <a:rPr lang="en-US" sz="1200" b="1" dirty="0" smtClean="0">
                <a:solidFill>
                  <a:srgbClr val="002060"/>
                </a:solidFill>
                <a:latin typeface="Calibri" panose="020F0502020204030204" pitchFamily="34" charset="0"/>
              </a:rPr>
              <a:t>“If countries have unused supplies or inventories of tOPV after the switch date, can they first use those supplies before making the switch to bOPV?</a:t>
            </a:r>
            <a:endParaRPr lang="en-US" sz="1200" dirty="0" smtClean="0">
              <a:solidFill>
                <a:srgbClr val="002060"/>
              </a:solidFill>
              <a:latin typeface="Calibri" panose="020F0502020204030204" pitchFamily="34" charset="0"/>
            </a:endParaRPr>
          </a:p>
          <a:p>
            <a:r>
              <a:rPr lang="en-US" sz="1200" b="1" dirty="0" smtClean="0">
                <a:solidFill>
                  <a:srgbClr val="002060"/>
                </a:solidFill>
                <a:latin typeface="Calibri" panose="020F0502020204030204" pitchFamily="34" charset="0"/>
              </a:rPr>
              <a:t/>
            </a:r>
            <a:br>
              <a:rPr lang="en-US" sz="1200" b="1" dirty="0" smtClean="0">
                <a:solidFill>
                  <a:srgbClr val="002060"/>
                </a:solidFill>
                <a:latin typeface="Calibri" panose="020F0502020204030204" pitchFamily="34" charset="0"/>
              </a:rPr>
            </a:br>
            <a:r>
              <a:rPr lang="en-US" sz="1200" dirty="0" smtClean="0">
                <a:solidFill>
                  <a:srgbClr val="002060"/>
                </a:solidFill>
                <a:latin typeface="Calibri" panose="020F0502020204030204" pitchFamily="34" charset="0"/>
              </a:rPr>
              <a:t>No. They must stop using </a:t>
            </a:r>
            <a:r>
              <a:rPr lang="en-US" sz="1200" dirty="0" err="1" smtClean="0">
                <a:solidFill>
                  <a:srgbClr val="002060"/>
                </a:solidFill>
                <a:latin typeface="Calibri" panose="020F0502020204030204" pitchFamily="34" charset="0"/>
              </a:rPr>
              <a:t>tOPV</a:t>
            </a:r>
            <a:r>
              <a:rPr lang="en-US" sz="1200" dirty="0" smtClean="0">
                <a:solidFill>
                  <a:srgbClr val="002060"/>
                </a:solidFill>
                <a:latin typeface="Calibri" panose="020F0502020204030204" pitchFamily="34" charset="0"/>
              </a:rPr>
              <a:t> on the switch date and any remaining inventories must be destroyed. Any area continuing to use tOPV after all others have switched to bOPV puts </a:t>
            </a:r>
            <a:r>
              <a:rPr lang="en-US" sz="1200" dirty="0" err="1" smtClean="0">
                <a:solidFill>
                  <a:srgbClr val="002060"/>
                </a:solidFill>
                <a:latin typeface="Calibri" panose="020F0502020204030204" pitchFamily="34" charset="0"/>
              </a:rPr>
              <a:t>neighbouring</a:t>
            </a:r>
            <a:r>
              <a:rPr lang="en-US" sz="1200" dirty="0" smtClean="0">
                <a:solidFill>
                  <a:srgbClr val="002060"/>
                </a:solidFill>
                <a:latin typeface="Calibri" panose="020F0502020204030204" pitchFamily="34" charset="0"/>
              </a:rPr>
              <a:t> communities at risk of a cVDPV2 outbreak.”</a:t>
            </a:r>
          </a:p>
          <a:p>
            <a:pPr>
              <a:spcBef>
                <a:spcPts val="1840"/>
              </a:spcBef>
            </a:pPr>
            <a:endParaRPr lang="en-US" altLang="en-US" dirty="0" smtClean="0">
              <a:latin typeface="Gill Sans MT" pitchFamily="34" charset="0"/>
            </a:endParaRPr>
          </a:p>
          <a:p>
            <a:endParaRPr lang="en-US" altLang="en-US" b="1" dirty="0" smtClean="0"/>
          </a:p>
          <a:p>
            <a:pPr>
              <a:spcBef>
                <a:spcPts val="1840"/>
              </a:spcBef>
            </a:pPr>
            <a:endParaRPr lang="en-US" altLang="en-US" dirty="0">
              <a:latin typeface="Gill Sans MT" pitchFamily="34" charset="0"/>
            </a:endParaRPr>
          </a:p>
          <a:p>
            <a:endParaRPr lang="en-US" altLang="en-US" b="1" dirty="0" smtClean="0"/>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24</a:t>
            </a:fld>
            <a:endParaRPr lang="en-GB" altLang="en-US">
              <a:cs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smtClean="0"/>
              <a:t>Facilitator:</a:t>
            </a:r>
          </a:p>
          <a:p>
            <a:r>
              <a:rPr lang="en-US" altLang="en-US" b="1" dirty="0" smtClean="0"/>
              <a:t>(Note: please insert National Switch Date on the slide</a:t>
            </a:r>
            <a:r>
              <a:rPr lang="en-US" altLang="en-US" b="1" baseline="0" dirty="0" smtClean="0"/>
              <a:t> and in the narrative below). </a:t>
            </a:r>
            <a:endParaRPr lang="en-US" altLang="en-US" b="1" dirty="0" smtClean="0"/>
          </a:p>
          <a:p>
            <a:r>
              <a:rPr lang="en-US" altLang="en-US" b="0" dirty="0" smtClean="0"/>
              <a:t>“In summary,</a:t>
            </a:r>
          </a:p>
          <a:p>
            <a:endParaRPr lang="en-US" altLang="en-US" b="0" baseline="0" dirty="0" smtClean="0"/>
          </a:p>
          <a:p>
            <a:pPr marL="342900" indent="-342900">
              <a:buFont typeface="Arial" panose="020B0604020202020204" pitchFamily="34" charset="0"/>
              <a:buChar char="•"/>
            </a:pPr>
            <a:r>
              <a:rPr lang="en-US" sz="1200" dirty="0" smtClean="0">
                <a:solidFill>
                  <a:srgbClr val="002060"/>
                </a:solidFill>
                <a:latin typeface="Calibri" panose="020F0502020204030204" pitchFamily="34" charset="0"/>
              </a:rPr>
              <a:t>OPV will be phased out gradually, beginning with the type 2 component of trivalent OPV.</a:t>
            </a:r>
            <a:br>
              <a:rPr lang="en-US" sz="1200" dirty="0" smtClean="0">
                <a:solidFill>
                  <a:srgbClr val="002060"/>
                </a:solidFill>
                <a:latin typeface="Calibri" panose="020F0502020204030204" pitchFamily="34" charset="0"/>
              </a:rPr>
            </a:br>
            <a:endParaRPr lang="en-US" sz="1200" dirty="0" smtClean="0">
              <a:solidFill>
                <a:srgbClr val="002060"/>
              </a:solidFill>
              <a:latin typeface="Calibri" panose="020F0502020204030204" pitchFamily="34" charset="0"/>
            </a:endParaRPr>
          </a:p>
          <a:p>
            <a:pPr marL="342900" indent="-342900">
              <a:buFont typeface="Arial" panose="020B0604020202020204" pitchFamily="34" charset="0"/>
              <a:buChar char="•"/>
            </a:pPr>
            <a:r>
              <a:rPr lang="en-US" sz="1200" dirty="0" smtClean="0">
                <a:solidFill>
                  <a:srgbClr val="002060"/>
                </a:solidFill>
                <a:latin typeface="Calibri" panose="020F0502020204030204" pitchFamily="34" charset="0"/>
              </a:rPr>
              <a:t>tOPV will be replaced with bOPV everywhere in the world at the same time in April 2016</a:t>
            </a:r>
            <a:br>
              <a:rPr lang="en-US" sz="1200" dirty="0" smtClean="0">
                <a:solidFill>
                  <a:srgbClr val="002060"/>
                </a:solidFill>
                <a:latin typeface="Calibri" panose="020F0502020204030204" pitchFamily="34" charset="0"/>
              </a:rPr>
            </a:br>
            <a:endParaRPr lang="en-US" sz="1200" dirty="0" smtClean="0">
              <a:solidFill>
                <a:srgbClr val="002060"/>
              </a:solidFill>
              <a:latin typeface="Calibri" panose="020F0502020204030204" pitchFamily="34" charset="0"/>
            </a:endParaRPr>
          </a:p>
          <a:p>
            <a:pPr marL="342900" indent="-342900">
              <a:buFont typeface="Arial" panose="020B0604020202020204" pitchFamily="34" charset="0"/>
              <a:buChar char="•"/>
            </a:pPr>
            <a:r>
              <a:rPr lang="en-US" sz="1200" dirty="0" smtClean="0">
                <a:solidFill>
                  <a:srgbClr val="002060"/>
                </a:solidFill>
                <a:latin typeface="Calibri" panose="020F0502020204030204" pitchFamily="34" charset="0"/>
              </a:rPr>
              <a:t>This will take us one step closer to polio eradication.</a:t>
            </a:r>
            <a:br>
              <a:rPr lang="en-US" sz="1200" dirty="0" smtClean="0">
                <a:solidFill>
                  <a:srgbClr val="002060"/>
                </a:solidFill>
                <a:latin typeface="Calibri" panose="020F0502020204030204" pitchFamily="34" charset="0"/>
              </a:rPr>
            </a:br>
            <a:endParaRPr lang="en-US" sz="1200" dirty="0" smtClean="0">
              <a:solidFill>
                <a:srgbClr val="002060"/>
              </a:solidFill>
              <a:latin typeface="Calibri" panose="020F0502020204030204" pitchFamily="34" charset="0"/>
            </a:endParaRPr>
          </a:p>
          <a:p>
            <a:pPr marL="342900" indent="-342900">
              <a:buFont typeface="Arial" panose="020B0604020202020204" pitchFamily="34" charset="0"/>
              <a:buChar char="•"/>
            </a:pPr>
            <a:r>
              <a:rPr lang="en-US" sz="1200" dirty="0" smtClean="0">
                <a:solidFill>
                  <a:srgbClr val="002060"/>
                </a:solidFill>
                <a:latin typeface="Calibri" panose="020F0502020204030204" pitchFamily="34" charset="0"/>
              </a:rPr>
              <a:t>Health workers should not immunize children with tOPV on or after </a:t>
            </a:r>
            <a:r>
              <a:rPr lang="en-US" sz="1200" b="1" dirty="0" smtClean="0">
                <a:solidFill>
                  <a:srgbClr val="FF0000"/>
                </a:solidFill>
                <a:latin typeface="Calibri" panose="020F0502020204030204" pitchFamily="34" charset="0"/>
              </a:rPr>
              <a:t>&lt;insert date here&gt;</a:t>
            </a:r>
            <a:r>
              <a:rPr lang="en-US" sz="1200" dirty="0" smtClean="0">
                <a:solidFill>
                  <a:srgbClr val="FF0000"/>
                </a:solidFill>
                <a:latin typeface="Calibri" panose="020F0502020204030204" pitchFamily="34" charset="0"/>
              </a:rPr>
              <a:t> </a:t>
            </a:r>
            <a:r>
              <a:rPr lang="en-US" sz="1200" dirty="0" smtClean="0">
                <a:solidFill>
                  <a:srgbClr val="002060"/>
                </a:solidFill>
                <a:latin typeface="Calibri" panose="020F0502020204030204" pitchFamily="34" charset="0"/>
              </a:rPr>
              <a:t>in any circumstance.”</a:t>
            </a:r>
          </a:p>
          <a:p>
            <a:endParaRPr lang="en-US" dirty="0" smtClean="0">
              <a:latin typeface="Calibri" panose="020F0502020204030204" pitchFamily="34" charset="0"/>
            </a:endParaRPr>
          </a:p>
          <a:p>
            <a:r>
              <a:rPr lang="en-US" altLang="en-US" b="0" baseline="0" dirty="0" smtClean="0"/>
              <a:t> </a:t>
            </a:r>
            <a:endParaRPr lang="en-US" altLang="en-US" b="0" dirty="0" smtClean="0"/>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25</a:t>
            </a:fld>
            <a:endParaRPr lang="en-GB" altLang="en-US">
              <a:cs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54275"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dirty="0" smtClean="0"/>
          </a:p>
        </p:txBody>
      </p:sp>
      <p:sp>
        <p:nvSpPr>
          <p:cNvPr id="54276"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6910" eaLnBrk="0" hangingPunct="0">
              <a:spcBef>
                <a:spcPct val="30000"/>
              </a:spcBef>
              <a:defRPr sz="1200">
                <a:solidFill>
                  <a:schemeClr val="tx1"/>
                </a:solidFill>
                <a:latin typeface="Arial" pitchFamily="34" charset="0"/>
                <a:ea typeface="MS PGothic" pitchFamily="34" charset="-128"/>
              </a:defRPr>
            </a:lvl1pPr>
            <a:lvl2pPr marL="757057" indent="-291175" defTabSz="926910" eaLnBrk="0" hangingPunct="0">
              <a:spcBef>
                <a:spcPct val="30000"/>
              </a:spcBef>
              <a:defRPr sz="1200">
                <a:solidFill>
                  <a:schemeClr val="tx1"/>
                </a:solidFill>
                <a:latin typeface="Arial" pitchFamily="34" charset="0"/>
                <a:ea typeface="MS PGothic" pitchFamily="34" charset="-128"/>
              </a:defRPr>
            </a:lvl2pPr>
            <a:lvl3pPr marL="1164704" indent="-232941" defTabSz="926910" eaLnBrk="0" hangingPunct="0">
              <a:spcBef>
                <a:spcPct val="30000"/>
              </a:spcBef>
              <a:defRPr sz="1200">
                <a:solidFill>
                  <a:schemeClr val="tx1"/>
                </a:solidFill>
                <a:latin typeface="Arial" pitchFamily="34" charset="0"/>
                <a:ea typeface="MS PGothic" pitchFamily="34" charset="-128"/>
              </a:defRPr>
            </a:lvl3pPr>
            <a:lvl4pPr marL="1630584" indent="-232941" defTabSz="926910" eaLnBrk="0" hangingPunct="0">
              <a:spcBef>
                <a:spcPct val="30000"/>
              </a:spcBef>
              <a:defRPr sz="1200">
                <a:solidFill>
                  <a:schemeClr val="tx1"/>
                </a:solidFill>
                <a:latin typeface="Arial" pitchFamily="34" charset="0"/>
                <a:ea typeface="MS PGothic" pitchFamily="34" charset="-128"/>
              </a:defRPr>
            </a:lvl4pPr>
            <a:lvl5pPr marL="2096466" indent="-232941" defTabSz="926910" eaLnBrk="0" hangingPunct="0">
              <a:spcBef>
                <a:spcPct val="30000"/>
              </a:spcBef>
              <a:defRPr sz="1200">
                <a:solidFill>
                  <a:schemeClr val="tx1"/>
                </a:solidFill>
                <a:latin typeface="Arial" pitchFamily="34" charset="0"/>
                <a:ea typeface="MS PGothic" pitchFamily="34" charset="-128"/>
              </a:defRPr>
            </a:lvl5pPr>
            <a:lvl6pPr marL="2562348" indent="-232941" defTabSz="926910" eaLnBrk="0" fontAlgn="base" hangingPunct="0">
              <a:spcBef>
                <a:spcPct val="30000"/>
              </a:spcBef>
              <a:spcAft>
                <a:spcPct val="0"/>
              </a:spcAft>
              <a:defRPr sz="1200">
                <a:solidFill>
                  <a:schemeClr val="tx1"/>
                </a:solidFill>
                <a:latin typeface="Arial" pitchFamily="34" charset="0"/>
                <a:ea typeface="MS PGothic" pitchFamily="34" charset="-128"/>
              </a:defRPr>
            </a:lvl6pPr>
            <a:lvl7pPr marL="3028230" indent="-232941" defTabSz="926910" eaLnBrk="0" fontAlgn="base" hangingPunct="0">
              <a:spcBef>
                <a:spcPct val="30000"/>
              </a:spcBef>
              <a:spcAft>
                <a:spcPct val="0"/>
              </a:spcAft>
              <a:defRPr sz="1200">
                <a:solidFill>
                  <a:schemeClr val="tx1"/>
                </a:solidFill>
                <a:latin typeface="Arial" pitchFamily="34" charset="0"/>
                <a:ea typeface="MS PGothic" pitchFamily="34" charset="-128"/>
              </a:defRPr>
            </a:lvl7pPr>
            <a:lvl8pPr marL="3494110" indent="-232941" defTabSz="926910" eaLnBrk="0" fontAlgn="base" hangingPunct="0">
              <a:spcBef>
                <a:spcPct val="30000"/>
              </a:spcBef>
              <a:spcAft>
                <a:spcPct val="0"/>
              </a:spcAft>
              <a:defRPr sz="1200">
                <a:solidFill>
                  <a:schemeClr val="tx1"/>
                </a:solidFill>
                <a:latin typeface="Arial" pitchFamily="34" charset="0"/>
                <a:ea typeface="MS PGothic" pitchFamily="34" charset="-128"/>
              </a:defRPr>
            </a:lvl8pPr>
            <a:lvl9pPr marL="3959992" indent="-232941" defTabSz="926910"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F248C6BE-652A-4AE2-9D3E-443FA0FE55CE}" type="slidenum">
              <a:rPr lang="en-GB" altLang="en-US" smtClean="0">
                <a:cs typeface="Arial" pitchFamily="34" charset="0"/>
              </a:rPr>
              <a:pPr eaLnBrk="1" hangingPunct="1">
                <a:spcBef>
                  <a:spcPct val="0"/>
                </a:spcBef>
              </a:pPr>
              <a:t>26</a:t>
            </a:fld>
            <a:endParaRPr lang="en-GB" altLang="en-US" smtClean="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174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smtClean="0"/>
              <a:t>To the facilitator:  </a:t>
            </a:r>
          </a:p>
          <a:p>
            <a:r>
              <a:rPr lang="en-US" altLang="en-US" b="1" dirty="0" smtClean="0"/>
              <a:t>Explain to the participants the questions that will be answered in this module.</a:t>
            </a:r>
          </a:p>
          <a:p>
            <a:endParaRPr lang="en-US" altLang="en-US" dirty="0" smtClean="0"/>
          </a:p>
          <a:p>
            <a:r>
              <a:rPr lang="en-US" altLang="en-US" dirty="0" smtClean="0"/>
              <a:t>“In this module you will learn more about the next stage of polio eradication which involves a change</a:t>
            </a:r>
            <a:r>
              <a:rPr lang="en-US" altLang="en-US" baseline="0" dirty="0" smtClean="0"/>
              <a:t> in the oral polio vaccine.</a:t>
            </a:r>
          </a:p>
          <a:p>
            <a:endParaRPr lang="en-US" altLang="en-US" dirty="0" smtClean="0"/>
          </a:p>
          <a:p>
            <a:r>
              <a:rPr lang="en-US" altLang="en-US" dirty="0" smtClean="0"/>
              <a:t>We will provide you with answers to the following questions:</a:t>
            </a:r>
          </a:p>
          <a:p>
            <a:pPr>
              <a:buFontTx/>
              <a:buChar char="•"/>
            </a:pPr>
            <a:r>
              <a:rPr lang="en-US" altLang="en-US" dirty="0" smtClean="0"/>
              <a:t>Why does the world need to switch from trivalent</a:t>
            </a:r>
            <a:r>
              <a:rPr lang="en-US" altLang="en-US" baseline="0" dirty="0" smtClean="0"/>
              <a:t> to bivalent OPV</a:t>
            </a:r>
            <a:r>
              <a:rPr lang="en-US" altLang="en-US" dirty="0" smtClean="0"/>
              <a:t>?</a:t>
            </a:r>
          </a:p>
          <a:p>
            <a:pPr>
              <a:buFontTx/>
              <a:buChar char="•"/>
            </a:pPr>
            <a:r>
              <a:rPr lang="en-US" altLang="en-US" dirty="0" smtClean="0"/>
              <a:t>What</a:t>
            </a:r>
            <a:r>
              <a:rPr lang="en-US" altLang="en-US" baseline="0" dirty="0" smtClean="0"/>
              <a:t> is the role of health workers</a:t>
            </a:r>
            <a:r>
              <a:rPr lang="en-US" altLang="en-US" dirty="0" smtClean="0"/>
              <a:t>? </a:t>
            </a:r>
          </a:p>
          <a:p>
            <a:pPr>
              <a:buFontTx/>
              <a:buChar char="•"/>
            </a:pPr>
            <a:r>
              <a:rPr lang="en-US" altLang="en-US" dirty="0" smtClean="0"/>
              <a:t>What are the key messages related to this change?”</a:t>
            </a:r>
          </a:p>
        </p:txBody>
      </p:sp>
      <p:sp>
        <p:nvSpPr>
          <p:cNvPr id="31748"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6910" eaLnBrk="0" hangingPunct="0">
              <a:spcBef>
                <a:spcPct val="30000"/>
              </a:spcBef>
              <a:defRPr sz="1200">
                <a:solidFill>
                  <a:schemeClr val="tx1"/>
                </a:solidFill>
                <a:latin typeface="Arial" pitchFamily="34" charset="0"/>
                <a:ea typeface="MS PGothic" pitchFamily="34" charset="-128"/>
              </a:defRPr>
            </a:lvl1pPr>
            <a:lvl2pPr marL="757057" indent="-291175" defTabSz="926910" eaLnBrk="0" hangingPunct="0">
              <a:spcBef>
                <a:spcPct val="30000"/>
              </a:spcBef>
              <a:defRPr sz="1200">
                <a:solidFill>
                  <a:schemeClr val="tx1"/>
                </a:solidFill>
                <a:latin typeface="Arial" pitchFamily="34" charset="0"/>
                <a:ea typeface="MS PGothic" pitchFamily="34" charset="-128"/>
              </a:defRPr>
            </a:lvl2pPr>
            <a:lvl3pPr marL="1164704" indent="-232941" defTabSz="926910" eaLnBrk="0" hangingPunct="0">
              <a:spcBef>
                <a:spcPct val="30000"/>
              </a:spcBef>
              <a:defRPr sz="1200">
                <a:solidFill>
                  <a:schemeClr val="tx1"/>
                </a:solidFill>
                <a:latin typeface="Arial" pitchFamily="34" charset="0"/>
                <a:ea typeface="MS PGothic" pitchFamily="34" charset="-128"/>
              </a:defRPr>
            </a:lvl3pPr>
            <a:lvl4pPr marL="1630584" indent="-232941" defTabSz="926910" eaLnBrk="0" hangingPunct="0">
              <a:spcBef>
                <a:spcPct val="30000"/>
              </a:spcBef>
              <a:defRPr sz="1200">
                <a:solidFill>
                  <a:schemeClr val="tx1"/>
                </a:solidFill>
                <a:latin typeface="Arial" pitchFamily="34" charset="0"/>
                <a:ea typeface="MS PGothic" pitchFamily="34" charset="-128"/>
              </a:defRPr>
            </a:lvl4pPr>
            <a:lvl5pPr marL="2096466" indent="-232941" defTabSz="926910" eaLnBrk="0" hangingPunct="0">
              <a:spcBef>
                <a:spcPct val="30000"/>
              </a:spcBef>
              <a:defRPr sz="1200">
                <a:solidFill>
                  <a:schemeClr val="tx1"/>
                </a:solidFill>
                <a:latin typeface="Arial" pitchFamily="34" charset="0"/>
                <a:ea typeface="MS PGothic" pitchFamily="34" charset="-128"/>
              </a:defRPr>
            </a:lvl5pPr>
            <a:lvl6pPr marL="2562348" indent="-232941" defTabSz="926910" eaLnBrk="0" fontAlgn="base" hangingPunct="0">
              <a:spcBef>
                <a:spcPct val="30000"/>
              </a:spcBef>
              <a:spcAft>
                <a:spcPct val="0"/>
              </a:spcAft>
              <a:defRPr sz="1200">
                <a:solidFill>
                  <a:schemeClr val="tx1"/>
                </a:solidFill>
                <a:latin typeface="Arial" pitchFamily="34" charset="0"/>
                <a:ea typeface="MS PGothic" pitchFamily="34" charset="-128"/>
              </a:defRPr>
            </a:lvl6pPr>
            <a:lvl7pPr marL="3028230" indent="-232941" defTabSz="926910" eaLnBrk="0" fontAlgn="base" hangingPunct="0">
              <a:spcBef>
                <a:spcPct val="30000"/>
              </a:spcBef>
              <a:spcAft>
                <a:spcPct val="0"/>
              </a:spcAft>
              <a:defRPr sz="1200">
                <a:solidFill>
                  <a:schemeClr val="tx1"/>
                </a:solidFill>
                <a:latin typeface="Arial" pitchFamily="34" charset="0"/>
                <a:ea typeface="MS PGothic" pitchFamily="34" charset="-128"/>
              </a:defRPr>
            </a:lvl7pPr>
            <a:lvl8pPr marL="3494110" indent="-232941" defTabSz="926910" eaLnBrk="0" fontAlgn="base" hangingPunct="0">
              <a:spcBef>
                <a:spcPct val="30000"/>
              </a:spcBef>
              <a:spcAft>
                <a:spcPct val="0"/>
              </a:spcAft>
              <a:defRPr sz="1200">
                <a:solidFill>
                  <a:schemeClr val="tx1"/>
                </a:solidFill>
                <a:latin typeface="Arial" pitchFamily="34" charset="0"/>
                <a:ea typeface="MS PGothic" pitchFamily="34" charset="-128"/>
              </a:defRPr>
            </a:lvl8pPr>
            <a:lvl9pPr marL="3959992" indent="-232941" defTabSz="926910"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eaLnBrk="1" hangingPunct="1">
              <a:spcBef>
                <a:spcPct val="0"/>
              </a:spcBef>
            </a:pPr>
            <a:fld id="{33C21AF9-203D-4F0F-82A4-CB85B47393B8}" type="slidenum">
              <a:rPr lang="fr-FR" altLang="en-US" smtClean="0">
                <a:cs typeface="Arial" pitchFamily="34" charset="0"/>
              </a:rPr>
              <a:pPr eaLnBrk="1" hangingPunct="1">
                <a:spcBef>
                  <a:spcPct val="0"/>
                </a:spcBef>
              </a:pPr>
              <a:t>3</a:t>
            </a:fld>
            <a:endParaRPr lang="fr-FR" altLang="en-US" smtClean="0">
              <a:cs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40"/>
              </a:spcBef>
            </a:pPr>
            <a:endParaRPr lang="en-US" altLang="en-US" dirty="0">
              <a:latin typeface="Gill Sans MT" pitchFamily="34" charset="0"/>
            </a:endParaRPr>
          </a:p>
          <a:p>
            <a:endParaRPr lang="en-US" altLang="en-US" b="1" dirty="0" smtClean="0"/>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4</a:t>
            </a:fld>
            <a:endParaRPr lang="en-GB" altLang="en-US">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smtClean="0"/>
              <a:t>To the facilitator:  </a:t>
            </a:r>
          </a:p>
          <a:p>
            <a:endParaRPr lang="en-US" altLang="en-US" b="1" dirty="0" smtClean="0">
              <a:solidFill>
                <a:schemeClr val="tx1"/>
              </a:solidFill>
            </a:endParaRPr>
          </a:p>
          <a:p>
            <a:r>
              <a:rPr lang="en-US" altLang="en-US" b="0" dirty="0" smtClean="0">
                <a:solidFill>
                  <a:schemeClr val="tx1"/>
                </a:solidFill>
              </a:rPr>
              <a:t>“We are close to the eradication of polio. </a:t>
            </a:r>
          </a:p>
          <a:p>
            <a:endParaRPr lang="en-US" altLang="en-US" b="0" dirty="0" smtClean="0">
              <a:solidFill>
                <a:schemeClr val="tx1"/>
              </a:solidFill>
            </a:endParaRPr>
          </a:p>
          <a:p>
            <a:pPr marL="342900" lvl="0" indent="-342900">
              <a:buFont typeface="Arial" panose="020B0604020202020204" pitchFamily="34" charset="0"/>
              <a:buChar char="•"/>
            </a:pPr>
            <a:r>
              <a:rPr lang="en-US" sz="1200" dirty="0" smtClean="0">
                <a:solidFill>
                  <a:schemeClr val="tx1"/>
                </a:solidFill>
                <a:latin typeface="Calibri" panose="020F0502020204030204" pitchFamily="34" charset="0"/>
              </a:rPr>
              <a:t>Immunization efforts have reduced the number of polio cases globally by more than 99% over the last two decades.</a:t>
            </a:r>
            <a:br>
              <a:rPr lang="en-US" sz="1200" dirty="0" smtClean="0">
                <a:solidFill>
                  <a:schemeClr val="tx1"/>
                </a:solidFill>
                <a:latin typeface="Calibri" panose="020F0502020204030204" pitchFamily="34" charset="0"/>
              </a:rPr>
            </a:br>
            <a:endParaRPr lang="en-US" sz="1200" dirty="0" smtClean="0">
              <a:solidFill>
                <a:schemeClr val="tx1"/>
              </a:solidFill>
              <a:latin typeface="Calibri" panose="020F0502020204030204" pitchFamily="34" charset="0"/>
            </a:endParaRPr>
          </a:p>
          <a:p>
            <a:pPr marL="342900" indent="-342900">
              <a:buFont typeface="Arial" panose="020B0604020202020204" pitchFamily="34" charset="0"/>
              <a:buChar char="•"/>
            </a:pPr>
            <a:r>
              <a:rPr lang="en-US" sz="1200" dirty="0" smtClean="0">
                <a:solidFill>
                  <a:schemeClr val="tx1"/>
                </a:solidFill>
                <a:latin typeface="Calibri" panose="020F0502020204030204" pitchFamily="34" charset="0"/>
              </a:rPr>
              <a:t>The transition from trivalent OPV to bivalent OPV is part of the polio eradication strategy.</a:t>
            </a:r>
            <a:br>
              <a:rPr lang="en-US" sz="1200" dirty="0" smtClean="0">
                <a:solidFill>
                  <a:schemeClr val="tx1"/>
                </a:solidFill>
                <a:latin typeface="Calibri" panose="020F0502020204030204" pitchFamily="34" charset="0"/>
              </a:rPr>
            </a:br>
            <a:endParaRPr lang="en-US" sz="1200" dirty="0" smtClean="0">
              <a:solidFill>
                <a:schemeClr val="tx1"/>
              </a:solidFill>
              <a:latin typeface="Calibri" panose="020F0502020204030204" pitchFamily="34" charset="0"/>
            </a:endParaRPr>
          </a:p>
          <a:p>
            <a:pPr marL="0" lvl="0" indent="0">
              <a:buFont typeface="Arial" panose="020B0604020202020204" pitchFamily="34" charset="0"/>
              <a:buNone/>
            </a:pPr>
            <a:r>
              <a:rPr lang="en-US" sz="1200" dirty="0" smtClean="0">
                <a:solidFill>
                  <a:schemeClr val="tx1"/>
                </a:solidFill>
                <a:latin typeface="Calibri" panose="020F0502020204030204" pitchFamily="34" charset="0"/>
              </a:rPr>
              <a:t>Together, we can eradicate polio.”</a:t>
            </a:r>
            <a:endParaRPr lang="en-US" altLang="en-US" b="0" dirty="0" smtClean="0">
              <a:solidFill>
                <a:schemeClr val="tx1"/>
              </a:solidFill>
            </a:endParaRPr>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5</a:t>
            </a:fld>
            <a:endParaRPr lang="en-GB" altLang="en-US">
              <a:cs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1840"/>
              </a:spcBef>
            </a:pPr>
            <a:r>
              <a:rPr lang="en-US" altLang="en-US" b="1" dirty="0" smtClean="0">
                <a:latin typeface="Gill Sans MT" pitchFamily="34" charset="0"/>
              </a:rPr>
              <a:t>To the facilitator:</a:t>
            </a:r>
          </a:p>
          <a:p>
            <a:pPr>
              <a:spcBef>
                <a:spcPts val="1840"/>
              </a:spcBef>
            </a:pPr>
            <a:endParaRPr lang="en-US" altLang="en-US" dirty="0" smtClean="0">
              <a:latin typeface="Gill Sans MT" pitchFamily="34" charset="0"/>
            </a:endParaRPr>
          </a:p>
          <a:p>
            <a:pPr>
              <a:spcBef>
                <a:spcPts val="1840"/>
              </a:spcBef>
            </a:pPr>
            <a:r>
              <a:rPr lang="en-US" altLang="en-US" dirty="0" smtClean="0">
                <a:latin typeface="Gill Sans MT" pitchFamily="34" charset="0"/>
              </a:rPr>
              <a:t>Emphasize:</a:t>
            </a:r>
            <a:r>
              <a:rPr lang="en-US" altLang="en-US" baseline="0" dirty="0" smtClean="0">
                <a:latin typeface="Gill Sans MT" pitchFamily="34" charset="0"/>
              </a:rPr>
              <a:t> “</a:t>
            </a:r>
            <a:r>
              <a:rPr lang="en-US" altLang="en-US" b="1" baseline="0" dirty="0" smtClean="0">
                <a:latin typeface="Gill Sans MT" pitchFamily="34" charset="0"/>
              </a:rPr>
              <a:t>Both </a:t>
            </a:r>
            <a:r>
              <a:rPr lang="en-US" altLang="en-US" baseline="0" dirty="0" smtClean="0">
                <a:latin typeface="Gill Sans MT" pitchFamily="34" charset="0"/>
              </a:rPr>
              <a:t>OPV and IPV are needed during this stage of polio eradication” </a:t>
            </a:r>
          </a:p>
          <a:p>
            <a:pPr>
              <a:spcBef>
                <a:spcPts val="1840"/>
              </a:spcBef>
            </a:pPr>
            <a:r>
              <a:rPr lang="en-US" altLang="en-US" baseline="0" dirty="0" smtClean="0">
                <a:latin typeface="Gill Sans MT" pitchFamily="34" charset="0"/>
              </a:rPr>
              <a:t>And review the differences between OPV and IPV. </a:t>
            </a:r>
            <a:endParaRPr lang="en-US" altLang="en-US" dirty="0">
              <a:latin typeface="Gill Sans MT" pitchFamily="34" charset="0"/>
            </a:endParaRPr>
          </a:p>
          <a:p>
            <a:endParaRPr lang="en-US" altLang="en-US" b="1" dirty="0" smtClean="0"/>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6</a:t>
            </a:fld>
            <a:endParaRPr lang="en-GB" altLang="en-US">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1840"/>
              </a:spcBef>
              <a:spcAft>
                <a:spcPts val="0"/>
              </a:spcAft>
              <a:buClrTx/>
              <a:buSzTx/>
              <a:buFontTx/>
              <a:buNone/>
              <a:tabLst/>
              <a:defRPr/>
            </a:pPr>
            <a:r>
              <a:rPr lang="en-US" altLang="en-US" b="1" dirty="0" smtClean="0">
                <a:solidFill>
                  <a:schemeClr val="tx1"/>
                </a:solidFill>
                <a:latin typeface="+mj-lt"/>
              </a:rPr>
              <a:t>To the </a:t>
            </a:r>
            <a:r>
              <a:rPr lang="en-US" altLang="en-US" b="1" dirty="0" err="1" smtClean="0">
                <a:solidFill>
                  <a:schemeClr val="tx1"/>
                </a:solidFill>
                <a:latin typeface="+mj-lt"/>
              </a:rPr>
              <a:t>facilitor</a:t>
            </a:r>
            <a:r>
              <a:rPr lang="en-US" altLang="en-US" b="1" dirty="0" smtClean="0">
                <a:solidFill>
                  <a:schemeClr val="tx1"/>
                </a:solidFill>
                <a:latin typeface="+mj-lt"/>
              </a:rPr>
              <a:t>:</a:t>
            </a:r>
          </a:p>
          <a:p>
            <a:pPr>
              <a:spcBef>
                <a:spcPts val="1840"/>
              </a:spcBef>
            </a:pPr>
            <a:endParaRPr lang="en-US" altLang="en-US" dirty="0" smtClean="0">
              <a:solidFill>
                <a:schemeClr val="tx1"/>
              </a:solidFill>
              <a:latin typeface="+mj-lt"/>
            </a:endParaRPr>
          </a:p>
          <a:p>
            <a:pPr>
              <a:spcBef>
                <a:spcPts val="1840"/>
              </a:spcBef>
            </a:pPr>
            <a:r>
              <a:rPr lang="en-US" altLang="en-US" dirty="0" smtClean="0">
                <a:solidFill>
                  <a:schemeClr val="tx1"/>
                </a:solidFill>
                <a:latin typeface="+mj-lt"/>
              </a:rPr>
              <a:t>“The transition from trivalent OPV to bivalent OPV is an important</a:t>
            </a:r>
            <a:r>
              <a:rPr lang="en-US" altLang="en-US" baseline="0" dirty="0" smtClean="0">
                <a:solidFill>
                  <a:schemeClr val="tx1"/>
                </a:solidFill>
                <a:latin typeface="+mj-lt"/>
              </a:rPr>
              <a:t> step in the effort to eradicate polio. </a:t>
            </a:r>
          </a:p>
          <a:p>
            <a:pPr>
              <a:spcBef>
                <a:spcPts val="1840"/>
              </a:spcBef>
            </a:pPr>
            <a:endParaRPr lang="en-US" altLang="en-US" baseline="0" dirty="0" smtClean="0">
              <a:solidFill>
                <a:schemeClr val="tx1"/>
              </a:solidFill>
              <a:latin typeface="+mj-lt"/>
            </a:endParaRPr>
          </a:p>
          <a:p>
            <a:pPr>
              <a:spcBef>
                <a:spcPts val="1840"/>
              </a:spcBef>
            </a:pPr>
            <a:r>
              <a:rPr lang="en-US" altLang="en-US" baseline="0" dirty="0" smtClean="0">
                <a:solidFill>
                  <a:schemeClr val="tx1"/>
                </a:solidFill>
                <a:latin typeface="+mj-lt"/>
              </a:rPr>
              <a:t>Because OPV contains live virus, </a:t>
            </a:r>
            <a:r>
              <a:rPr lang="en-US" altLang="en-US" b="1" baseline="0" dirty="0" smtClean="0">
                <a:solidFill>
                  <a:schemeClr val="tx1"/>
                </a:solidFill>
                <a:latin typeface="+mj-lt"/>
              </a:rPr>
              <a:t>in very rare cases</a:t>
            </a:r>
            <a:r>
              <a:rPr lang="en-US" altLang="en-US" baseline="0" dirty="0" smtClean="0">
                <a:solidFill>
                  <a:schemeClr val="tx1"/>
                </a:solidFill>
                <a:latin typeface="+mj-lt"/>
              </a:rPr>
              <a:t>, OPV can cause paralysis. </a:t>
            </a:r>
            <a:endParaRPr lang="en-US" altLang="en-US" dirty="0" smtClean="0">
              <a:solidFill>
                <a:schemeClr val="tx1"/>
              </a:solidFill>
              <a:latin typeface="+mj-lt"/>
            </a:endParaRPr>
          </a:p>
          <a:p>
            <a:endParaRPr lang="en-US" altLang="en-US" b="1" dirty="0" smtClean="0">
              <a:solidFill>
                <a:schemeClr val="tx1"/>
              </a:solidFill>
              <a:latin typeface="+mj-lt"/>
            </a:endParaRPr>
          </a:p>
          <a:p>
            <a:pPr lvl="0"/>
            <a:r>
              <a:rPr lang="en-US" sz="1200" dirty="0" smtClean="0">
                <a:solidFill>
                  <a:schemeClr val="tx1"/>
                </a:solidFill>
                <a:latin typeface="+mj-lt"/>
              </a:rPr>
              <a:t>There are two forms of vaccine-derived polioviruses:</a:t>
            </a:r>
          </a:p>
          <a:p>
            <a:pPr lvl="0"/>
            <a:endParaRPr lang="en-US" sz="1200" dirty="0" smtClean="0">
              <a:solidFill>
                <a:schemeClr val="tx1"/>
              </a:solidFill>
              <a:latin typeface="+mj-lt"/>
            </a:endParaRPr>
          </a:p>
          <a:p>
            <a:pPr marL="342900" indent="-342900">
              <a:buFont typeface="Arial" panose="020B0604020202020204" pitchFamily="34" charset="0"/>
              <a:buChar char="•"/>
            </a:pPr>
            <a:r>
              <a:rPr lang="en-US" sz="1200" b="1" dirty="0" smtClean="0">
                <a:solidFill>
                  <a:schemeClr val="tx1"/>
                </a:solidFill>
                <a:latin typeface="+mj-lt"/>
              </a:rPr>
              <a:t>Vaccine Associated Paralytic Paralysis (VAPP): </a:t>
            </a:r>
            <a:r>
              <a:rPr lang="en-US" sz="1200" dirty="0" smtClean="0">
                <a:solidFill>
                  <a:schemeClr val="tx1"/>
                </a:solidFill>
                <a:latin typeface="+mj-lt"/>
              </a:rPr>
              <a:t>There are an estimated 250-500 VAPP cases globally per year. Of these, about 40% are caused by the type 2 component of tOPV.</a:t>
            </a:r>
          </a:p>
          <a:p>
            <a:pPr lvl="0"/>
            <a:endParaRPr lang="en-US" sz="1200" dirty="0" smtClean="0">
              <a:solidFill>
                <a:schemeClr val="tx1"/>
              </a:solidFill>
              <a:latin typeface="+mj-lt"/>
            </a:endParaRPr>
          </a:p>
          <a:p>
            <a:pPr marL="342900" lvl="0" indent="-342900">
              <a:buFont typeface="Arial" panose="020B0604020202020204" pitchFamily="34" charset="0"/>
              <a:buChar char="•"/>
            </a:pPr>
            <a:r>
              <a:rPr lang="en-US" sz="1200" b="1" dirty="0" smtClean="0">
                <a:solidFill>
                  <a:schemeClr val="tx1"/>
                </a:solidFill>
                <a:latin typeface="+mj-lt"/>
              </a:rPr>
              <a:t>Circulating Vaccine Derived Poliovirus (</a:t>
            </a:r>
            <a:r>
              <a:rPr lang="en-US" sz="1200" b="1" dirty="0" err="1" smtClean="0">
                <a:solidFill>
                  <a:schemeClr val="tx1"/>
                </a:solidFill>
                <a:latin typeface="+mj-lt"/>
              </a:rPr>
              <a:t>cVDPV</a:t>
            </a:r>
            <a:r>
              <a:rPr lang="en-US" sz="1200" b="1" dirty="0" smtClean="0">
                <a:solidFill>
                  <a:schemeClr val="tx1"/>
                </a:solidFill>
                <a:latin typeface="+mj-lt"/>
              </a:rPr>
              <a:t>): </a:t>
            </a:r>
            <a:r>
              <a:rPr lang="en-US" sz="1200" dirty="0" smtClean="0">
                <a:solidFill>
                  <a:schemeClr val="tx1"/>
                </a:solidFill>
                <a:latin typeface="+mj-lt"/>
              </a:rPr>
              <a:t>Almost all </a:t>
            </a:r>
            <a:r>
              <a:rPr lang="en-US" sz="1200" dirty="0" err="1" smtClean="0">
                <a:solidFill>
                  <a:schemeClr val="tx1"/>
                </a:solidFill>
                <a:latin typeface="+mj-lt"/>
              </a:rPr>
              <a:t>cVDPV</a:t>
            </a:r>
            <a:r>
              <a:rPr lang="en-US" sz="1200" dirty="0" smtClean="0">
                <a:solidFill>
                  <a:schemeClr val="tx1"/>
                </a:solidFill>
                <a:latin typeface="+mj-lt"/>
              </a:rPr>
              <a:t> outbreaks in recent years have been caused by the type 2 component of tOPV. </a:t>
            </a:r>
          </a:p>
          <a:p>
            <a:pPr marL="0" lvl="0" indent="0">
              <a:buFont typeface="Arial" panose="020B0604020202020204" pitchFamily="34" charset="0"/>
              <a:buNone/>
            </a:pPr>
            <a:endParaRPr lang="en-US" sz="1200" dirty="0" smtClean="0">
              <a:solidFill>
                <a:schemeClr val="tx1"/>
              </a:solidFill>
              <a:latin typeface="+mj-lt"/>
            </a:endParaRPr>
          </a:p>
          <a:p>
            <a:endParaRPr lang="en-US" altLang="en-US" b="1" dirty="0" smtClean="0">
              <a:latin typeface="+mj-lt"/>
            </a:endParaRPr>
          </a:p>
          <a:p>
            <a:r>
              <a:rPr lang="en-US" altLang="en-US" sz="1000" b="1" i="0" u="none" dirty="0" smtClean="0">
                <a:latin typeface="+mj-lt"/>
              </a:rPr>
              <a:t>Reference for # cases of </a:t>
            </a:r>
            <a:r>
              <a:rPr lang="en-US" altLang="en-US" sz="1000" b="1" i="0" u="none" dirty="0" err="1" smtClean="0">
                <a:latin typeface="+mj-lt"/>
              </a:rPr>
              <a:t>cVDPVs</a:t>
            </a:r>
            <a:r>
              <a:rPr lang="en-US" altLang="en-US" sz="1000" b="1" i="0" u="none" dirty="0" smtClean="0">
                <a:latin typeface="+mj-lt"/>
              </a:rPr>
              <a:t>:</a:t>
            </a:r>
          </a:p>
          <a:p>
            <a:r>
              <a:rPr lang="en-US" altLang="en-US" sz="1000" b="0" i="0" dirty="0" smtClean="0">
                <a:latin typeface="+mj-lt"/>
              </a:rPr>
              <a:t>http://www.polioeradication.org/Dataandmonitoring/Poliothisweek/Circulatingvaccinederivedpoliovirus.aspx</a:t>
            </a:r>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7</a:t>
            </a:fld>
            <a:endParaRPr lang="en-GB" altLang="en-US">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1840"/>
              </a:spcBef>
              <a:spcAft>
                <a:spcPts val="0"/>
              </a:spcAft>
              <a:buClrTx/>
              <a:buSzTx/>
              <a:buFontTx/>
              <a:buNone/>
              <a:tabLst/>
              <a:defRPr/>
            </a:pPr>
            <a:r>
              <a:rPr lang="en-US" altLang="en-US" b="1" dirty="0" smtClean="0">
                <a:latin typeface="+mj-lt"/>
              </a:rPr>
              <a:t>To the </a:t>
            </a:r>
            <a:r>
              <a:rPr lang="en-US" altLang="en-US" b="1" dirty="0" err="1" smtClean="0">
                <a:latin typeface="+mj-lt"/>
              </a:rPr>
              <a:t>facilitor</a:t>
            </a:r>
            <a:r>
              <a:rPr lang="en-US" altLang="en-US" b="1" dirty="0" smtClean="0">
                <a:latin typeface="+mj-lt"/>
              </a:rPr>
              <a:t>:</a:t>
            </a:r>
          </a:p>
          <a:p>
            <a:pPr>
              <a:spcBef>
                <a:spcPts val="1840"/>
              </a:spcBef>
            </a:pPr>
            <a:endParaRPr lang="en-US" altLang="en-US" dirty="0" smtClean="0">
              <a:latin typeface="+mj-lt"/>
            </a:endParaRPr>
          </a:p>
          <a:p>
            <a:r>
              <a:rPr lang="en-US" sz="1200" dirty="0" smtClean="0">
                <a:solidFill>
                  <a:srgbClr val="000066"/>
                </a:solidFill>
                <a:latin typeface="+mj-lt"/>
              </a:rPr>
              <a:t>“Even though these occur very rarely, we must eliminate VAPP and </a:t>
            </a:r>
            <a:r>
              <a:rPr lang="en-US" sz="1200" dirty="0" err="1" smtClean="0">
                <a:solidFill>
                  <a:srgbClr val="000066"/>
                </a:solidFill>
                <a:latin typeface="+mj-lt"/>
              </a:rPr>
              <a:t>cVDPV</a:t>
            </a:r>
            <a:r>
              <a:rPr lang="en-US" sz="1200" dirty="0" smtClean="0">
                <a:solidFill>
                  <a:srgbClr val="000066"/>
                </a:solidFill>
                <a:latin typeface="+mj-lt"/>
              </a:rPr>
              <a:t> to fully eradicate polio. We can do this by gradually phasing out OPV, beginning with the type 2 component of tOPV. </a:t>
            </a:r>
          </a:p>
          <a:p>
            <a:pPr lvl="0"/>
            <a:endParaRPr lang="en-US" sz="1200" dirty="0" smtClean="0">
              <a:solidFill>
                <a:srgbClr val="000066"/>
              </a:solidFill>
              <a:latin typeface="+mj-lt"/>
            </a:endParaRPr>
          </a:p>
          <a:p>
            <a:pPr lvl="0"/>
            <a:r>
              <a:rPr lang="en-US" sz="1200" dirty="0" smtClean="0">
                <a:solidFill>
                  <a:srgbClr val="000066"/>
                </a:solidFill>
                <a:latin typeface="+mj-lt"/>
              </a:rPr>
              <a:t>The type 2 component of </a:t>
            </a:r>
            <a:r>
              <a:rPr lang="en-US" sz="1200" dirty="0" err="1" smtClean="0">
                <a:solidFill>
                  <a:srgbClr val="000066"/>
                </a:solidFill>
                <a:latin typeface="+mj-lt"/>
              </a:rPr>
              <a:t>tOPV</a:t>
            </a:r>
            <a:r>
              <a:rPr lang="en-US" sz="1200" dirty="0" smtClean="0">
                <a:solidFill>
                  <a:srgbClr val="000066"/>
                </a:solidFill>
                <a:latin typeface="+mj-lt"/>
              </a:rPr>
              <a:t>:</a:t>
            </a:r>
          </a:p>
          <a:p>
            <a:pPr marL="342900" lvl="0" indent="-342900">
              <a:buFont typeface="Arial" panose="020B0604020202020204" pitchFamily="34" charset="0"/>
              <a:buChar char="•"/>
            </a:pPr>
            <a:r>
              <a:rPr lang="en-US" sz="1200" dirty="0" smtClean="0">
                <a:solidFill>
                  <a:srgbClr val="000066"/>
                </a:solidFill>
                <a:latin typeface="+mj-lt"/>
              </a:rPr>
              <a:t>Causes ~30% of VAPP cases and over 90% of </a:t>
            </a:r>
            <a:r>
              <a:rPr lang="en-US" sz="1200" dirty="0" err="1" smtClean="0">
                <a:solidFill>
                  <a:srgbClr val="000066"/>
                </a:solidFill>
                <a:latin typeface="+mj-lt"/>
              </a:rPr>
              <a:t>cVDPV</a:t>
            </a:r>
            <a:r>
              <a:rPr lang="en-US" sz="1200" dirty="0" smtClean="0">
                <a:solidFill>
                  <a:srgbClr val="000066"/>
                </a:solidFill>
                <a:latin typeface="+mj-lt"/>
              </a:rPr>
              <a:t> cases</a:t>
            </a:r>
          </a:p>
          <a:p>
            <a:pPr marL="342900" lvl="0" indent="-342900">
              <a:buFont typeface="Arial" panose="020B0604020202020204" pitchFamily="34" charset="0"/>
              <a:buChar char="•"/>
            </a:pPr>
            <a:r>
              <a:rPr lang="en-US" sz="1200" dirty="0" smtClean="0">
                <a:solidFill>
                  <a:srgbClr val="000066"/>
                </a:solidFill>
                <a:latin typeface="+mj-lt"/>
              </a:rPr>
              <a:t>Interferes with immune response to types 1 and types 3</a:t>
            </a:r>
          </a:p>
          <a:p>
            <a:pPr lvl="0"/>
            <a:endParaRPr lang="en-US" sz="1200" dirty="0" smtClean="0">
              <a:solidFill>
                <a:srgbClr val="000066"/>
              </a:solidFill>
              <a:latin typeface="+mj-lt"/>
            </a:endParaRPr>
          </a:p>
          <a:p>
            <a:pPr lvl="0"/>
            <a:r>
              <a:rPr lang="en-US" sz="1200" dirty="0" smtClean="0">
                <a:solidFill>
                  <a:srgbClr val="000066"/>
                </a:solidFill>
                <a:latin typeface="+mj-lt"/>
              </a:rPr>
              <a:t>Since 1999, naturally occurring type 2 wild poliovirus has not been detected. </a:t>
            </a:r>
            <a:r>
              <a:rPr lang="en-US" sz="1200" b="1" dirty="0" smtClean="0">
                <a:solidFill>
                  <a:srgbClr val="000066"/>
                </a:solidFill>
                <a:latin typeface="+mj-lt"/>
              </a:rPr>
              <a:t>Because of this, the risks associated with the type 2 component of tOPV now outweigh the benefits.”</a:t>
            </a:r>
            <a:endParaRPr lang="en-US" altLang="en-US" dirty="0">
              <a:latin typeface="+mj-lt"/>
            </a:endParaRPr>
          </a:p>
          <a:p>
            <a:endParaRPr lang="en-US" altLang="en-US" b="1" dirty="0" smtClean="0"/>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8</a:t>
            </a:fld>
            <a:endParaRPr lang="en-GB" altLang="en-US">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p:cNvSpPr>
            <a:spLocks noGrp="1" noRot="1" noChangeAspect="1" noTextEdit="1"/>
          </p:cNvSpPr>
          <p:nvPr>
            <p:ph type="sldImg"/>
          </p:nvPr>
        </p:nvSpPr>
        <p:spPr>
          <a:xfrm>
            <a:off x="1181100" y="696913"/>
            <a:ext cx="4648200" cy="3486150"/>
          </a:xfrm>
          <a:prstGeom prst="rect">
            <a:avLst/>
          </a:prstGeom>
          <a:ln/>
        </p:spPr>
      </p:sp>
      <p:sp>
        <p:nvSpPr>
          <p:cNvPr id="32771"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1840"/>
              </a:spcBef>
              <a:spcAft>
                <a:spcPts val="0"/>
              </a:spcAft>
              <a:buClrTx/>
              <a:buSzTx/>
              <a:buFontTx/>
              <a:buNone/>
              <a:tabLst/>
              <a:defRPr/>
            </a:pPr>
            <a:r>
              <a:rPr lang="en-US" altLang="en-US" b="1" dirty="0" smtClean="0">
                <a:latin typeface="+mj-lt"/>
              </a:rPr>
              <a:t>To the </a:t>
            </a:r>
            <a:r>
              <a:rPr lang="en-US" altLang="en-US" b="1" dirty="0" err="1" smtClean="0">
                <a:latin typeface="+mj-lt"/>
              </a:rPr>
              <a:t>facilitor</a:t>
            </a:r>
            <a:r>
              <a:rPr lang="en-US" altLang="en-US" b="1" dirty="0" smtClean="0">
                <a:latin typeface="+mj-lt"/>
              </a:rPr>
              <a:t>:</a:t>
            </a:r>
          </a:p>
          <a:p>
            <a:pPr>
              <a:spcBef>
                <a:spcPts val="1840"/>
              </a:spcBef>
            </a:pPr>
            <a:endParaRPr lang="en-US" altLang="en-US" dirty="0" smtClean="0">
              <a:latin typeface="+mj-lt"/>
            </a:endParaRPr>
          </a:p>
          <a:p>
            <a:pPr lvl="0"/>
            <a:r>
              <a:rPr lang="en-US" sz="1200" dirty="0" smtClean="0">
                <a:solidFill>
                  <a:srgbClr val="000066"/>
                </a:solidFill>
                <a:latin typeface="+mj-lt"/>
              </a:rPr>
              <a:t>“In 2013, the World Health Organization (WHO) developed the </a:t>
            </a:r>
            <a:r>
              <a:rPr lang="en-US" sz="1200" b="1" dirty="0" smtClean="0">
                <a:solidFill>
                  <a:srgbClr val="000066"/>
                </a:solidFill>
                <a:latin typeface="+mj-lt"/>
              </a:rPr>
              <a:t>Polio Eradication Endgame and Strategic Plan 2013-2018</a:t>
            </a:r>
            <a:r>
              <a:rPr lang="en-US" sz="1200" dirty="0" smtClean="0">
                <a:solidFill>
                  <a:srgbClr val="000066"/>
                </a:solidFill>
                <a:latin typeface="+mj-lt"/>
              </a:rPr>
              <a:t>. This global plan recommends the:</a:t>
            </a:r>
            <a:br>
              <a:rPr lang="en-US" sz="1200" dirty="0" smtClean="0">
                <a:solidFill>
                  <a:srgbClr val="000066"/>
                </a:solidFill>
                <a:latin typeface="+mj-lt"/>
              </a:rPr>
            </a:br>
            <a:endParaRPr lang="en-US" sz="1200" dirty="0" smtClean="0">
              <a:solidFill>
                <a:srgbClr val="000066"/>
              </a:solidFill>
              <a:latin typeface="+mj-lt"/>
            </a:endParaRPr>
          </a:p>
          <a:p>
            <a:pPr marL="342900" lvl="0" indent="-342900">
              <a:buFont typeface="Arial" panose="020B0604020202020204" pitchFamily="34" charset="0"/>
              <a:buChar char="•"/>
            </a:pPr>
            <a:r>
              <a:rPr lang="en-US" sz="1200" dirty="0" smtClean="0">
                <a:solidFill>
                  <a:srgbClr val="000066"/>
                </a:solidFill>
                <a:latin typeface="+mj-lt"/>
              </a:rPr>
              <a:t>Gradual withdrawal of all OPV worldwide, beginning with the type 2 component of OPV (the switch from trivalent to bivalent OPV)</a:t>
            </a:r>
            <a:br>
              <a:rPr lang="en-US" sz="1200" dirty="0" smtClean="0">
                <a:solidFill>
                  <a:srgbClr val="000066"/>
                </a:solidFill>
                <a:latin typeface="+mj-lt"/>
              </a:rPr>
            </a:br>
            <a:endParaRPr lang="en-US" sz="1200" dirty="0" smtClean="0">
              <a:solidFill>
                <a:srgbClr val="000066"/>
              </a:solidFill>
              <a:latin typeface="+mj-lt"/>
            </a:endParaRPr>
          </a:p>
          <a:p>
            <a:pPr marL="342900" indent="-342900">
              <a:buFont typeface="Arial" panose="020B0604020202020204" pitchFamily="34" charset="0"/>
              <a:buChar char="•"/>
            </a:pPr>
            <a:r>
              <a:rPr lang="en-US" sz="1200" dirty="0" smtClean="0">
                <a:solidFill>
                  <a:srgbClr val="000066"/>
                </a:solidFill>
                <a:latin typeface="+mj-lt"/>
              </a:rPr>
              <a:t>Introduction of IPV into routine immunization before the switch from trivalent to bivalent OPV”</a:t>
            </a:r>
          </a:p>
          <a:p>
            <a:endParaRPr lang="en-US" altLang="en-US" b="1" dirty="0" smtClean="0">
              <a:latin typeface="+mj-lt"/>
            </a:endParaRPr>
          </a:p>
          <a:p>
            <a:pPr>
              <a:spcBef>
                <a:spcPts val="1840"/>
              </a:spcBef>
            </a:pPr>
            <a:endParaRPr lang="en-US" altLang="en-US" dirty="0">
              <a:latin typeface="+mj-lt"/>
            </a:endParaRPr>
          </a:p>
          <a:p>
            <a:endParaRPr lang="en-US" altLang="en-US" b="1" dirty="0" smtClean="0"/>
          </a:p>
        </p:txBody>
      </p:sp>
      <p:sp>
        <p:nvSpPr>
          <p:cNvPr id="32772" name="Espace réservé du numéro de diapositive 3"/>
          <p:cNvSpPr txBox="1">
            <a:spLocks noGrp="1"/>
          </p:cNvSpPr>
          <p:nvPr/>
        </p:nvSpPr>
        <p:spPr bwMode="auto">
          <a:xfrm>
            <a:off x="3969879" y="8830312"/>
            <a:ext cx="3038944" cy="464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758" tIns="46378" rIns="92758" bIns="46378" anchor="b"/>
          <a:lstStyle>
            <a:lvl1pPr defTabSz="909638" eaLnBrk="0" hangingPunct="0">
              <a:spcBef>
                <a:spcPct val="30000"/>
              </a:spcBef>
              <a:defRPr sz="1200">
                <a:solidFill>
                  <a:schemeClr val="tx1"/>
                </a:solidFill>
                <a:latin typeface="Arial" pitchFamily="34" charset="0"/>
                <a:ea typeface="MS PGothic" pitchFamily="34" charset="-128"/>
              </a:defRPr>
            </a:lvl1pPr>
            <a:lvl2pPr marL="742950" indent="-285750" defTabSz="909638" eaLnBrk="0" hangingPunct="0">
              <a:spcBef>
                <a:spcPct val="30000"/>
              </a:spcBef>
              <a:defRPr sz="1200">
                <a:solidFill>
                  <a:schemeClr val="tx1"/>
                </a:solidFill>
                <a:latin typeface="Arial" pitchFamily="34" charset="0"/>
                <a:ea typeface="MS PGothic" pitchFamily="34" charset="-128"/>
              </a:defRPr>
            </a:lvl2pPr>
            <a:lvl3pPr marL="1143000" indent="-228600" defTabSz="909638" eaLnBrk="0" hangingPunct="0">
              <a:spcBef>
                <a:spcPct val="30000"/>
              </a:spcBef>
              <a:defRPr sz="1200">
                <a:solidFill>
                  <a:schemeClr val="tx1"/>
                </a:solidFill>
                <a:latin typeface="Arial" pitchFamily="34" charset="0"/>
                <a:ea typeface="MS PGothic" pitchFamily="34" charset="-128"/>
              </a:defRPr>
            </a:lvl3pPr>
            <a:lvl4pPr marL="1600200" indent="-228600" defTabSz="909638" eaLnBrk="0" hangingPunct="0">
              <a:spcBef>
                <a:spcPct val="30000"/>
              </a:spcBef>
              <a:defRPr sz="1200">
                <a:solidFill>
                  <a:schemeClr val="tx1"/>
                </a:solidFill>
                <a:latin typeface="Arial" pitchFamily="34" charset="0"/>
                <a:ea typeface="MS PGothic" pitchFamily="34" charset="-128"/>
              </a:defRPr>
            </a:lvl4pPr>
            <a:lvl5pPr marL="2057400" indent="-228600" defTabSz="909638" eaLnBrk="0" hangingPunct="0">
              <a:spcBef>
                <a:spcPct val="30000"/>
              </a:spcBef>
              <a:defRPr sz="1200">
                <a:solidFill>
                  <a:schemeClr val="tx1"/>
                </a:solidFill>
                <a:latin typeface="Arial" pitchFamily="34" charset="0"/>
                <a:ea typeface="MS PGothic" pitchFamily="34" charset="-128"/>
              </a:defRPr>
            </a:lvl5pPr>
            <a:lvl6pPr marL="25146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6pPr>
            <a:lvl7pPr marL="29718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7pPr>
            <a:lvl8pPr marL="34290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8pPr>
            <a:lvl9pPr marL="3886200" indent="-228600" defTabSz="909638" eaLnBrk="0" fontAlgn="base" hangingPunct="0">
              <a:spcBef>
                <a:spcPct val="30000"/>
              </a:spcBef>
              <a:spcAft>
                <a:spcPct val="0"/>
              </a:spcAft>
              <a:defRPr sz="1200">
                <a:solidFill>
                  <a:schemeClr val="tx1"/>
                </a:solidFill>
                <a:latin typeface="Arial" pitchFamily="34" charset="0"/>
                <a:ea typeface="MS PGothic" pitchFamily="34" charset="-128"/>
              </a:defRPr>
            </a:lvl9pPr>
          </a:lstStyle>
          <a:p>
            <a:pPr algn="r" eaLnBrk="1" hangingPunct="1">
              <a:spcBef>
                <a:spcPct val="0"/>
              </a:spcBef>
            </a:pPr>
            <a:fld id="{7B4020D3-325C-4903-B7FC-0B13EB715465}" type="slidenum">
              <a:rPr lang="en-GB" altLang="en-US">
                <a:cs typeface="Arial" pitchFamily="34" charset="0"/>
              </a:rPr>
              <a:pPr algn="r" eaLnBrk="1" hangingPunct="1">
                <a:spcBef>
                  <a:spcPct val="0"/>
                </a:spcBef>
              </a:pPr>
              <a:t>9</a:t>
            </a:fld>
            <a:endParaRPr lang="en-GB" altLang="en-US">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n-US" sz="3400" b="1" smtClean="0">
              <a:solidFill>
                <a:srgbClr val="000066"/>
              </a:solidFill>
              <a:latin typeface="Arial" pitchFamily="34" charset="0"/>
            </a:endParaRPr>
          </a:p>
        </p:txBody>
      </p:sp>
    </p:spTree>
    <p:extLst>
      <p:ext uri="{BB962C8B-B14F-4D97-AF65-F5344CB8AC3E}">
        <p14:creationId xmlns:p14="http://schemas.microsoft.com/office/powerpoint/2010/main" val="25554813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smtClean="0"/>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smtClean="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smtClean="0"/>
              <a:t>Click to edit Master text styles</a:t>
            </a:r>
          </a:p>
        </p:txBody>
      </p:sp>
    </p:spTree>
    <p:extLst>
      <p:ext uri="{BB962C8B-B14F-4D97-AF65-F5344CB8AC3E}">
        <p14:creationId xmlns:p14="http://schemas.microsoft.com/office/powerpoint/2010/main" val="1574472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760815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8228922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0" name="Rectangle 9"/>
          <p:cNvSpPr/>
          <p:nvPr userDrawn="1"/>
        </p:nvSpPr>
        <p:spPr bwMode="auto">
          <a:xfrm>
            <a:off x="0" y="0"/>
            <a:ext cx="9144000" cy="4464996"/>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smtClean="0">
              <a:solidFill>
                <a:srgbClr val="C66951">
                  <a:lumMod val="50000"/>
                </a:srgbClr>
              </a:solidFill>
              <a:latin typeface="Segoe" pitchFamily="34" charset="0"/>
            </a:endParaRPr>
          </a:p>
        </p:txBody>
      </p:sp>
      <p:sp>
        <p:nvSpPr>
          <p:cNvPr id="2" name="Title 1"/>
          <p:cNvSpPr>
            <a:spLocks noGrp="1"/>
          </p:cNvSpPr>
          <p:nvPr>
            <p:ph type="ctrTitle"/>
          </p:nvPr>
        </p:nvSpPr>
        <p:spPr>
          <a:xfrm>
            <a:off x="457200" y="537405"/>
            <a:ext cx="8226425" cy="447815"/>
          </a:xfrm>
        </p:spPr>
        <p:txBody>
          <a:bodyPr wrap="square" tIns="0">
            <a:spAutoFit/>
          </a:bodyPr>
          <a:lstStyle>
            <a:lvl1pPr>
              <a:lnSpc>
                <a:spcPct val="77000"/>
              </a:lnSpc>
              <a:defRPr sz="3600" cap="none" spc="0"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1965" y="5223084"/>
            <a:ext cx="5694209" cy="460639"/>
          </a:xfrm>
        </p:spPr>
        <p:txBody>
          <a:bodyPr wrap="square" anchor="t" anchorCtr="0">
            <a:noAutofit/>
          </a:bodyPr>
          <a:lstStyle>
            <a:lvl1pPr marL="0" indent="0" algn="l">
              <a:lnSpc>
                <a:spcPts val="2200"/>
              </a:lnSpc>
              <a:spcBef>
                <a:spcPts val="0"/>
              </a:spcBef>
              <a:spcAft>
                <a:spcPts val="0"/>
              </a:spcAft>
              <a:buNone/>
              <a:defRPr sz="1700" spc="0" baseline="0">
                <a:solidFill>
                  <a:schemeClr val="accent2"/>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9" name="Text Placeholder 8"/>
          <p:cNvSpPr>
            <a:spLocks noGrp="1"/>
          </p:cNvSpPr>
          <p:nvPr>
            <p:ph type="body" sz="quarter" idx="14" hasCustomPrompt="1"/>
          </p:nvPr>
        </p:nvSpPr>
        <p:spPr>
          <a:xfrm>
            <a:off x="457200" y="1567987"/>
            <a:ext cx="8226426" cy="1241081"/>
          </a:xfrm>
        </p:spPr>
        <p:txBody>
          <a:bodyPr/>
          <a:lstStyle>
            <a:lvl1pPr marL="0" indent="0">
              <a:lnSpc>
                <a:spcPts val="2600"/>
              </a:lnSpc>
              <a:spcAft>
                <a:spcPts val="400"/>
              </a:spcAft>
              <a:buNone/>
              <a:defRPr>
                <a:solidFill>
                  <a:srgbClr val="FFFFFF"/>
                </a:solidFill>
              </a:defRPr>
            </a:lvl1pPr>
            <a:lvl2pPr marL="0" indent="0">
              <a:lnSpc>
                <a:spcPts val="2800"/>
              </a:lnSpc>
              <a:spcAft>
                <a:spcPts val="600"/>
              </a:spcAft>
              <a:buNone/>
              <a:defRPr sz="2400" b="1">
                <a:solidFill>
                  <a:srgbClr val="FFFFFF"/>
                </a:solidFill>
              </a:defRPr>
            </a:lvl2pPr>
            <a:lvl3pPr marL="0" indent="0">
              <a:lnSpc>
                <a:spcPts val="2800"/>
              </a:lnSpc>
              <a:spcAft>
                <a:spcPts val="600"/>
              </a:spcAft>
              <a:buNone/>
              <a:defRPr sz="2400" b="1">
                <a:solidFill>
                  <a:srgbClr val="FFFFFF"/>
                </a:solidFill>
              </a:defRPr>
            </a:lvl3pPr>
            <a:lvl4pPr>
              <a:buNone/>
              <a:defRPr/>
            </a:lvl4pPr>
            <a:lvl5pPr>
              <a:buNone/>
              <a:defRPr/>
            </a:lvl5pPr>
          </a:lstStyle>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3289616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Header">
    <p:bg>
      <p:bgPr>
        <a:solidFill>
          <a:srgbClr val="FFFFFF"/>
        </a:solidFill>
        <a:effectLst/>
      </p:bgPr>
    </p:bg>
    <p:spTree>
      <p:nvGrpSpPr>
        <p:cNvPr id="1" name=""/>
        <p:cNvGrpSpPr/>
        <p:nvPr/>
      </p:nvGrpSpPr>
      <p:grpSpPr>
        <a:xfrm>
          <a:off x="0" y="0"/>
          <a:ext cx="0" cy="0"/>
          <a:chOff x="0" y="0"/>
          <a:chExt cx="0" cy="0"/>
        </a:xfrm>
      </p:grpSpPr>
      <p:sp>
        <p:nvSpPr>
          <p:cNvPr id="13" name="Rectangle 12"/>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smtClean="0">
              <a:solidFill>
                <a:srgbClr val="C66951">
                  <a:lumMod val="50000"/>
                </a:srgbClr>
              </a:solidFill>
              <a:latin typeface="Segoe" pitchFamily="34" charset="0"/>
            </a:endParaRPr>
          </a:p>
        </p:txBody>
      </p:sp>
      <p:sp>
        <p:nvSpPr>
          <p:cNvPr id="2" name="Title 1"/>
          <p:cNvSpPr>
            <a:spLocks noGrp="1"/>
          </p:cNvSpPr>
          <p:nvPr>
            <p:ph type="title"/>
          </p:nvPr>
        </p:nvSpPr>
        <p:spPr>
          <a:xfrm>
            <a:off x="457200" y="555675"/>
            <a:ext cx="8226425" cy="415498"/>
          </a:xfrm>
        </p:spPr>
        <p:txBody>
          <a:bodyPr anchor="t" anchorCtr="0"/>
          <a:lstStyle>
            <a:lvl1pPr>
              <a:lnSpc>
                <a:spcPct val="75000"/>
              </a:lnSpc>
              <a:defRPr sz="3600" spc="0" baseline="0">
                <a:solidFill>
                  <a:schemeClr val="accent2"/>
                </a:solidFill>
              </a:defRPr>
            </a:lvl1pPr>
          </a:lstStyle>
          <a:p>
            <a:r>
              <a:rPr lang="en-US" smtClean="0"/>
              <a:t>Click to edit Master title style</a:t>
            </a:r>
            <a:endParaRPr lang="en-US" dirty="0"/>
          </a:p>
        </p:txBody>
      </p:sp>
      <p:sp>
        <p:nvSpPr>
          <p:cNvPr id="8" name="Date Placeholder 3"/>
          <p:cNvSpPr>
            <a:spLocks noGrp="1"/>
          </p:cNvSpPr>
          <p:nvPr>
            <p:ph type="dt" sz="half" idx="2"/>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endParaRPr lang="en-US" dirty="0">
              <a:solidFill>
                <a:prstClr val="white"/>
              </a:solidFill>
            </a:endParaRPr>
          </a:p>
        </p:txBody>
      </p:sp>
      <p:sp>
        <p:nvSpPr>
          <p:cNvPr id="9" name="Footer Placeholder 4"/>
          <p:cNvSpPr>
            <a:spLocks noGrp="1"/>
          </p:cNvSpPr>
          <p:nvPr>
            <p:ph type="ftr" sz="quarter" idx="3"/>
          </p:nvPr>
        </p:nvSpPr>
        <p:spPr>
          <a:xfrm>
            <a:off x="6243754" y="6409426"/>
            <a:ext cx="2306211" cy="365125"/>
          </a:xfrm>
          <a:prstGeom prst="rect">
            <a:avLst/>
          </a:prstGeom>
        </p:spPr>
        <p:txBody>
          <a:bodyPr vert="horz" lIns="91440" tIns="45720" rIns="91440" bIns="45720" rtlCol="0" anchor="ctr"/>
          <a:lstStyle>
            <a:lvl1pPr algn="l">
              <a:defRPr sz="800">
                <a:solidFill>
                  <a:schemeClr val="bg1"/>
                </a:solidFill>
              </a:defRPr>
            </a:lvl1pPr>
          </a:lstStyle>
          <a:p>
            <a:r>
              <a:rPr lang="en-US" smtClean="0">
                <a:solidFill>
                  <a:prstClr val="white"/>
                </a:solidFill>
              </a:rPr>
              <a:t>Switch from trivalent to bivalent OPV</a:t>
            </a:r>
            <a:endParaRPr lang="en-US" dirty="0">
              <a:solidFill>
                <a:prstClr val="white"/>
              </a:solidFill>
            </a:endParaRPr>
          </a:p>
        </p:txBody>
      </p:sp>
      <p:sp>
        <p:nvSpPr>
          <p:cNvPr id="10"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826223133"/>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6" name="Rectangle 15"/>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smtClean="0">
              <a:solidFill>
                <a:srgbClr val="C66951">
                  <a:lumMod val="50000"/>
                </a:srgbClr>
              </a:solidFill>
              <a:latin typeface="Segoe" pitchFamily="34" charset="0"/>
            </a:endParaRPr>
          </a:p>
        </p:txBody>
      </p:sp>
      <p:sp>
        <p:nvSpPr>
          <p:cNvPr id="9" name="Date Placeholder 3"/>
          <p:cNvSpPr>
            <a:spLocks noGrp="1"/>
          </p:cNvSpPr>
          <p:nvPr>
            <p:ph type="dt" sz="half" idx="2"/>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endParaRPr lang="en-US" dirty="0">
              <a:solidFill>
                <a:prstClr val="white"/>
              </a:solidFill>
            </a:endParaRPr>
          </a:p>
        </p:txBody>
      </p:sp>
      <p:sp>
        <p:nvSpPr>
          <p:cNvPr id="10" name="Footer Placeholder 4"/>
          <p:cNvSpPr>
            <a:spLocks noGrp="1"/>
          </p:cNvSpPr>
          <p:nvPr>
            <p:ph type="ftr" sz="quarter" idx="3"/>
          </p:nvPr>
        </p:nvSpPr>
        <p:spPr>
          <a:xfrm>
            <a:off x="6245352" y="6409310"/>
            <a:ext cx="2306211" cy="365125"/>
          </a:xfrm>
          <a:prstGeom prst="rect">
            <a:avLst/>
          </a:prstGeom>
        </p:spPr>
        <p:txBody>
          <a:bodyPr vert="horz" lIns="91440" tIns="45720" rIns="91440" bIns="45720" rtlCol="0" anchor="ctr"/>
          <a:lstStyle>
            <a:lvl1pPr algn="l">
              <a:defRPr sz="800">
                <a:solidFill>
                  <a:schemeClr val="bg1"/>
                </a:solidFill>
              </a:defRPr>
            </a:lvl1pPr>
          </a:lstStyle>
          <a:p>
            <a:r>
              <a:rPr lang="en-US" smtClean="0">
                <a:solidFill>
                  <a:prstClr val="white"/>
                </a:solidFill>
              </a:rPr>
              <a:t>Switch from trivalent to bivalent OPV</a:t>
            </a:r>
            <a:endParaRPr lang="en-US" dirty="0">
              <a:solidFill>
                <a:prstClr val="white"/>
              </a:solidFill>
            </a:endParaRPr>
          </a:p>
        </p:txBody>
      </p:sp>
      <p:sp>
        <p:nvSpPr>
          <p:cNvPr id="11"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
        <p:nvSpPr>
          <p:cNvPr id="8" name="Title Placeholder 1"/>
          <p:cNvSpPr>
            <a:spLocks noGrp="1"/>
          </p:cNvSpPr>
          <p:nvPr>
            <p:ph type="title"/>
          </p:nvPr>
        </p:nvSpPr>
        <p:spPr>
          <a:xfrm>
            <a:off x="457200" y="463381"/>
            <a:ext cx="8226425" cy="615040"/>
          </a:xfrm>
          <a:prstGeom prst="rect">
            <a:avLst/>
          </a:prstGeom>
        </p:spPr>
        <p:txBody>
          <a:bodyPr vert="horz" wrap="square" lIns="0" tIns="0" rIns="0" bIns="0" rtlCol="0" anchor="t" anchorCtr="0">
            <a:spAutoFit/>
          </a:bodyPr>
          <a:lstStyle/>
          <a:p>
            <a:r>
              <a:rPr lang="en-US" smtClean="0"/>
              <a:t>Click to edit Master title style</a:t>
            </a:r>
            <a:endParaRPr lang="en-US" dirty="0"/>
          </a:p>
        </p:txBody>
      </p:sp>
      <p:sp>
        <p:nvSpPr>
          <p:cNvPr id="12" name="Text Placeholder 2"/>
          <p:cNvSpPr>
            <a:spLocks noGrp="1"/>
          </p:cNvSpPr>
          <p:nvPr>
            <p:ph idx="1"/>
          </p:nvPr>
        </p:nvSpPr>
        <p:spPr>
          <a:xfrm>
            <a:off x="457200" y="1371600"/>
            <a:ext cx="8226425" cy="4495801"/>
          </a:xfrm>
          <a:prstGeom prst="rect">
            <a:avLst/>
          </a:prstGeom>
        </p:spPr>
        <p:txBody>
          <a:bodyPr vert="horz" wrap="square" lIns="0" tIns="0" rIns="0" bIns="0" rtlCol="0">
            <a:noAutofit/>
          </a:bodyPr>
          <a:lstStyle>
            <a:lvl1pPr>
              <a:defRPr sz="1800"/>
            </a:lvl1pPr>
            <a:lvl2pPr>
              <a:defRPr sz="1800"/>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1862571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Comparison">
    <p:spTree>
      <p:nvGrpSpPr>
        <p:cNvPr id="1" name=""/>
        <p:cNvGrpSpPr/>
        <p:nvPr/>
      </p:nvGrpSpPr>
      <p:grpSpPr>
        <a:xfrm>
          <a:off x="0" y="0"/>
          <a:ext cx="0" cy="0"/>
          <a:chOff x="0" y="0"/>
          <a:chExt cx="0" cy="0"/>
        </a:xfrm>
      </p:grpSpPr>
      <p:sp>
        <p:nvSpPr>
          <p:cNvPr id="13" name="Rectangle 12"/>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smtClean="0">
              <a:solidFill>
                <a:srgbClr val="C66951">
                  <a:lumMod val="50000"/>
                </a:srgbClr>
              </a:solidFill>
              <a:latin typeface="Segoe" pitchFamily="34" charset="0"/>
            </a:endParaRPr>
          </a:p>
        </p:txBody>
      </p:sp>
      <p:sp>
        <p:nvSpPr>
          <p:cNvPr id="3" name="Text Placeholder 2"/>
          <p:cNvSpPr>
            <a:spLocks noGrp="1"/>
          </p:cNvSpPr>
          <p:nvPr>
            <p:ph type="body" idx="1"/>
          </p:nvPr>
        </p:nvSpPr>
        <p:spPr>
          <a:xfrm>
            <a:off x="457200" y="1371600"/>
            <a:ext cx="3783013" cy="664797"/>
          </a:xfrm>
        </p:spPr>
        <p:txBody>
          <a:bodyPr anchor="t" anchorCtr="0"/>
          <a:lstStyle>
            <a:lvl1pPr marL="0" indent="0">
              <a:lnSpc>
                <a:spcPct val="90000"/>
              </a:lnSpc>
              <a:spcBef>
                <a:spcPts val="0"/>
              </a:spcBef>
              <a:buNone/>
              <a:defRPr sz="1400" b="1" spc="0" baseline="0">
                <a:solidFill>
                  <a:schemeClr val="tx1">
                    <a:lumMod val="75000"/>
                  </a:schemeClr>
                </a:solidFill>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09442"/>
            <a:ext cx="3783012" cy="3757958"/>
          </a:xfrm>
        </p:spPr>
        <p:txBody>
          <a:bodyPr/>
          <a:lstStyle>
            <a:lvl1pPr marL="228600" indent="-228600">
              <a:lnSpc>
                <a:spcPts val="2400"/>
              </a:lnSpc>
              <a:defRPr sz="1200" spc="0" baseline="0"/>
            </a:lvl1pPr>
            <a:lvl2pPr marL="461963" indent="-233363">
              <a:lnSpc>
                <a:spcPts val="2400"/>
              </a:lnSpc>
              <a:defRPr sz="1200" spc="0" baseline="0"/>
            </a:lvl2pPr>
            <a:lvl3pPr marL="633413" indent="-227013">
              <a:lnSpc>
                <a:spcPts val="2400"/>
              </a:lnSpc>
              <a:defRPr sz="1200" spc="0" baseline="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p:txBody>
      </p:sp>
      <p:sp>
        <p:nvSpPr>
          <p:cNvPr id="5" name="Text Placeholder 4"/>
          <p:cNvSpPr>
            <a:spLocks noGrp="1"/>
          </p:cNvSpPr>
          <p:nvPr>
            <p:ph type="body" sz="quarter" idx="3"/>
          </p:nvPr>
        </p:nvSpPr>
        <p:spPr>
          <a:xfrm>
            <a:off x="4661855" y="1371600"/>
            <a:ext cx="4021770" cy="664797"/>
          </a:xfrm>
        </p:spPr>
        <p:txBody>
          <a:bodyPr anchor="t" anchorCtr="0"/>
          <a:lstStyle>
            <a:lvl1pPr marL="0" indent="0">
              <a:lnSpc>
                <a:spcPct val="90000"/>
              </a:lnSpc>
              <a:spcBef>
                <a:spcPts val="0"/>
              </a:spcBef>
              <a:buNone/>
              <a:defRPr sz="1400" b="1" spc="0" baseline="0">
                <a:solidFill>
                  <a:schemeClr val="tx1">
                    <a:lumMod val="75000"/>
                  </a:schemeClr>
                </a:solidFill>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0900" y="2109442"/>
            <a:ext cx="4022725" cy="3757958"/>
          </a:xfrm>
        </p:spPr>
        <p:txBody>
          <a:bodyPr/>
          <a:lstStyle>
            <a:lvl1pPr marL="231775" indent="-231775">
              <a:lnSpc>
                <a:spcPts val="2400"/>
              </a:lnSpc>
              <a:defRPr lang="en-US" sz="1200" b="0" kern="1200" spc="0" baseline="0" dirty="0" smtClean="0">
                <a:solidFill>
                  <a:schemeClr val="tx1"/>
                </a:solidFill>
                <a:latin typeface="+mn-lt"/>
                <a:ea typeface="+mn-ea"/>
                <a:cs typeface="+mn-cs"/>
              </a:defRPr>
            </a:lvl1pPr>
            <a:lvl2pPr marL="461963" indent="-230188">
              <a:lnSpc>
                <a:spcPts val="2400"/>
              </a:lnSpc>
              <a:defRPr lang="en-US" sz="1200" b="0" kern="1200" spc="0" baseline="0" dirty="0" smtClean="0">
                <a:solidFill>
                  <a:schemeClr val="tx1"/>
                </a:solidFill>
                <a:latin typeface="+mn-lt"/>
                <a:ea typeface="+mn-ea"/>
                <a:cs typeface="+mn-cs"/>
              </a:defRPr>
            </a:lvl2pPr>
            <a:lvl3pPr marL="461962" indent="0">
              <a:lnSpc>
                <a:spcPts val="2400"/>
              </a:lnSpc>
              <a:buNone/>
              <a:defRPr lang="en-US" sz="1200" b="1" kern="1200" spc="0" baseline="0" dirty="0" smtClean="0">
                <a:solidFill>
                  <a:schemeClr val="tx1"/>
                </a:solidFill>
                <a:latin typeface="+mn-lt"/>
                <a:ea typeface="+mn-ea"/>
                <a:cs typeface="+mn-cs"/>
              </a:defRPr>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p:txBody>
      </p:sp>
      <p:sp>
        <p:nvSpPr>
          <p:cNvPr id="12" name="Date Placeholder 3"/>
          <p:cNvSpPr>
            <a:spLocks noGrp="1"/>
          </p:cNvSpPr>
          <p:nvPr>
            <p:ph type="dt" sz="half" idx="10"/>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endParaRPr lang="en-US" dirty="0">
              <a:solidFill>
                <a:prstClr val="white"/>
              </a:solidFill>
            </a:endParaRPr>
          </a:p>
        </p:txBody>
      </p:sp>
      <p:sp>
        <p:nvSpPr>
          <p:cNvPr id="14" name="Footer Placeholder 4"/>
          <p:cNvSpPr>
            <a:spLocks noGrp="1"/>
          </p:cNvSpPr>
          <p:nvPr>
            <p:ph type="ftr" sz="quarter" idx="11"/>
          </p:nvPr>
        </p:nvSpPr>
        <p:spPr>
          <a:xfrm>
            <a:off x="6245352" y="6409944"/>
            <a:ext cx="2306211" cy="365125"/>
          </a:xfrm>
          <a:prstGeom prst="rect">
            <a:avLst/>
          </a:prstGeom>
        </p:spPr>
        <p:txBody>
          <a:bodyPr vert="horz" lIns="91440" tIns="45720" rIns="91440" bIns="45720" rtlCol="0" anchor="ctr"/>
          <a:lstStyle>
            <a:lvl1pPr algn="l">
              <a:defRPr sz="800">
                <a:solidFill>
                  <a:schemeClr val="bg1"/>
                </a:solidFill>
              </a:defRPr>
            </a:lvl1pPr>
          </a:lstStyle>
          <a:p>
            <a:r>
              <a:rPr lang="en-US" smtClean="0">
                <a:solidFill>
                  <a:prstClr val="white"/>
                </a:solidFill>
              </a:rPr>
              <a:t>Switch from trivalent to bivalent OPV</a:t>
            </a:r>
            <a:endParaRPr lang="en-US" dirty="0">
              <a:solidFill>
                <a:prstClr val="white"/>
              </a:solidFill>
            </a:endParaRPr>
          </a:p>
        </p:txBody>
      </p:sp>
      <p:sp>
        <p:nvSpPr>
          <p:cNvPr id="15" name="Slide Number Placeholder 5"/>
          <p:cNvSpPr>
            <a:spLocks noGrp="1"/>
          </p:cNvSpPr>
          <p:nvPr>
            <p:ph type="sldNum" sz="quarter" idx="12"/>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
        <p:nvSpPr>
          <p:cNvPr id="11" name="Title Placeholder 1"/>
          <p:cNvSpPr>
            <a:spLocks noGrp="1"/>
          </p:cNvSpPr>
          <p:nvPr>
            <p:ph type="title"/>
          </p:nvPr>
        </p:nvSpPr>
        <p:spPr>
          <a:xfrm>
            <a:off x="457200" y="463381"/>
            <a:ext cx="8226425" cy="615040"/>
          </a:xfrm>
          <a:prstGeom prst="rect">
            <a:avLst/>
          </a:prstGeom>
        </p:spPr>
        <p:txBody>
          <a:bodyPr vert="horz" wrap="square" lIns="0" tIns="0" rIns="0" bIns="0" rtlCol="0" anchor="t" anchorCtr="0">
            <a:spAutoFit/>
          </a:bodyPr>
          <a:lstStyle/>
          <a:p>
            <a:r>
              <a:rPr lang="en-US" smtClean="0"/>
              <a:t>Click to edit Master title style</a:t>
            </a:r>
            <a:endParaRPr lang="en-US" dirty="0"/>
          </a:p>
        </p:txBody>
      </p:sp>
    </p:spTree>
    <p:extLst>
      <p:ext uri="{BB962C8B-B14F-4D97-AF65-F5344CB8AC3E}">
        <p14:creationId xmlns:p14="http://schemas.microsoft.com/office/powerpoint/2010/main" val="367992125"/>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ur Content Comparison">
    <p:spTree>
      <p:nvGrpSpPr>
        <p:cNvPr id="1" name=""/>
        <p:cNvGrpSpPr/>
        <p:nvPr/>
      </p:nvGrpSpPr>
      <p:grpSpPr>
        <a:xfrm>
          <a:off x="0" y="0"/>
          <a:ext cx="0" cy="0"/>
          <a:chOff x="0" y="0"/>
          <a:chExt cx="0" cy="0"/>
        </a:xfrm>
      </p:grpSpPr>
      <p:sp>
        <p:nvSpPr>
          <p:cNvPr id="17" name="Rectangle 16"/>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smtClean="0">
              <a:solidFill>
                <a:srgbClr val="C66951">
                  <a:lumMod val="50000"/>
                </a:srgbClr>
              </a:solidFill>
              <a:latin typeface="Segoe" pitchFamily="34" charset="0"/>
            </a:endParaRPr>
          </a:p>
        </p:txBody>
      </p:sp>
      <p:sp>
        <p:nvSpPr>
          <p:cNvPr id="3" name="Text Placeholder 2"/>
          <p:cNvSpPr>
            <a:spLocks noGrp="1"/>
          </p:cNvSpPr>
          <p:nvPr>
            <p:ph type="body" idx="1"/>
          </p:nvPr>
        </p:nvSpPr>
        <p:spPr>
          <a:xfrm>
            <a:off x="475324" y="1371600"/>
            <a:ext cx="3840161" cy="664797"/>
          </a:xfrm>
        </p:spPr>
        <p:txBody>
          <a:bodyPr anchor="t" anchorCtr="0"/>
          <a:lstStyle>
            <a:lvl1pPr marL="0" indent="0">
              <a:lnSpc>
                <a:spcPct val="90000"/>
              </a:lnSpc>
              <a:spcBef>
                <a:spcPts val="0"/>
              </a:spcBef>
              <a:buNone/>
              <a:defRPr sz="1400" b="1" spc="0" baseline="0">
                <a:solidFill>
                  <a:schemeClr val="tx1">
                    <a:lumMod val="75000"/>
                  </a:schemeClr>
                </a:solidFill>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75323" y="2057400"/>
            <a:ext cx="3840162" cy="1364836"/>
          </a:xfrm>
        </p:spPr>
        <p:txBody>
          <a:bodyPr/>
          <a:lstStyle>
            <a:lvl1pPr marL="231775" indent="-231775">
              <a:lnSpc>
                <a:spcPts val="2200"/>
              </a:lnSpc>
              <a:spcBef>
                <a:spcPts val="0"/>
              </a:spcBef>
              <a:tabLst>
                <a:tab pos="231775" algn="l"/>
              </a:tabLst>
              <a:defRPr lang="en-US" sz="1200" b="0" kern="1200" spc="0" baseline="0" dirty="0" smtClean="0">
                <a:solidFill>
                  <a:schemeClr val="tx1"/>
                </a:solidFill>
                <a:latin typeface="+mn-lt"/>
                <a:ea typeface="+mn-ea"/>
                <a:cs typeface="+mn-cs"/>
              </a:defRPr>
            </a:lvl1pPr>
            <a:lvl2pPr marL="461963" indent="-230188">
              <a:lnSpc>
                <a:spcPts val="2200"/>
              </a:lnSpc>
              <a:spcBef>
                <a:spcPts val="0"/>
              </a:spcBef>
              <a:defRPr lang="en-US" sz="1200" b="0" kern="1200" spc="0" baseline="0" dirty="0" smtClean="0">
                <a:solidFill>
                  <a:schemeClr val="tx1"/>
                </a:solidFill>
                <a:latin typeface="+mn-lt"/>
                <a:ea typeface="+mn-ea"/>
                <a:cs typeface="+mn-cs"/>
              </a:defRPr>
            </a:lvl2pPr>
            <a:lvl3pPr marL="461962" indent="0">
              <a:lnSpc>
                <a:spcPts val="2200"/>
              </a:lnSpc>
              <a:spcBef>
                <a:spcPts val="0"/>
              </a:spcBef>
              <a:buNone/>
              <a:defRPr lang="en-US" sz="1200" b="0" kern="1200" spc="0" baseline="0" dirty="0" smtClean="0">
                <a:solidFill>
                  <a:schemeClr val="tx1"/>
                </a:solidFill>
                <a:latin typeface="+mn-lt"/>
                <a:ea typeface="+mn-ea"/>
                <a:cs typeface="+mn-cs"/>
              </a:defRPr>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p:txBody>
      </p:sp>
      <p:sp>
        <p:nvSpPr>
          <p:cNvPr id="5" name="Text Placeholder 4"/>
          <p:cNvSpPr>
            <a:spLocks noGrp="1"/>
          </p:cNvSpPr>
          <p:nvPr>
            <p:ph type="body" sz="quarter" idx="3"/>
          </p:nvPr>
        </p:nvSpPr>
        <p:spPr>
          <a:xfrm>
            <a:off x="4665031" y="1371771"/>
            <a:ext cx="4021769" cy="664797"/>
          </a:xfrm>
        </p:spPr>
        <p:txBody>
          <a:bodyPr anchor="t" anchorCtr="0"/>
          <a:lstStyle>
            <a:lvl1pPr marL="0" indent="0">
              <a:lnSpc>
                <a:spcPct val="90000"/>
              </a:lnSpc>
              <a:spcBef>
                <a:spcPts val="0"/>
              </a:spcBef>
              <a:buNone/>
              <a:defRPr sz="1400" b="1" spc="0" baseline="0">
                <a:solidFill>
                  <a:schemeClr val="tx1">
                    <a:lumMod val="75000"/>
                  </a:schemeClr>
                </a:solidFill>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7" name="Text Placeholder 2"/>
          <p:cNvSpPr>
            <a:spLocks noGrp="1"/>
          </p:cNvSpPr>
          <p:nvPr>
            <p:ph type="body" idx="10"/>
          </p:nvPr>
        </p:nvSpPr>
        <p:spPr>
          <a:xfrm>
            <a:off x="475323" y="3658148"/>
            <a:ext cx="3840162" cy="664797"/>
          </a:xfrm>
        </p:spPr>
        <p:txBody>
          <a:bodyPr anchor="t" anchorCtr="0"/>
          <a:lstStyle>
            <a:lvl1pPr marL="0" indent="0">
              <a:lnSpc>
                <a:spcPct val="90000"/>
              </a:lnSpc>
              <a:spcBef>
                <a:spcPts val="0"/>
              </a:spcBef>
              <a:buNone/>
              <a:defRPr sz="1400" b="1" spc="0" baseline="0">
                <a:solidFill>
                  <a:schemeClr val="tx1">
                    <a:lumMod val="75000"/>
                  </a:schemeClr>
                </a:solidFill>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8" name="Content Placeholder 3"/>
          <p:cNvSpPr>
            <a:spLocks noGrp="1"/>
          </p:cNvSpPr>
          <p:nvPr>
            <p:ph sz="half" idx="11"/>
          </p:nvPr>
        </p:nvSpPr>
        <p:spPr>
          <a:xfrm>
            <a:off x="475322" y="4343400"/>
            <a:ext cx="3852861" cy="1514877"/>
          </a:xfrm>
        </p:spPr>
        <p:txBody>
          <a:bodyPr/>
          <a:lstStyle>
            <a:lvl1pPr marL="231775" indent="-231775">
              <a:spcBef>
                <a:spcPts val="0"/>
              </a:spcBef>
              <a:defRPr lang="en-US" sz="1200" b="0" kern="1200" spc="0" baseline="0" dirty="0" smtClean="0">
                <a:solidFill>
                  <a:schemeClr val="tx1"/>
                </a:solidFill>
                <a:latin typeface="+mn-lt"/>
                <a:ea typeface="+mn-ea"/>
                <a:cs typeface="+mn-cs"/>
              </a:defRPr>
            </a:lvl1pPr>
            <a:lvl2pPr marL="461963" indent="-230188">
              <a:spcBef>
                <a:spcPts val="0"/>
              </a:spcBef>
              <a:defRPr lang="en-US" sz="1200" b="0" kern="1200" spc="0" baseline="0" dirty="0" smtClean="0">
                <a:solidFill>
                  <a:schemeClr val="tx1"/>
                </a:solidFill>
                <a:latin typeface="+mn-lt"/>
                <a:ea typeface="+mn-ea"/>
                <a:cs typeface="+mn-cs"/>
              </a:defRPr>
            </a:lvl2pPr>
            <a:lvl3pPr marL="461962" indent="0">
              <a:spcBef>
                <a:spcPts val="0"/>
              </a:spcBef>
              <a:buNone/>
              <a:defRPr lang="en-US" sz="1200" b="0" kern="1200" spc="0" baseline="0" dirty="0" smtClean="0">
                <a:solidFill>
                  <a:schemeClr val="tx1"/>
                </a:solidFill>
                <a:latin typeface="+mn-lt"/>
                <a:ea typeface="+mn-ea"/>
                <a:cs typeface="+mn-cs"/>
              </a:defRPr>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p:txBody>
      </p:sp>
      <p:sp>
        <p:nvSpPr>
          <p:cNvPr id="9" name="Text Placeholder 4"/>
          <p:cNvSpPr>
            <a:spLocks noGrp="1"/>
          </p:cNvSpPr>
          <p:nvPr>
            <p:ph type="body" sz="quarter" idx="12"/>
          </p:nvPr>
        </p:nvSpPr>
        <p:spPr>
          <a:xfrm>
            <a:off x="4664075" y="3658319"/>
            <a:ext cx="4022725" cy="664797"/>
          </a:xfrm>
        </p:spPr>
        <p:txBody>
          <a:bodyPr anchor="t" anchorCtr="0"/>
          <a:lstStyle>
            <a:lvl1pPr marL="0" indent="0">
              <a:lnSpc>
                <a:spcPct val="90000"/>
              </a:lnSpc>
              <a:spcBef>
                <a:spcPts val="0"/>
              </a:spcBef>
              <a:buNone/>
              <a:defRPr sz="1400" b="1" spc="0" baseline="0">
                <a:solidFill>
                  <a:schemeClr val="tx1">
                    <a:lumMod val="75000"/>
                  </a:schemeClr>
                </a:solidFill>
              </a:defRPr>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22" name="Content Placeholder 3"/>
          <p:cNvSpPr>
            <a:spLocks noGrp="1"/>
          </p:cNvSpPr>
          <p:nvPr>
            <p:ph sz="half" idx="16"/>
          </p:nvPr>
        </p:nvSpPr>
        <p:spPr>
          <a:xfrm>
            <a:off x="4664077" y="2057571"/>
            <a:ext cx="4022724" cy="1364836"/>
          </a:xfrm>
        </p:spPr>
        <p:txBody>
          <a:bodyPr/>
          <a:lstStyle>
            <a:lvl1pPr marL="231775" indent="-231775">
              <a:lnSpc>
                <a:spcPts val="2200"/>
              </a:lnSpc>
              <a:spcBef>
                <a:spcPts val="0"/>
              </a:spcBef>
              <a:defRPr lang="en-US" sz="1200" b="0" kern="1200" spc="0" baseline="0" dirty="0" smtClean="0">
                <a:solidFill>
                  <a:schemeClr val="tx1"/>
                </a:solidFill>
                <a:latin typeface="+mn-lt"/>
                <a:ea typeface="+mn-ea"/>
                <a:cs typeface="+mn-cs"/>
              </a:defRPr>
            </a:lvl1pPr>
            <a:lvl2pPr marL="461963" indent="-230188">
              <a:lnSpc>
                <a:spcPts val="2200"/>
              </a:lnSpc>
              <a:spcBef>
                <a:spcPts val="0"/>
              </a:spcBef>
              <a:defRPr lang="en-US" sz="1200" b="0" kern="1200" spc="0" baseline="0" dirty="0" smtClean="0">
                <a:solidFill>
                  <a:schemeClr val="tx1"/>
                </a:solidFill>
                <a:latin typeface="+mn-lt"/>
                <a:ea typeface="+mn-ea"/>
                <a:cs typeface="+mn-cs"/>
              </a:defRPr>
            </a:lvl2pPr>
            <a:lvl3pPr marL="461962" indent="0">
              <a:lnSpc>
                <a:spcPts val="2200"/>
              </a:lnSpc>
              <a:spcBef>
                <a:spcPts val="0"/>
              </a:spcBef>
              <a:buNone/>
              <a:defRPr lang="en-US" sz="1200" b="0" kern="1200" spc="0" baseline="0" dirty="0" smtClean="0">
                <a:solidFill>
                  <a:schemeClr val="tx1"/>
                </a:solidFill>
                <a:latin typeface="+mn-lt"/>
                <a:ea typeface="+mn-ea"/>
                <a:cs typeface="+mn-cs"/>
              </a:defRPr>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p:txBody>
      </p:sp>
      <p:sp>
        <p:nvSpPr>
          <p:cNvPr id="24" name="Content Placeholder 3"/>
          <p:cNvSpPr>
            <a:spLocks noGrp="1"/>
          </p:cNvSpPr>
          <p:nvPr>
            <p:ph sz="half" idx="18"/>
          </p:nvPr>
        </p:nvSpPr>
        <p:spPr>
          <a:xfrm>
            <a:off x="4664076" y="4343571"/>
            <a:ext cx="4022725" cy="1514877"/>
          </a:xfrm>
        </p:spPr>
        <p:txBody>
          <a:bodyPr/>
          <a:lstStyle>
            <a:lvl1pPr marL="231775" indent="-231775">
              <a:spcBef>
                <a:spcPts val="0"/>
              </a:spcBef>
              <a:defRPr lang="en-US" sz="1200" b="0" kern="1200" spc="0" baseline="0" dirty="0" smtClean="0">
                <a:solidFill>
                  <a:schemeClr val="tx1"/>
                </a:solidFill>
                <a:latin typeface="+mn-lt"/>
                <a:ea typeface="+mn-ea"/>
                <a:cs typeface="+mn-cs"/>
              </a:defRPr>
            </a:lvl1pPr>
            <a:lvl2pPr marL="461963" indent="-230188">
              <a:spcBef>
                <a:spcPts val="0"/>
              </a:spcBef>
              <a:defRPr lang="en-US" sz="1200" b="0" kern="1200" spc="0" baseline="0" dirty="0" smtClean="0">
                <a:solidFill>
                  <a:schemeClr val="tx1"/>
                </a:solidFill>
                <a:latin typeface="+mn-lt"/>
                <a:ea typeface="+mn-ea"/>
                <a:cs typeface="+mn-cs"/>
              </a:defRPr>
            </a:lvl2pPr>
            <a:lvl3pPr marL="461962" indent="0">
              <a:spcBef>
                <a:spcPts val="0"/>
              </a:spcBef>
              <a:buNone/>
              <a:defRPr lang="en-US" sz="1200" b="0" kern="1200" spc="0" baseline="0" dirty="0" smtClean="0">
                <a:solidFill>
                  <a:schemeClr val="tx1"/>
                </a:solidFill>
                <a:latin typeface="+mn-lt"/>
                <a:ea typeface="+mn-ea"/>
                <a:cs typeface="+mn-cs"/>
              </a:defRPr>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p:txBody>
      </p:sp>
      <p:sp>
        <p:nvSpPr>
          <p:cNvPr id="16" name="Date Placeholder 3"/>
          <p:cNvSpPr>
            <a:spLocks noGrp="1"/>
          </p:cNvSpPr>
          <p:nvPr>
            <p:ph type="dt" sz="half" idx="19"/>
          </p:nvPr>
        </p:nvSpPr>
        <p:spPr>
          <a:xfrm>
            <a:off x="457200" y="6409102"/>
            <a:ext cx="2133600" cy="365125"/>
          </a:xfrm>
          <a:prstGeom prst="rect">
            <a:avLst/>
          </a:prstGeom>
        </p:spPr>
        <p:txBody>
          <a:bodyPr vert="horz" lIns="91440" tIns="45720" rIns="91440" bIns="45720" rtlCol="0" anchor="ctr"/>
          <a:lstStyle>
            <a:lvl1pPr marL="0" marR="0" indent="0" algn="l" defTabSz="914363" rtl="0" eaLnBrk="1" fontAlgn="auto" latinLnBrk="0" hangingPunct="1">
              <a:lnSpc>
                <a:spcPct val="100000"/>
              </a:lnSpc>
              <a:spcBef>
                <a:spcPts val="0"/>
              </a:spcBef>
              <a:spcAft>
                <a:spcPts val="0"/>
              </a:spcAft>
              <a:buClrTx/>
              <a:buSzTx/>
              <a:buFontTx/>
              <a:buNone/>
              <a:tabLst/>
              <a:defRPr sz="800">
                <a:solidFill>
                  <a:schemeClr val="bg1"/>
                </a:solidFill>
              </a:defRPr>
            </a:lvl1pPr>
          </a:lstStyle>
          <a:p>
            <a:endParaRPr lang="en-US" dirty="0" smtClean="0">
              <a:solidFill>
                <a:prstClr val="white"/>
              </a:solidFill>
            </a:endParaRPr>
          </a:p>
        </p:txBody>
      </p:sp>
      <p:sp>
        <p:nvSpPr>
          <p:cNvPr id="18" name="Footer Placeholder 4"/>
          <p:cNvSpPr>
            <a:spLocks noGrp="1"/>
          </p:cNvSpPr>
          <p:nvPr>
            <p:ph type="ftr" sz="quarter" idx="20"/>
          </p:nvPr>
        </p:nvSpPr>
        <p:spPr>
          <a:xfrm>
            <a:off x="6245352" y="6409944"/>
            <a:ext cx="2306211" cy="365125"/>
          </a:xfrm>
          <a:prstGeom prst="rect">
            <a:avLst/>
          </a:prstGeom>
        </p:spPr>
        <p:txBody>
          <a:bodyPr vert="horz" lIns="91440" tIns="45720" rIns="91440" bIns="45720" rtlCol="0" anchor="ctr"/>
          <a:lstStyle>
            <a:lvl1pPr algn="l">
              <a:defRPr sz="800">
                <a:solidFill>
                  <a:schemeClr val="bg1"/>
                </a:solidFill>
              </a:defRPr>
            </a:lvl1pPr>
          </a:lstStyle>
          <a:p>
            <a:r>
              <a:rPr lang="en-US" smtClean="0">
                <a:solidFill>
                  <a:prstClr val="white"/>
                </a:solidFill>
              </a:rPr>
              <a:t>Switch from trivalent to bivalent OPV</a:t>
            </a:r>
            <a:endParaRPr lang="en-US" dirty="0">
              <a:solidFill>
                <a:prstClr val="white"/>
              </a:solidFill>
            </a:endParaRPr>
          </a:p>
        </p:txBody>
      </p:sp>
      <p:sp>
        <p:nvSpPr>
          <p:cNvPr id="19"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
        <p:nvSpPr>
          <p:cNvPr id="15" name="Title Placeholder 1"/>
          <p:cNvSpPr>
            <a:spLocks noGrp="1"/>
          </p:cNvSpPr>
          <p:nvPr>
            <p:ph type="title"/>
          </p:nvPr>
        </p:nvSpPr>
        <p:spPr>
          <a:xfrm>
            <a:off x="457200" y="463381"/>
            <a:ext cx="8226425" cy="615040"/>
          </a:xfrm>
          <a:prstGeom prst="rect">
            <a:avLst/>
          </a:prstGeom>
        </p:spPr>
        <p:txBody>
          <a:bodyPr vert="horz" wrap="square" lIns="0" tIns="0" rIns="0" bIns="0" rtlCol="0" anchor="t" anchorCtr="0">
            <a:spAutoFit/>
          </a:bodyPr>
          <a:lstStyle/>
          <a:p>
            <a:r>
              <a:rPr lang="en-US" smtClean="0"/>
              <a:t>Click to edit Master title style</a:t>
            </a:r>
            <a:endParaRPr lang="en-US" dirty="0"/>
          </a:p>
        </p:txBody>
      </p:sp>
    </p:spTree>
    <p:extLst>
      <p:ext uri="{BB962C8B-B14F-4D97-AF65-F5344CB8AC3E}">
        <p14:creationId xmlns:p14="http://schemas.microsoft.com/office/powerpoint/2010/main" val="544116084"/>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FFFFF"/>
        </a:solidFill>
        <a:effectLst/>
      </p:bgPr>
    </p:bg>
    <p:spTree>
      <p:nvGrpSpPr>
        <p:cNvPr id="1" name=""/>
        <p:cNvGrpSpPr/>
        <p:nvPr/>
      </p:nvGrpSpPr>
      <p:grpSpPr>
        <a:xfrm>
          <a:off x="0" y="0"/>
          <a:ext cx="0" cy="0"/>
          <a:chOff x="0" y="0"/>
          <a:chExt cx="0" cy="0"/>
        </a:xfrm>
      </p:grpSpPr>
      <p:sp>
        <p:nvSpPr>
          <p:cNvPr id="9" name="Rectangle 8"/>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smtClean="0">
              <a:solidFill>
                <a:srgbClr val="C66951">
                  <a:lumMod val="50000"/>
                </a:srgbClr>
              </a:solidFill>
              <a:latin typeface="Segoe" pitchFamily="34" charset="0"/>
            </a:endParaRPr>
          </a:p>
        </p:txBody>
      </p:sp>
      <p:sp>
        <p:nvSpPr>
          <p:cNvPr id="8" name="Date Placeholder 3"/>
          <p:cNvSpPr>
            <a:spLocks noGrp="1"/>
          </p:cNvSpPr>
          <p:nvPr>
            <p:ph type="dt" sz="half" idx="2"/>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endParaRPr lang="en-US" dirty="0">
              <a:solidFill>
                <a:prstClr val="white"/>
              </a:solidFill>
            </a:endParaRPr>
          </a:p>
        </p:txBody>
      </p:sp>
      <p:sp>
        <p:nvSpPr>
          <p:cNvPr id="10" name="Footer Placeholder 4"/>
          <p:cNvSpPr>
            <a:spLocks noGrp="1"/>
          </p:cNvSpPr>
          <p:nvPr>
            <p:ph type="ftr" sz="quarter" idx="3"/>
          </p:nvPr>
        </p:nvSpPr>
        <p:spPr>
          <a:xfrm>
            <a:off x="6245352" y="6409944"/>
            <a:ext cx="2306211" cy="365125"/>
          </a:xfrm>
          <a:prstGeom prst="rect">
            <a:avLst/>
          </a:prstGeom>
        </p:spPr>
        <p:txBody>
          <a:bodyPr vert="horz" lIns="91440" tIns="45720" rIns="91440" bIns="45720" rtlCol="0" anchor="ctr"/>
          <a:lstStyle>
            <a:lvl1pPr algn="l">
              <a:defRPr sz="800">
                <a:solidFill>
                  <a:schemeClr val="bg1"/>
                </a:solidFill>
              </a:defRPr>
            </a:lvl1pPr>
          </a:lstStyle>
          <a:p>
            <a:r>
              <a:rPr lang="en-US" smtClean="0">
                <a:solidFill>
                  <a:prstClr val="white"/>
                </a:solidFill>
              </a:rPr>
              <a:t>Switch from trivalent to bivalent OPV</a:t>
            </a:r>
            <a:endParaRPr lang="en-US" dirty="0">
              <a:solidFill>
                <a:prstClr val="white"/>
              </a:solidFill>
            </a:endParaRPr>
          </a:p>
        </p:txBody>
      </p:sp>
      <p:sp>
        <p:nvSpPr>
          <p:cNvPr id="11"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
        <p:nvSpPr>
          <p:cNvPr id="7" name="Title Placeholder 1"/>
          <p:cNvSpPr>
            <a:spLocks noGrp="1"/>
          </p:cNvSpPr>
          <p:nvPr>
            <p:ph type="title"/>
          </p:nvPr>
        </p:nvSpPr>
        <p:spPr>
          <a:xfrm>
            <a:off x="457200" y="463381"/>
            <a:ext cx="8226425" cy="615040"/>
          </a:xfrm>
          <a:prstGeom prst="rect">
            <a:avLst/>
          </a:prstGeom>
        </p:spPr>
        <p:txBody>
          <a:bodyPr vert="horz" wrap="square" lIns="0" tIns="0" rIns="0" bIns="0" rtlCol="0" anchor="t" anchorCtr="0">
            <a:spAutoFit/>
          </a:bodyPr>
          <a:lstStyle/>
          <a:p>
            <a:r>
              <a:rPr lang="en-US" smtClean="0"/>
              <a:t>Click to edit Master title style</a:t>
            </a:r>
            <a:endParaRPr lang="en-US" dirty="0"/>
          </a:p>
        </p:txBody>
      </p:sp>
    </p:spTree>
    <p:extLst>
      <p:ext uri="{BB962C8B-B14F-4D97-AF65-F5344CB8AC3E}">
        <p14:creationId xmlns:p14="http://schemas.microsoft.com/office/powerpoint/2010/main" val="3201371703"/>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bg>
      <p:bgPr>
        <a:solidFill>
          <a:srgbClr val="FFFFFF"/>
        </a:solidFill>
        <a:effectLst/>
      </p:bgPr>
    </p:bg>
    <p:spTree>
      <p:nvGrpSpPr>
        <p:cNvPr id="1" name=""/>
        <p:cNvGrpSpPr/>
        <p:nvPr/>
      </p:nvGrpSpPr>
      <p:grpSpPr>
        <a:xfrm>
          <a:off x="0" y="0"/>
          <a:ext cx="0" cy="0"/>
          <a:chOff x="0" y="0"/>
          <a:chExt cx="0" cy="0"/>
        </a:xfrm>
      </p:grpSpPr>
      <p:sp>
        <p:nvSpPr>
          <p:cNvPr id="8" name="Rectangle 7"/>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smtClean="0">
              <a:solidFill>
                <a:srgbClr val="C66951">
                  <a:lumMod val="50000"/>
                </a:srgbClr>
              </a:solidFill>
              <a:latin typeface="Segoe" pitchFamily="34" charset="0"/>
            </a:endParaRPr>
          </a:p>
        </p:txBody>
      </p:sp>
      <p:sp>
        <p:nvSpPr>
          <p:cNvPr id="6" name="Date Placeholder 3"/>
          <p:cNvSpPr>
            <a:spLocks noGrp="1"/>
          </p:cNvSpPr>
          <p:nvPr>
            <p:ph type="dt" sz="half" idx="2"/>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endParaRPr lang="en-US" dirty="0">
              <a:solidFill>
                <a:prstClr val="white"/>
              </a:solidFill>
            </a:endParaRPr>
          </a:p>
        </p:txBody>
      </p:sp>
      <p:sp>
        <p:nvSpPr>
          <p:cNvPr id="7" name="Footer Placeholder 4"/>
          <p:cNvSpPr>
            <a:spLocks noGrp="1"/>
          </p:cNvSpPr>
          <p:nvPr>
            <p:ph type="ftr" sz="quarter" idx="3"/>
          </p:nvPr>
        </p:nvSpPr>
        <p:spPr>
          <a:xfrm>
            <a:off x="6245352" y="6409944"/>
            <a:ext cx="2306211" cy="365125"/>
          </a:xfrm>
          <a:prstGeom prst="rect">
            <a:avLst/>
          </a:prstGeom>
        </p:spPr>
        <p:txBody>
          <a:bodyPr vert="horz" lIns="91440" tIns="45720" rIns="91440" bIns="45720" rtlCol="0" anchor="ctr"/>
          <a:lstStyle>
            <a:lvl1pPr algn="l">
              <a:defRPr sz="800">
                <a:solidFill>
                  <a:schemeClr val="bg1"/>
                </a:solidFill>
              </a:defRPr>
            </a:lvl1pPr>
          </a:lstStyle>
          <a:p>
            <a:r>
              <a:rPr lang="en-US" smtClean="0">
                <a:solidFill>
                  <a:prstClr val="white"/>
                </a:solidFill>
              </a:rPr>
              <a:t>Switch from trivalent to bivalent OPV</a:t>
            </a:r>
            <a:endParaRPr lang="en-US" dirty="0">
              <a:solidFill>
                <a:prstClr val="white"/>
              </a:solidFill>
            </a:endParaRPr>
          </a:p>
        </p:txBody>
      </p:sp>
      <p:sp>
        <p:nvSpPr>
          <p:cNvPr id="9"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24494193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Gill Sans MT" panose="020B0502020104020203" pitchFamily="34" charset="0"/>
              </a:defRPr>
            </a:lvl1pPr>
          </a:lstStyle>
          <a:p>
            <a:r>
              <a:rPr lang="en-US" smtClean="0"/>
              <a:t>Click to edit Master title style</a:t>
            </a:r>
            <a:endParaRPr lang="en-GB" dirty="0"/>
          </a:p>
        </p:txBody>
      </p:sp>
      <p:sp>
        <p:nvSpPr>
          <p:cNvPr id="3" name="Content Placeholder 2"/>
          <p:cNvSpPr>
            <a:spLocks noGrp="1"/>
          </p:cNvSpPr>
          <p:nvPr>
            <p:ph idx="1"/>
          </p:nvPr>
        </p:nvSpPr>
        <p:spPr/>
        <p:txBody>
          <a:bodyPr/>
          <a:lstStyle>
            <a:lvl1pPr>
              <a:defRPr>
                <a:latin typeface="Gill Sans MT" panose="020B0502020104020203" pitchFamily="34" charset="0"/>
              </a:defRPr>
            </a:lvl1pPr>
            <a:lvl2pPr>
              <a:defRPr>
                <a:latin typeface="Gill Sans MT" panose="020B0502020104020203" pitchFamily="34" charset="0"/>
              </a:defRPr>
            </a:lvl2pPr>
            <a:lvl3pPr>
              <a:defRPr>
                <a:latin typeface="Gill Sans MT" panose="020B0502020104020203" pitchFamily="34" charset="0"/>
              </a:defRPr>
            </a:lvl3pPr>
            <a:lvl4pPr>
              <a:defRPr>
                <a:latin typeface="Gill Sans MT" panose="020B0502020104020203" pitchFamily="34" charset="0"/>
              </a:defRPr>
            </a:lvl4pPr>
            <a:lvl5pPr>
              <a:defRPr>
                <a:latin typeface="Gill Sans MT" panose="020B0502020104020203"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Tree>
    <p:extLst>
      <p:ext uri="{BB962C8B-B14F-4D97-AF65-F5344CB8AC3E}">
        <p14:creationId xmlns:p14="http://schemas.microsoft.com/office/powerpoint/2010/main" val="352932160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33339" y="162000"/>
            <a:ext cx="8189738" cy="831600"/>
          </a:xfrm>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533339" y="1408113"/>
            <a:ext cx="8189738" cy="4690935"/>
          </a:xfrm>
        </p:spPr>
        <p:txBody>
          <a:bodyPr lIns="0" tIns="0" rIns="0" bIns="0"/>
          <a:lstStyle>
            <a:lvl1pPr>
              <a:spcBef>
                <a:spcPts val="384"/>
              </a:spcBef>
              <a:defRPr/>
            </a:lvl1pPr>
            <a:lvl2pPr marL="457200" indent="-230400">
              <a:spcBef>
                <a:spcPts val="384"/>
              </a:spcBef>
              <a:buClr>
                <a:schemeClr val="tx2"/>
              </a:buClr>
              <a:defRPr/>
            </a:lvl2pPr>
            <a:lvl3pPr marL="914400" indent="-230400">
              <a:spcBef>
                <a:spcPts val="384"/>
              </a:spcBef>
              <a:buClr>
                <a:schemeClr val="tx2"/>
              </a:buClr>
              <a:defRPr/>
            </a:lvl3pPr>
            <a:lvl4pPr marL="1375200" indent="-234000">
              <a:spcBef>
                <a:spcPts val="384"/>
              </a:spcBef>
              <a:buClr>
                <a:schemeClr val="tx2"/>
              </a:buClr>
              <a:defRPr/>
            </a:lvl4pPr>
            <a:lvl5pPr marL="2059200" indent="-230400">
              <a:spcBef>
                <a:spcPts val="384"/>
              </a:spcBef>
              <a:buClr>
                <a:schemeClr val="tx2"/>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5"/>
          <p:cNvSpPr>
            <a:spLocks noGrp="1"/>
          </p:cNvSpPr>
          <p:nvPr>
            <p:ph type="sldNum" sz="quarter" idx="11"/>
          </p:nvPr>
        </p:nvSpPr>
        <p:spPr>
          <a:xfrm>
            <a:off x="8686800" y="6635105"/>
            <a:ext cx="457200" cy="182562"/>
          </a:xfrm>
          <a:prstGeom prst="rect">
            <a:avLst/>
          </a:prstGeom>
        </p:spPr>
        <p:txBody>
          <a:bodyPr/>
          <a:lstStyle>
            <a:lvl1pPr>
              <a:defRPr sz="1100"/>
            </a:lvl1pPr>
          </a:lstStyle>
          <a:p>
            <a:pPr>
              <a:defRPr/>
            </a:pPr>
            <a:fld id="{D4777A6C-C278-43C1-9BD0-D65784462A17}" type="slidenum">
              <a:rPr lang="en-GB" smtClean="0">
                <a:solidFill>
                  <a:prstClr val="white"/>
                </a:solidFill>
              </a:rPr>
              <a:pPr>
                <a:defRPr/>
              </a:pPr>
              <a:t>‹#›</a:t>
            </a:fld>
            <a:endParaRPr lang="en-GB" dirty="0">
              <a:solidFill>
                <a:prstClr val="white"/>
              </a:solidFill>
            </a:endParaRPr>
          </a:p>
        </p:txBody>
      </p:sp>
    </p:spTree>
    <p:extLst>
      <p:ext uri="{BB962C8B-B14F-4D97-AF65-F5344CB8AC3E}">
        <p14:creationId xmlns:p14="http://schemas.microsoft.com/office/powerpoint/2010/main" val="5787979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endParaRPr lang="en-GB">
              <a:solidFill>
                <a:prstClr val="white"/>
              </a:solidFill>
            </a:endParaRPr>
          </a:p>
        </p:txBody>
      </p:sp>
      <p:sp>
        <p:nvSpPr>
          <p:cNvPr id="6" name="Footer Placeholder 5"/>
          <p:cNvSpPr>
            <a:spLocks noGrp="1"/>
          </p:cNvSpPr>
          <p:nvPr>
            <p:ph type="ftr" sz="quarter" idx="11"/>
          </p:nvPr>
        </p:nvSpPr>
        <p:spPr/>
        <p:txBody>
          <a:bodyPr/>
          <a:lstStyle/>
          <a:p>
            <a:r>
              <a:rPr lang="en-US" smtClean="0">
                <a:solidFill>
                  <a:prstClr val="white"/>
                </a:solidFill>
              </a:rPr>
              <a:t>Switch from trivalent to bivalent OPV</a:t>
            </a:r>
            <a:endParaRPr lang="en-GB">
              <a:solidFill>
                <a:prstClr val="white"/>
              </a:solidFill>
            </a:endParaRPr>
          </a:p>
        </p:txBody>
      </p:sp>
      <p:sp>
        <p:nvSpPr>
          <p:cNvPr id="7" name="Slide Number Placeholder 6"/>
          <p:cNvSpPr>
            <a:spLocks noGrp="1"/>
          </p:cNvSpPr>
          <p:nvPr>
            <p:ph type="sldNum" sz="quarter" idx="12"/>
          </p:nvPr>
        </p:nvSpPr>
        <p:spPr/>
        <p:txBody>
          <a:bodyPr/>
          <a:lstStyle/>
          <a:p>
            <a:fld id="{7114B26B-87E3-4878-B88F-C910C4C16187}" type="slidenum">
              <a:rPr lang="en-GB" smtClean="0">
                <a:solidFill>
                  <a:prstClr val="white"/>
                </a:solidFill>
              </a:rPr>
              <a:pPr/>
              <a:t>‹#›</a:t>
            </a:fld>
            <a:endParaRPr lang="en-GB">
              <a:solidFill>
                <a:prstClr val="white"/>
              </a:solidFill>
            </a:endParaRPr>
          </a:p>
        </p:txBody>
      </p:sp>
    </p:spTree>
    <p:extLst>
      <p:ext uri="{BB962C8B-B14F-4D97-AF65-F5344CB8AC3E}">
        <p14:creationId xmlns:p14="http://schemas.microsoft.com/office/powerpoint/2010/main" val="15855373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10" name="Rectangle 9"/>
          <p:cNvSpPr/>
          <p:nvPr userDrawn="1"/>
        </p:nvSpPr>
        <p:spPr bwMode="auto">
          <a:xfrm>
            <a:off x="0" y="0"/>
            <a:ext cx="9144000" cy="4464996"/>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smtClean="0">
              <a:solidFill>
                <a:srgbClr val="C66951">
                  <a:lumMod val="50000"/>
                </a:srgbClr>
              </a:solidFill>
              <a:latin typeface="Segoe" pitchFamily="34" charset="0"/>
            </a:endParaRPr>
          </a:p>
        </p:txBody>
      </p:sp>
      <p:sp>
        <p:nvSpPr>
          <p:cNvPr id="2" name="Title 1"/>
          <p:cNvSpPr>
            <a:spLocks noGrp="1"/>
          </p:cNvSpPr>
          <p:nvPr>
            <p:ph type="ctrTitle"/>
          </p:nvPr>
        </p:nvSpPr>
        <p:spPr>
          <a:xfrm>
            <a:off x="457200" y="537405"/>
            <a:ext cx="8226425" cy="447815"/>
          </a:xfrm>
        </p:spPr>
        <p:txBody>
          <a:bodyPr wrap="square" tIns="0">
            <a:spAutoFit/>
          </a:bodyPr>
          <a:lstStyle>
            <a:lvl1pPr>
              <a:lnSpc>
                <a:spcPct val="77000"/>
              </a:lnSpc>
              <a:defRPr sz="3600" cap="none" spc="0"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531965" y="5223084"/>
            <a:ext cx="5694209" cy="460639"/>
          </a:xfrm>
        </p:spPr>
        <p:txBody>
          <a:bodyPr wrap="square" anchor="t" anchorCtr="0">
            <a:noAutofit/>
          </a:bodyPr>
          <a:lstStyle>
            <a:lvl1pPr marL="0" indent="0" algn="l">
              <a:lnSpc>
                <a:spcPts val="2200"/>
              </a:lnSpc>
              <a:spcBef>
                <a:spcPts val="0"/>
              </a:spcBef>
              <a:spcAft>
                <a:spcPts val="0"/>
              </a:spcAft>
              <a:buNone/>
              <a:defRPr sz="1700" spc="0" baseline="0">
                <a:solidFill>
                  <a:schemeClr val="accent2"/>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9" name="Text Placeholder 8"/>
          <p:cNvSpPr>
            <a:spLocks noGrp="1"/>
          </p:cNvSpPr>
          <p:nvPr>
            <p:ph type="body" sz="quarter" idx="14" hasCustomPrompt="1"/>
          </p:nvPr>
        </p:nvSpPr>
        <p:spPr>
          <a:xfrm>
            <a:off x="457200" y="1567987"/>
            <a:ext cx="8226426" cy="1241081"/>
          </a:xfrm>
        </p:spPr>
        <p:txBody>
          <a:bodyPr/>
          <a:lstStyle>
            <a:lvl1pPr marL="0" indent="0">
              <a:lnSpc>
                <a:spcPts val="2600"/>
              </a:lnSpc>
              <a:spcAft>
                <a:spcPts val="400"/>
              </a:spcAft>
              <a:buNone/>
              <a:defRPr>
                <a:solidFill>
                  <a:srgbClr val="FFFFFF"/>
                </a:solidFill>
              </a:defRPr>
            </a:lvl1pPr>
            <a:lvl2pPr marL="0" indent="0">
              <a:lnSpc>
                <a:spcPts val="2800"/>
              </a:lnSpc>
              <a:spcAft>
                <a:spcPts val="600"/>
              </a:spcAft>
              <a:buNone/>
              <a:defRPr sz="2400" b="1">
                <a:solidFill>
                  <a:srgbClr val="FFFFFF"/>
                </a:solidFill>
              </a:defRPr>
            </a:lvl2pPr>
            <a:lvl3pPr marL="0" indent="0">
              <a:lnSpc>
                <a:spcPts val="2800"/>
              </a:lnSpc>
              <a:spcAft>
                <a:spcPts val="600"/>
              </a:spcAft>
              <a:buNone/>
              <a:defRPr sz="2400" b="1">
                <a:solidFill>
                  <a:srgbClr val="FFFFFF"/>
                </a:solidFill>
              </a:defRPr>
            </a:lvl3pPr>
            <a:lvl4pPr>
              <a:buNone/>
              <a:defRPr/>
            </a:lvl4pPr>
            <a:lvl5pPr>
              <a:buNone/>
              <a:defRPr/>
            </a:lvl5pPr>
          </a:lstStyle>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226456538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Section Header">
    <p:bg>
      <p:bgPr>
        <a:solidFill>
          <a:srgbClr val="FFFFFF"/>
        </a:solidFill>
        <a:effectLst/>
      </p:bgPr>
    </p:bg>
    <p:spTree>
      <p:nvGrpSpPr>
        <p:cNvPr id="1" name=""/>
        <p:cNvGrpSpPr/>
        <p:nvPr/>
      </p:nvGrpSpPr>
      <p:grpSpPr>
        <a:xfrm>
          <a:off x="0" y="0"/>
          <a:ext cx="0" cy="0"/>
          <a:chOff x="0" y="0"/>
          <a:chExt cx="0" cy="0"/>
        </a:xfrm>
      </p:grpSpPr>
      <p:sp>
        <p:nvSpPr>
          <p:cNvPr id="13" name="Rectangle 12"/>
          <p:cNvSpPr/>
          <p:nvPr/>
        </p:nvSpPr>
        <p:spPr bwMode="auto">
          <a:xfrm>
            <a:off x="0" y="6293999"/>
            <a:ext cx="9144000" cy="564001"/>
          </a:xfrm>
          <a:prstGeom prst="rect">
            <a:avLst/>
          </a:prstGeom>
          <a:solidFill>
            <a:schemeClr val="accent4">
              <a:lumMod val="75000"/>
            </a:schemeClr>
          </a:solidFill>
          <a:ln w="12700">
            <a:noFill/>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auto">
              <a:spcBef>
                <a:spcPts val="0"/>
              </a:spcBef>
              <a:spcAft>
                <a:spcPts val="0"/>
              </a:spcAft>
            </a:pPr>
            <a:endParaRPr lang="en-US" sz="2300" dirty="0" smtClean="0">
              <a:solidFill>
                <a:srgbClr val="C66951">
                  <a:lumMod val="50000"/>
                </a:srgbClr>
              </a:solidFill>
              <a:latin typeface="Segoe" pitchFamily="34" charset="0"/>
            </a:endParaRPr>
          </a:p>
        </p:txBody>
      </p:sp>
      <p:sp>
        <p:nvSpPr>
          <p:cNvPr id="2" name="Title 1"/>
          <p:cNvSpPr>
            <a:spLocks noGrp="1"/>
          </p:cNvSpPr>
          <p:nvPr>
            <p:ph type="title"/>
          </p:nvPr>
        </p:nvSpPr>
        <p:spPr>
          <a:xfrm>
            <a:off x="457200" y="555675"/>
            <a:ext cx="8226425" cy="415498"/>
          </a:xfrm>
        </p:spPr>
        <p:txBody>
          <a:bodyPr anchor="t" anchorCtr="0"/>
          <a:lstStyle>
            <a:lvl1pPr>
              <a:lnSpc>
                <a:spcPct val="75000"/>
              </a:lnSpc>
              <a:defRPr sz="3600" spc="0" baseline="0">
                <a:solidFill>
                  <a:schemeClr val="accent2"/>
                </a:solidFill>
              </a:defRPr>
            </a:lvl1pPr>
          </a:lstStyle>
          <a:p>
            <a:r>
              <a:rPr lang="en-US" smtClean="0"/>
              <a:t>Click to edit Master title style</a:t>
            </a:r>
            <a:endParaRPr lang="en-US" dirty="0"/>
          </a:p>
        </p:txBody>
      </p:sp>
      <p:sp>
        <p:nvSpPr>
          <p:cNvPr id="8" name="Date Placeholder 3"/>
          <p:cNvSpPr>
            <a:spLocks noGrp="1"/>
          </p:cNvSpPr>
          <p:nvPr>
            <p:ph type="dt" sz="half" idx="2"/>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endParaRPr lang="en-US" dirty="0">
              <a:solidFill>
                <a:prstClr val="white"/>
              </a:solidFill>
            </a:endParaRPr>
          </a:p>
        </p:txBody>
      </p:sp>
      <p:sp>
        <p:nvSpPr>
          <p:cNvPr id="9" name="Footer Placeholder 4"/>
          <p:cNvSpPr>
            <a:spLocks noGrp="1"/>
          </p:cNvSpPr>
          <p:nvPr>
            <p:ph type="ftr" sz="quarter" idx="3"/>
          </p:nvPr>
        </p:nvSpPr>
        <p:spPr>
          <a:xfrm>
            <a:off x="6243754" y="6409426"/>
            <a:ext cx="2306211" cy="365125"/>
          </a:xfrm>
          <a:prstGeom prst="rect">
            <a:avLst/>
          </a:prstGeom>
        </p:spPr>
        <p:txBody>
          <a:bodyPr vert="horz" lIns="91440" tIns="45720" rIns="91440" bIns="45720" rtlCol="0" anchor="ctr"/>
          <a:lstStyle>
            <a:lvl1pPr algn="l">
              <a:defRPr sz="800">
                <a:solidFill>
                  <a:schemeClr val="bg1"/>
                </a:solidFill>
              </a:defRPr>
            </a:lvl1pPr>
          </a:lstStyle>
          <a:p>
            <a:r>
              <a:rPr lang="en-US" smtClean="0">
                <a:solidFill>
                  <a:prstClr val="white"/>
                </a:solidFill>
              </a:rPr>
              <a:t>Switch from trivalent to bivalent OPV</a:t>
            </a:r>
            <a:endParaRPr lang="en-US" dirty="0">
              <a:solidFill>
                <a:prstClr val="white"/>
              </a:solidFill>
            </a:endParaRPr>
          </a:p>
        </p:txBody>
      </p:sp>
      <p:sp>
        <p:nvSpPr>
          <p:cNvPr id="10"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fld id="{01052961-14CD-45D2-98DF-50022118EB18}"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15436130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smtClean="0"/>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smtClean="0"/>
              <a:t>Click to edit Master text styles</a:t>
            </a:r>
          </a:p>
        </p:txBody>
      </p:sp>
    </p:spTree>
    <p:extLst>
      <p:ext uri="{BB962C8B-B14F-4D97-AF65-F5344CB8AC3E}">
        <p14:creationId xmlns:p14="http://schemas.microsoft.com/office/powerpoint/2010/main" val="27901528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11694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smtClean="0"/>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smtClean="0"/>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438147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210704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84219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74336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smtClean="0"/>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smtClean="0"/>
              <a:t>Click to edit Master text styles</a:t>
            </a:r>
          </a:p>
        </p:txBody>
      </p:sp>
    </p:spTree>
    <p:extLst>
      <p:ext uri="{BB962C8B-B14F-4D97-AF65-F5344CB8AC3E}">
        <p14:creationId xmlns:p14="http://schemas.microsoft.com/office/powerpoint/2010/main" val="28842349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w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Rectangle 4"/>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p:txBody>
      </p:sp>
      <p:sp>
        <p:nvSpPr>
          <p:cNvPr id="1028" name="Line 6"/>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US"/>
          </a:p>
        </p:txBody>
      </p:sp>
      <p:sp>
        <p:nvSpPr>
          <p:cNvPr id="1029" name="Rectangle 12"/>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n-US" sz="3400" b="1" smtClean="0">
              <a:solidFill>
                <a:srgbClr val="000066"/>
              </a:solidFill>
              <a:latin typeface="Arial" pitchFamily="34" charset="0"/>
            </a:endParaRPr>
          </a:p>
        </p:txBody>
      </p:sp>
      <p:sp>
        <p:nvSpPr>
          <p:cNvPr id="1030" name="Rectangle 13"/>
          <p:cNvSpPr>
            <a:spLocks noChangeArrowheads="1"/>
          </p:cNvSpPr>
          <p:nvPr/>
        </p:nvSpPr>
        <p:spPr bwMode="auto">
          <a:xfrm>
            <a:off x="927100" y="6426200"/>
            <a:ext cx="49403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en-GB" altLang="en-US" sz="1200" b="1" dirty="0" smtClean="0">
                <a:solidFill>
                  <a:srgbClr val="96CCEE"/>
                </a:solidFill>
                <a:latin typeface="Arial Narrow" pitchFamily="34" charset="0"/>
              </a:rPr>
              <a:t>The switch from trivalent OPV to bivalent</a:t>
            </a:r>
            <a:r>
              <a:rPr lang="en-GB" altLang="en-US" sz="1200" b="1" baseline="0" dirty="0" smtClean="0">
                <a:solidFill>
                  <a:srgbClr val="96CCEE"/>
                </a:solidFill>
                <a:latin typeface="Arial Narrow" pitchFamily="34" charset="0"/>
              </a:rPr>
              <a:t> OPV</a:t>
            </a:r>
            <a:r>
              <a:rPr lang="en-GB" altLang="en-US" b="1" baseline="12000" dirty="0" smtClean="0">
                <a:solidFill>
                  <a:srgbClr val="FFFFFF"/>
                </a:solidFill>
                <a:latin typeface="Arial Narrow" pitchFamily="34" charset="0"/>
              </a:rPr>
              <a:t>|</a:t>
            </a:r>
            <a:r>
              <a:rPr lang="en-GB" altLang="en-US" sz="1200" b="1" dirty="0" smtClean="0">
                <a:solidFill>
                  <a:srgbClr val="96CCEE"/>
                </a:solidFill>
                <a:latin typeface="Arial Narrow" pitchFamily="34" charset="0"/>
              </a:rPr>
              <a:t>  </a:t>
            </a:r>
            <a:fld id="{7398F6E5-B30D-42B2-BD27-BA1B6D9744AA}" type="datetime4">
              <a:rPr lang="en-GB" altLang="en-US" sz="1200" smtClean="0">
                <a:solidFill>
                  <a:srgbClr val="96CCEE"/>
                </a:solidFill>
                <a:latin typeface="Arial Narrow" pitchFamily="34" charset="0"/>
              </a:rPr>
              <a:pPr eaLnBrk="1" hangingPunct="1">
                <a:defRPr/>
              </a:pPr>
              <a:t>03 August 2015</a:t>
            </a:fld>
            <a:endParaRPr lang="en-GB" altLang="en-US" sz="1200" dirty="0" smtClean="0">
              <a:solidFill>
                <a:srgbClr val="96CCEE"/>
              </a:solidFill>
              <a:latin typeface="Arial Narrow" pitchFamily="34" charset="0"/>
            </a:endParaRPr>
          </a:p>
        </p:txBody>
      </p:sp>
      <p:sp>
        <p:nvSpPr>
          <p:cNvPr id="1031" name="Rectangle 14"/>
          <p:cNvSpPr>
            <a:spLocks noChangeArrowheads="1"/>
          </p:cNvSpPr>
          <p:nvPr/>
        </p:nvSpPr>
        <p:spPr bwMode="auto">
          <a:xfrm>
            <a:off x="360363" y="6399213"/>
            <a:ext cx="4667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r" eaLnBrk="1" hangingPunct="1">
              <a:defRPr/>
            </a:pPr>
            <a:fld id="{AFBFFF94-7F19-47EA-9CD6-5D62378F142F}" type="slidenum">
              <a:rPr lang="en-US" altLang="en-US" sz="1500" b="1" smtClean="0">
                <a:solidFill>
                  <a:srgbClr val="72BBE8"/>
                </a:solidFill>
                <a:latin typeface="Arial Narrow" pitchFamily="34" charset="0"/>
              </a:rPr>
              <a:pPr algn="r" eaLnBrk="1" hangingPunct="1">
                <a:defRPr/>
              </a:pPr>
              <a:t>‹#›</a:t>
            </a:fld>
            <a:r>
              <a:rPr lang="en-GB" altLang="en-US" sz="1500" b="1" dirty="0" smtClean="0">
                <a:solidFill>
                  <a:srgbClr val="72BBE8"/>
                </a:solidFill>
                <a:latin typeface="Arial Narrow" pitchFamily="34" charset="0"/>
              </a:rPr>
              <a:t> </a:t>
            </a:r>
            <a:r>
              <a:rPr lang="en-GB" altLang="en-US" sz="2100" b="1" baseline="14000" dirty="0" smtClean="0">
                <a:solidFill>
                  <a:srgbClr val="FFFFFF"/>
                </a:solidFill>
                <a:latin typeface="Arial Narrow" pitchFamily="34" charset="0"/>
              </a:rPr>
              <a:t>|</a:t>
            </a:r>
          </a:p>
        </p:txBody>
      </p:sp>
      <p:pic>
        <p:nvPicPr>
          <p:cNvPr id="1032" name="Picture 17" descr="WHO-EN-white-H"/>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85" r:id="rId8"/>
    <p:sldLayoutId id="2147483669" r:id="rId9"/>
    <p:sldLayoutId id="2147483670" r:id="rId10"/>
    <p:sldLayoutId id="2147483671" r:id="rId11"/>
    <p:sldLayoutId id="2147483672" r:id="rId12"/>
  </p:sldLayoutIdLst>
  <p:timing>
    <p:tnLst>
      <p:par>
        <p:cTn id="1" dur="indefinite" restart="never" nodeType="tmRoot"/>
      </p:par>
    </p:tnLst>
  </p:timing>
  <p:hf sldNum="0" hdr="0" dt="0"/>
  <p:txStyles>
    <p:titleStyle>
      <a:lvl1pPr algn="ctr" defTabSz="912813" rtl="0" eaLnBrk="1" fontAlgn="base" hangingPunct="1">
        <a:spcBef>
          <a:spcPct val="0"/>
        </a:spcBef>
        <a:spcAft>
          <a:spcPct val="0"/>
        </a:spcAft>
        <a:defRPr sz="3500" b="1">
          <a:solidFill>
            <a:srgbClr val="000066"/>
          </a:solidFill>
          <a:latin typeface="+mj-lt"/>
          <a:ea typeface="MS PGothic" pitchFamily="34" charset="-128"/>
          <a:cs typeface="+mj-cs"/>
        </a:defRPr>
      </a:lvl1pPr>
      <a:lvl2pPr algn="ctr" defTabSz="912813" rtl="0" eaLnBrk="1" fontAlgn="base" hangingPunct="1">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1" fontAlgn="base" hangingPunct="1">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1" fontAlgn="base" hangingPunct="1">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1" fontAlgn="base" hangingPunct="1">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1" fontAlgn="base" hangingPunct="1">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1" fontAlgn="base" hangingPunct="1">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1" fontAlgn="base" hangingPunct="1">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1" fontAlgn="base" hangingPunct="1">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1" fontAlgn="base" hangingPunct="1">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63381"/>
            <a:ext cx="8226425" cy="615040"/>
          </a:xfrm>
          <a:prstGeom prst="rect">
            <a:avLst/>
          </a:prstGeom>
        </p:spPr>
        <p:txBody>
          <a:bodyPr vert="horz" wrap="square" lIns="0" tIns="0" rIns="0" bIns="0" rtlCol="0" anchor="t" anchorCtr="0">
            <a:spAutoFit/>
          </a:bodyPr>
          <a:lstStyle/>
          <a:p>
            <a:r>
              <a:rPr lang="en-US" dirty="0" smtClean="0"/>
              <a:t>Header 22pt</a:t>
            </a:r>
            <a:br>
              <a:rPr lang="en-US" dirty="0" smtClean="0"/>
            </a:br>
            <a:r>
              <a:rPr lang="en-US" dirty="0" smtClean="0"/>
              <a:t>Message 16pt</a:t>
            </a:r>
            <a:endParaRPr lang="en-US" dirty="0"/>
          </a:p>
        </p:txBody>
      </p:sp>
      <p:sp>
        <p:nvSpPr>
          <p:cNvPr id="3" name="Text Placeholder 2"/>
          <p:cNvSpPr>
            <a:spLocks noGrp="1"/>
          </p:cNvSpPr>
          <p:nvPr>
            <p:ph type="body" idx="1"/>
          </p:nvPr>
        </p:nvSpPr>
        <p:spPr>
          <a:xfrm>
            <a:off x="457200" y="1371600"/>
            <a:ext cx="8226425" cy="4495801"/>
          </a:xfrm>
          <a:prstGeom prst="rect">
            <a:avLst/>
          </a:prstGeom>
        </p:spPr>
        <p:txBody>
          <a:bodyPr vert="horz" wrap="square" lIns="0" tIns="0" rIns="0" bIns="0" rtlCol="0">
            <a:noAutofit/>
          </a:bodyPr>
          <a:lstStyle/>
          <a:p>
            <a:pPr lvl="0"/>
            <a:r>
              <a:rPr lang="en-US" dirty="0" smtClean="0"/>
              <a:t>Click to edit Master text styles</a:t>
            </a:r>
          </a:p>
          <a:p>
            <a:pPr lvl="1"/>
            <a:r>
              <a:rPr lang="en-US" dirty="0" smtClean="0"/>
              <a:t>Second level</a:t>
            </a:r>
          </a:p>
        </p:txBody>
      </p:sp>
      <p:sp>
        <p:nvSpPr>
          <p:cNvPr id="4" name="Date Placeholder 3"/>
          <p:cNvSpPr>
            <a:spLocks noGrp="1"/>
          </p:cNvSpPr>
          <p:nvPr>
            <p:ph type="dt" sz="half" idx="2"/>
          </p:nvPr>
        </p:nvSpPr>
        <p:spPr>
          <a:xfrm>
            <a:off x="457200" y="6409102"/>
            <a:ext cx="2133600" cy="365125"/>
          </a:xfrm>
          <a:prstGeom prst="rect">
            <a:avLst/>
          </a:prstGeom>
        </p:spPr>
        <p:txBody>
          <a:bodyPr vert="horz" lIns="91440" tIns="45720" rIns="91440" bIns="45720" rtlCol="0" anchor="ctr"/>
          <a:lstStyle>
            <a:lvl1pPr algn="l">
              <a:defRPr sz="800">
                <a:solidFill>
                  <a:schemeClr val="bg1"/>
                </a:solidFill>
              </a:defRPr>
            </a:lvl1pPr>
          </a:lstStyle>
          <a:p>
            <a:pPr defTabSz="914363" fontAlgn="auto">
              <a:spcBef>
                <a:spcPts val="0"/>
              </a:spcBef>
              <a:spcAft>
                <a:spcPts val="0"/>
              </a:spcAft>
            </a:pPr>
            <a:endParaRPr lang="en-US">
              <a:solidFill>
                <a:prstClr val="white"/>
              </a:solidFill>
              <a:latin typeface="Arial"/>
            </a:endParaRPr>
          </a:p>
        </p:txBody>
      </p:sp>
      <p:sp>
        <p:nvSpPr>
          <p:cNvPr id="5" name="Footer Placeholder 4"/>
          <p:cNvSpPr>
            <a:spLocks noGrp="1"/>
          </p:cNvSpPr>
          <p:nvPr>
            <p:ph type="ftr" sz="quarter" idx="3"/>
          </p:nvPr>
        </p:nvSpPr>
        <p:spPr>
          <a:xfrm>
            <a:off x="6245352" y="6409944"/>
            <a:ext cx="2306211" cy="365125"/>
          </a:xfrm>
          <a:prstGeom prst="rect">
            <a:avLst/>
          </a:prstGeom>
        </p:spPr>
        <p:txBody>
          <a:bodyPr vert="horz" lIns="91440" tIns="45720" rIns="91440" bIns="45720" rtlCol="0" anchor="ctr"/>
          <a:lstStyle>
            <a:lvl1pPr algn="l">
              <a:defRPr sz="800">
                <a:solidFill>
                  <a:schemeClr val="bg1"/>
                </a:solidFill>
              </a:defRPr>
            </a:lvl1pPr>
          </a:lstStyle>
          <a:p>
            <a:pPr defTabSz="914363" fontAlgn="auto">
              <a:spcBef>
                <a:spcPts val="0"/>
              </a:spcBef>
              <a:spcAft>
                <a:spcPts val="0"/>
              </a:spcAft>
            </a:pPr>
            <a:r>
              <a:rPr lang="en-US" smtClean="0">
                <a:solidFill>
                  <a:prstClr val="white"/>
                </a:solidFill>
                <a:latin typeface="Arial"/>
              </a:rPr>
              <a:t>Switch from trivalent to bivalent OPV</a:t>
            </a:r>
            <a:endParaRPr lang="en-US" dirty="0">
              <a:solidFill>
                <a:prstClr val="white"/>
              </a:solidFill>
              <a:latin typeface="Arial"/>
            </a:endParaRPr>
          </a:p>
        </p:txBody>
      </p:sp>
      <p:sp>
        <p:nvSpPr>
          <p:cNvPr id="6" name="Slide Number Placeholder 5"/>
          <p:cNvSpPr>
            <a:spLocks noGrp="1"/>
          </p:cNvSpPr>
          <p:nvPr>
            <p:ph type="sldNum" sz="quarter" idx="4"/>
          </p:nvPr>
        </p:nvSpPr>
        <p:spPr>
          <a:xfrm>
            <a:off x="8394192" y="6412056"/>
            <a:ext cx="384048" cy="365125"/>
          </a:xfrm>
          <a:prstGeom prst="rect">
            <a:avLst/>
          </a:prstGeom>
        </p:spPr>
        <p:txBody>
          <a:bodyPr vert="horz" lIns="91440" tIns="45720" rIns="91440" bIns="45720" rtlCol="0" anchor="ctr"/>
          <a:lstStyle>
            <a:lvl1pPr algn="r">
              <a:defRPr sz="1000">
                <a:solidFill>
                  <a:schemeClr val="bg1"/>
                </a:solidFill>
              </a:defRPr>
            </a:lvl1pPr>
          </a:lstStyle>
          <a:p>
            <a:pPr defTabSz="914363" fontAlgn="auto">
              <a:spcBef>
                <a:spcPts val="0"/>
              </a:spcBef>
              <a:spcAft>
                <a:spcPts val="0"/>
              </a:spcAft>
            </a:pPr>
            <a:fld id="{01052961-14CD-45D2-98DF-50022118EB18}" type="slidenum">
              <a:rPr lang="en-US" smtClean="0">
                <a:solidFill>
                  <a:prstClr val="white"/>
                </a:solidFill>
                <a:latin typeface="Arial"/>
              </a:rPr>
              <a:pPr defTabSz="914363" fontAlgn="auto">
                <a:spcBef>
                  <a:spcPts val="0"/>
                </a:spcBef>
                <a:spcAft>
                  <a:spcPts val="0"/>
                </a:spcAft>
              </a:pPr>
              <a:t>‹#›</a:t>
            </a:fld>
            <a:endParaRPr lang="en-US" dirty="0">
              <a:solidFill>
                <a:prstClr val="white"/>
              </a:solidFill>
              <a:latin typeface="Arial"/>
            </a:endParaRPr>
          </a:p>
        </p:txBody>
      </p:sp>
      <p:cxnSp>
        <p:nvCxnSpPr>
          <p:cNvPr id="12" name="Straight Connector 11"/>
          <p:cNvCxnSpPr/>
          <p:nvPr/>
        </p:nvCxnSpPr>
        <p:spPr>
          <a:xfrm>
            <a:off x="457200" y="1066800"/>
            <a:ext cx="8229600"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788036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ransition>
    <p:fade/>
  </p:transition>
  <p:hf sldNum="0" hdr="0" dt="0"/>
  <p:txStyles>
    <p:titleStyle>
      <a:lvl1pPr algn="l" defTabSz="914363" rtl="0" eaLnBrk="1" latinLnBrk="0" hangingPunct="1">
        <a:lnSpc>
          <a:spcPct val="90000"/>
        </a:lnSpc>
        <a:spcBef>
          <a:spcPct val="0"/>
        </a:spcBef>
        <a:buNone/>
        <a:defRPr lang="en-US" sz="2200" b="1" kern="1200" cap="none" spc="0" baseline="0" dirty="0" smtClean="0">
          <a:ln w="3175">
            <a:noFill/>
          </a:ln>
          <a:solidFill>
            <a:schemeClr val="tx1"/>
          </a:solidFill>
          <a:effectLst/>
          <a:latin typeface="+mj-lt"/>
          <a:ea typeface="+mn-ea"/>
          <a:cs typeface="Arial" charset="0"/>
        </a:defRPr>
      </a:lvl1pPr>
    </p:titleStyle>
    <p:bodyStyle>
      <a:lvl1pPr marL="228600" indent="-228600" algn="l" defTabSz="914363" rtl="0" eaLnBrk="1" latinLnBrk="0" hangingPunct="1">
        <a:lnSpc>
          <a:spcPts val="2600"/>
        </a:lnSpc>
        <a:spcBef>
          <a:spcPts val="0"/>
        </a:spcBef>
        <a:spcAft>
          <a:spcPts val="400"/>
        </a:spcAft>
        <a:buClr>
          <a:schemeClr val="accent2"/>
        </a:buClr>
        <a:buFont typeface="Wingdings" pitchFamily="2" charset="2"/>
        <a:buChar char="§"/>
        <a:defRPr sz="1400" b="0" kern="1200" spc="0" baseline="0">
          <a:solidFill>
            <a:schemeClr val="tx1"/>
          </a:solidFill>
          <a:latin typeface="+mn-lt"/>
          <a:ea typeface="+mn-ea"/>
          <a:cs typeface="+mn-cs"/>
        </a:defRPr>
      </a:lvl1pPr>
      <a:lvl2pPr marL="457200" indent="-228600" algn="l" defTabSz="914363" rtl="0" eaLnBrk="1" latinLnBrk="0" hangingPunct="1">
        <a:lnSpc>
          <a:spcPts val="2400"/>
        </a:lnSpc>
        <a:spcBef>
          <a:spcPts val="0"/>
        </a:spcBef>
        <a:spcAft>
          <a:spcPts val="400"/>
        </a:spcAft>
        <a:buClr>
          <a:schemeClr val="accent2"/>
        </a:buClr>
        <a:buSzPct val="125000"/>
        <a:buFont typeface="Lucida Grande"/>
        <a:buChar char="-"/>
        <a:defRPr sz="1400" b="0" kern="1200" spc="0" baseline="0">
          <a:solidFill>
            <a:schemeClr val="tx1"/>
          </a:solidFill>
          <a:latin typeface="+mn-lt"/>
          <a:ea typeface="+mn-ea"/>
          <a:cs typeface="+mn-cs"/>
        </a:defRPr>
      </a:lvl2pPr>
      <a:lvl3pPr marL="682625" indent="-225425" algn="l" defTabSz="914363" rtl="0" eaLnBrk="1" latinLnBrk="0" hangingPunct="1">
        <a:lnSpc>
          <a:spcPts val="2500"/>
        </a:lnSpc>
        <a:spcBef>
          <a:spcPts val="0"/>
        </a:spcBef>
        <a:spcAft>
          <a:spcPts val="400"/>
        </a:spcAft>
        <a:buClr>
          <a:schemeClr val="accent2"/>
        </a:buClr>
        <a:buSzPct val="90000"/>
        <a:buFont typeface="Arial" pitchFamily="34" charset="0"/>
        <a:buChar char="−"/>
        <a:defRPr sz="1400" b="1" kern="1200" spc="0" baseline="0">
          <a:solidFill>
            <a:schemeClr val="tx1"/>
          </a:solidFill>
          <a:latin typeface="+mn-lt"/>
          <a:ea typeface="+mn-ea"/>
          <a:cs typeface="+mn-cs"/>
        </a:defRPr>
      </a:lvl3pPr>
      <a:lvl4pPr marL="800100" indent="-165100" algn="l" defTabSz="914363" rtl="0" eaLnBrk="1" latinLnBrk="0" hangingPunct="1">
        <a:lnSpc>
          <a:spcPts val="2200"/>
        </a:lnSpc>
        <a:spcBef>
          <a:spcPts val="0"/>
        </a:spcBef>
        <a:spcAft>
          <a:spcPts val="0"/>
        </a:spcAft>
        <a:buClr>
          <a:schemeClr val="accent6"/>
        </a:buClr>
        <a:buSzPct val="90000"/>
        <a:buFont typeface="Arial" pitchFamily="34" charset="0"/>
        <a:buChar char="◊"/>
        <a:defRPr sz="1600" b="1" kern="1200" spc="0" baseline="0">
          <a:solidFill>
            <a:schemeClr val="tx1"/>
          </a:solidFill>
          <a:latin typeface="+mn-lt"/>
          <a:ea typeface="+mn-ea"/>
          <a:cs typeface="+mn-cs"/>
        </a:defRPr>
      </a:lvl4pPr>
      <a:lvl5pPr marL="977900" indent="-177800" algn="l" defTabSz="914363" rtl="0" eaLnBrk="1" latinLnBrk="0" hangingPunct="1">
        <a:lnSpc>
          <a:spcPts val="2000"/>
        </a:lnSpc>
        <a:spcBef>
          <a:spcPts val="0"/>
        </a:spcBef>
        <a:spcAft>
          <a:spcPts val="0"/>
        </a:spcAft>
        <a:buClr>
          <a:schemeClr val="accent6"/>
        </a:buClr>
        <a:buSzPct val="90000"/>
        <a:buFont typeface="Arial" pitchFamily="34" charset="0"/>
        <a:buChar char="◊"/>
        <a:defRPr sz="1400" b="1" kern="1200" spc="0" baseline="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ChangeArrowheads="1"/>
          </p:cNvSpPr>
          <p:nvPr/>
        </p:nvSpPr>
        <p:spPr bwMode="auto">
          <a:xfrm>
            <a:off x="928048" y="990600"/>
            <a:ext cx="7315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lgn="ctr">
              <a:spcBef>
                <a:spcPts val="1200"/>
              </a:spcBef>
              <a:buNone/>
            </a:pPr>
            <a:r>
              <a:rPr lang="en-US" altLang="en-US" sz="3800" b="1" dirty="0" smtClean="0">
                <a:solidFill>
                  <a:schemeClr val="bg1"/>
                </a:solidFill>
                <a:latin typeface="Calibri" panose="020F0502020204030204" pitchFamily="34" charset="0"/>
              </a:rPr>
              <a:t>The </a:t>
            </a:r>
            <a:r>
              <a:rPr lang="en-US" altLang="en-US" sz="3800" b="1" dirty="0">
                <a:solidFill>
                  <a:schemeClr val="bg1"/>
                </a:solidFill>
                <a:latin typeface="Calibri" panose="020F0502020204030204" pitchFamily="34" charset="0"/>
              </a:rPr>
              <a:t>n</a:t>
            </a:r>
            <a:r>
              <a:rPr lang="en-US" altLang="en-US" sz="3800" b="1" dirty="0" smtClean="0">
                <a:solidFill>
                  <a:schemeClr val="bg1"/>
                </a:solidFill>
                <a:latin typeface="Calibri" panose="020F0502020204030204" pitchFamily="34" charset="0"/>
              </a:rPr>
              <a:t>ext phase of </a:t>
            </a:r>
            <a:r>
              <a:rPr lang="en-US" altLang="en-US" sz="3800" b="1" dirty="0">
                <a:solidFill>
                  <a:schemeClr val="bg1"/>
                </a:solidFill>
                <a:latin typeface="Calibri" panose="020F0502020204030204" pitchFamily="34" charset="0"/>
              </a:rPr>
              <a:t>p</a:t>
            </a:r>
            <a:r>
              <a:rPr lang="en-US" altLang="en-US" sz="3800" b="1" dirty="0" smtClean="0">
                <a:solidFill>
                  <a:schemeClr val="bg1"/>
                </a:solidFill>
                <a:latin typeface="Calibri" panose="020F0502020204030204" pitchFamily="34" charset="0"/>
              </a:rPr>
              <a:t>olio </a:t>
            </a:r>
            <a:r>
              <a:rPr lang="en-US" altLang="en-US" sz="3800" b="1" dirty="0">
                <a:solidFill>
                  <a:schemeClr val="bg1"/>
                </a:solidFill>
                <a:latin typeface="Calibri" panose="020F0502020204030204" pitchFamily="34" charset="0"/>
              </a:rPr>
              <a:t>e</a:t>
            </a:r>
            <a:r>
              <a:rPr lang="en-US" altLang="en-US" sz="3800" b="1" dirty="0" smtClean="0">
                <a:solidFill>
                  <a:schemeClr val="bg1"/>
                </a:solidFill>
                <a:latin typeface="Calibri" panose="020F0502020204030204" pitchFamily="34" charset="0"/>
              </a:rPr>
              <a:t>radication and the vaccines used</a:t>
            </a:r>
            <a:endParaRPr lang="fr-FR" altLang="en-US" sz="3800" b="1" dirty="0">
              <a:solidFill>
                <a:schemeClr val="bg1"/>
              </a:solidFill>
              <a:latin typeface="Calibri" panose="020F0502020204030204" pitchFamily="34" charset="0"/>
            </a:endParaRPr>
          </a:p>
        </p:txBody>
      </p:sp>
      <p:sp>
        <p:nvSpPr>
          <p:cNvPr id="5" name="TextBox 4"/>
          <p:cNvSpPr txBox="1">
            <a:spLocks noChangeArrowheads="1"/>
          </p:cNvSpPr>
          <p:nvPr/>
        </p:nvSpPr>
        <p:spPr>
          <a:xfrm>
            <a:off x="650631" y="2564904"/>
            <a:ext cx="7772400" cy="864096"/>
          </a:xfrm>
          <a:prstGeom prst="rect">
            <a:avLst/>
          </a:prstGeom>
          <a:noFill/>
          <a:ln/>
        </p:spPr>
        <p:txBody>
          <a:bodyPr/>
          <a:ls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a:lstStyle>
          <a:p>
            <a:pPr algn="ctr">
              <a:defRPr/>
            </a:pPr>
            <a:r>
              <a:rPr lang="fr-FR" sz="2800" b="1" dirty="0" smtClean="0">
                <a:solidFill>
                  <a:srgbClr val="FFFFFF"/>
                </a:solidFill>
                <a:latin typeface="Calibri" panose="020F0502020204030204" pitchFamily="34" charset="0"/>
              </a:rPr>
              <a:t>A training module for health workers on</a:t>
            </a:r>
          </a:p>
          <a:p>
            <a:pPr algn="ctr">
              <a:defRPr/>
            </a:pPr>
            <a:r>
              <a:rPr lang="fr-FR" sz="2800" b="1" dirty="0" smtClean="0">
                <a:solidFill>
                  <a:srgbClr val="FFFFFF"/>
                </a:solidFill>
                <a:latin typeface="Calibri" panose="020F0502020204030204" pitchFamily="34" charset="0"/>
              </a:rPr>
              <a:t>the switch from</a:t>
            </a:r>
            <a:r>
              <a:rPr lang="fr-FR" sz="2800" b="1" dirty="0">
                <a:solidFill>
                  <a:srgbClr val="FFFFFF"/>
                </a:solidFill>
                <a:latin typeface="Calibri" panose="020F0502020204030204" pitchFamily="34" charset="0"/>
              </a:rPr>
              <a:t> </a:t>
            </a:r>
            <a:r>
              <a:rPr lang="fr-FR" sz="2800" b="1" dirty="0" smtClean="0">
                <a:solidFill>
                  <a:srgbClr val="FFFFFF"/>
                </a:solidFill>
                <a:latin typeface="Calibri" panose="020F0502020204030204" pitchFamily="34" charset="0"/>
              </a:rPr>
              <a:t>trivalent OPV to bivalent OPV</a:t>
            </a:r>
            <a:endParaRPr lang="fr-FR" sz="3600" b="1" dirty="0" smtClean="0">
              <a:solidFill>
                <a:srgbClr val="000066"/>
              </a:solidFill>
              <a:effectLst>
                <a:outerShdw blurRad="38100" dist="38100" dir="2700000" algn="tl">
                  <a:srgbClr val="C0C0C0"/>
                </a:outerShdw>
              </a:effectLst>
              <a:latin typeface="Calibri" panose="020F0502020204030204" pitchFamily="34" charset="0"/>
            </a:endParaRPr>
          </a:p>
        </p:txBody>
      </p:sp>
      <p:pic>
        <p:nvPicPr>
          <p:cNvPr id="6" name="Picture 5" descr="WHO-EN-white-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76525" y="4648200"/>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6455392"/>
            <a:ext cx="9144000" cy="323165"/>
          </a:xfrm>
          <a:prstGeom prst="rect">
            <a:avLst/>
          </a:prstGeom>
          <a:noFill/>
        </p:spPr>
        <p:txBody>
          <a:bodyPr wrap="square" rtlCol="0">
            <a:spAutoFit/>
          </a:bodyPr>
          <a:lstStyle/>
          <a:p>
            <a:pPr algn="ctr"/>
            <a:r>
              <a:rPr lang="en-GB" sz="1500" i="1" dirty="0" smtClean="0"/>
              <a:t>Note: This training module may be updated in coming months and recirculated widely.</a:t>
            </a:r>
            <a:endParaRPr lang="en-GB" sz="1500" i="1" dirty="0"/>
          </a:p>
        </p:txBody>
      </p:sp>
    </p:spTree>
    <p:extLst>
      <p:ext uri="{BB962C8B-B14F-4D97-AF65-F5344CB8AC3E}">
        <p14:creationId xmlns:p14="http://schemas.microsoft.com/office/powerpoint/2010/main" val="1580523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5" name="Rounded Rectangle 4"/>
          <p:cNvSpPr/>
          <p:nvPr/>
        </p:nvSpPr>
        <p:spPr bwMode="auto">
          <a:xfrm>
            <a:off x="685800" y="1878675"/>
            <a:ext cx="2446830" cy="2845725"/>
          </a:xfrm>
          <a:prstGeom prst="roundRect">
            <a:avLst>
              <a:gd name="adj" fmla="val 24593"/>
            </a:avLst>
          </a:prstGeom>
          <a:solidFill>
            <a:schemeClr val="accent3"/>
          </a:solidFill>
          <a:ln>
            <a:noFill/>
          </a:ln>
          <a:effectLs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smtClean="0">
              <a:ln>
                <a:noFill/>
              </a:ln>
              <a:solidFill>
                <a:srgbClr val="000066"/>
              </a:solidFill>
              <a:effectLst/>
              <a:latin typeface="Arial" charset="0"/>
              <a:cs typeface="Arial" charset="0"/>
            </a:endParaRPr>
          </a:p>
        </p:txBody>
      </p:sp>
      <p:sp>
        <p:nvSpPr>
          <p:cNvPr id="15" name="Rounded Rectangle 14"/>
          <p:cNvSpPr/>
          <p:nvPr/>
        </p:nvSpPr>
        <p:spPr bwMode="auto">
          <a:xfrm>
            <a:off x="5715000" y="1936865"/>
            <a:ext cx="2590800" cy="3108960"/>
          </a:xfrm>
          <a:prstGeom prst="roundRect">
            <a:avLst>
              <a:gd name="adj" fmla="val 24593"/>
            </a:avLst>
          </a:prstGeom>
          <a:solidFill>
            <a:schemeClr val="accent3"/>
          </a:solidFill>
          <a:ln>
            <a:noFill/>
          </a:ln>
          <a:effectLs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smtClean="0">
              <a:ln>
                <a:noFill/>
              </a:ln>
              <a:solidFill>
                <a:srgbClr val="000066"/>
              </a:solidFill>
              <a:effectLst/>
              <a:latin typeface="Arial" charset="0"/>
              <a:cs typeface="Arial" charset="0"/>
            </a:endParaRPr>
          </a:p>
        </p:txBody>
      </p:sp>
      <p:sp>
        <p:nvSpPr>
          <p:cNvPr id="11" name="Rounded Rectangle 10"/>
          <p:cNvSpPr/>
          <p:nvPr/>
        </p:nvSpPr>
        <p:spPr bwMode="auto">
          <a:xfrm>
            <a:off x="671945" y="401638"/>
            <a:ext cx="7926388" cy="5334000"/>
          </a:xfrm>
          <a:prstGeom prst="roundRect">
            <a:avLst/>
          </a:prstGeom>
          <a:no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smtClean="0">
              <a:ln>
                <a:noFill/>
              </a:ln>
              <a:solidFill>
                <a:srgbClr val="000066"/>
              </a:solidFill>
              <a:effectLst/>
              <a:latin typeface="Arial" charset="0"/>
              <a:cs typeface="Arial" charset="0"/>
            </a:endParaRPr>
          </a:p>
        </p:txBody>
      </p:sp>
      <p:sp>
        <p:nvSpPr>
          <p:cNvPr id="13" name="Right Arrow 12"/>
          <p:cNvSpPr/>
          <p:nvPr/>
        </p:nvSpPr>
        <p:spPr bwMode="auto">
          <a:xfrm>
            <a:off x="3352800" y="2819400"/>
            <a:ext cx="2133600" cy="1375618"/>
          </a:xfrm>
          <a:prstGeom prst="rightArrow">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smtClean="0">
              <a:ln>
                <a:noFill/>
              </a:ln>
              <a:solidFill>
                <a:srgbClr val="00B0F0"/>
              </a:solidFill>
              <a:effectLst/>
              <a:latin typeface="Arial" charset="0"/>
              <a:cs typeface="Arial" charset="0"/>
            </a:endParaRPr>
          </a:p>
        </p:txBody>
      </p:sp>
      <p:sp>
        <p:nvSpPr>
          <p:cNvPr id="27" name="TextBox 26"/>
          <p:cNvSpPr txBox="1"/>
          <p:nvPr/>
        </p:nvSpPr>
        <p:spPr>
          <a:xfrm>
            <a:off x="381000" y="4468744"/>
            <a:ext cx="3886200" cy="1277273"/>
          </a:xfrm>
          <a:prstGeom prst="rect">
            <a:avLst/>
          </a:prstGeom>
          <a:noFill/>
          <a:ln w="28575">
            <a:noFill/>
          </a:ln>
        </p:spPr>
        <p:txBody>
          <a:bodyPr wrap="square" rtlCol="0">
            <a:spAutoFit/>
          </a:bodyPr>
          <a:lstStyle/>
          <a:p>
            <a:pPr marL="285750" indent="-285750">
              <a:spcAft>
                <a:spcPts val="600"/>
              </a:spcAft>
              <a:buFont typeface="Arial" panose="020B0604020202020204" pitchFamily="34" charset="0"/>
              <a:buChar char="•"/>
            </a:pPr>
            <a:r>
              <a:rPr lang="en-US" dirty="0" smtClean="0">
                <a:solidFill>
                  <a:srgbClr val="002060"/>
                </a:solidFill>
                <a:latin typeface="Calibri" panose="020F0502020204030204" pitchFamily="34" charset="0"/>
              </a:rPr>
              <a:t>tOPV and IPV protect against poliovirus types 1, 2 and 3.</a:t>
            </a:r>
            <a:endParaRPr lang="en-US" dirty="0">
              <a:solidFill>
                <a:srgbClr val="002060"/>
              </a:solidFill>
              <a:latin typeface="Calibri" panose="020F0502020204030204" pitchFamily="34" charset="0"/>
            </a:endParaRPr>
          </a:p>
          <a:p>
            <a:pPr marL="285750" indent="-285750">
              <a:buFont typeface="Arial" panose="020B0604020202020204" pitchFamily="34" charset="0"/>
              <a:buChar char="•"/>
            </a:pPr>
            <a:r>
              <a:rPr lang="en-US" dirty="0" smtClean="0">
                <a:solidFill>
                  <a:srgbClr val="002060"/>
                </a:solidFill>
                <a:latin typeface="Calibri" panose="020F0502020204030204" pitchFamily="34" charset="0"/>
              </a:rPr>
              <a:t>The type 2 component of </a:t>
            </a:r>
            <a:r>
              <a:rPr lang="en-US" dirty="0" err="1" smtClean="0">
                <a:solidFill>
                  <a:srgbClr val="002060"/>
                </a:solidFill>
                <a:latin typeface="Calibri" panose="020F0502020204030204" pitchFamily="34" charset="0"/>
              </a:rPr>
              <a:t>tOPV</a:t>
            </a:r>
            <a:r>
              <a:rPr lang="en-US" dirty="0" smtClean="0">
                <a:solidFill>
                  <a:srgbClr val="002060"/>
                </a:solidFill>
                <a:latin typeface="Calibri" panose="020F0502020204030204" pitchFamily="34" charset="0"/>
              </a:rPr>
              <a:t> causes the majority of </a:t>
            </a:r>
            <a:r>
              <a:rPr lang="en-US" dirty="0" err="1" smtClean="0">
                <a:solidFill>
                  <a:srgbClr val="002060"/>
                </a:solidFill>
                <a:latin typeface="Calibri" panose="020F0502020204030204" pitchFamily="34" charset="0"/>
              </a:rPr>
              <a:t>cVDPV</a:t>
            </a:r>
            <a:r>
              <a:rPr lang="en-US" dirty="0" smtClean="0">
                <a:solidFill>
                  <a:srgbClr val="002060"/>
                </a:solidFill>
                <a:latin typeface="Calibri" panose="020F0502020204030204" pitchFamily="34" charset="0"/>
              </a:rPr>
              <a:t> cases.</a:t>
            </a:r>
            <a:endParaRPr lang="en-US" dirty="0">
              <a:solidFill>
                <a:srgbClr val="002060"/>
              </a:solidFill>
              <a:latin typeface="Calibri" panose="020F0502020204030204" pitchFamily="34" charset="0"/>
            </a:endParaRPr>
          </a:p>
        </p:txBody>
      </p:sp>
      <p:sp>
        <p:nvSpPr>
          <p:cNvPr id="28" name="TextBox 27"/>
          <p:cNvSpPr txBox="1"/>
          <p:nvPr/>
        </p:nvSpPr>
        <p:spPr>
          <a:xfrm>
            <a:off x="5486400" y="4451832"/>
            <a:ext cx="3657600" cy="1277273"/>
          </a:xfrm>
          <a:prstGeom prst="rect">
            <a:avLst/>
          </a:prstGeom>
          <a:noFill/>
          <a:ln w="28575">
            <a:noFill/>
          </a:ln>
        </p:spPr>
        <p:txBody>
          <a:bodyPr wrap="square" rtlCol="0">
            <a:spAutoFit/>
          </a:bodyPr>
          <a:lstStyle/>
          <a:p>
            <a:pPr marL="285750" indent="-285750">
              <a:spcAft>
                <a:spcPts val="600"/>
              </a:spcAft>
              <a:buFont typeface="Arial" panose="020B0604020202020204" pitchFamily="34" charset="0"/>
              <a:buChar char="•"/>
            </a:pPr>
            <a:r>
              <a:rPr lang="en-US" dirty="0" smtClean="0">
                <a:solidFill>
                  <a:srgbClr val="002060"/>
                </a:solidFill>
                <a:latin typeface="Calibri" panose="020F0502020204030204" pitchFamily="34" charset="0"/>
              </a:rPr>
              <a:t>bOPV </a:t>
            </a:r>
            <a:r>
              <a:rPr lang="en-US" dirty="0" smtClean="0">
                <a:solidFill>
                  <a:srgbClr val="002060"/>
                </a:solidFill>
                <a:latin typeface="Calibri" panose="020F0502020204030204" pitchFamily="34" charset="0"/>
              </a:rPr>
              <a:t>+ IPV </a:t>
            </a:r>
            <a:r>
              <a:rPr lang="en-US" dirty="0" smtClean="0">
                <a:solidFill>
                  <a:srgbClr val="002060"/>
                </a:solidFill>
                <a:latin typeface="Calibri" panose="020F0502020204030204" pitchFamily="34" charset="0"/>
              </a:rPr>
              <a:t>protect </a:t>
            </a:r>
            <a:r>
              <a:rPr lang="en-US" dirty="0">
                <a:solidFill>
                  <a:srgbClr val="002060"/>
                </a:solidFill>
                <a:latin typeface="Calibri" panose="020F0502020204030204" pitchFamily="34" charset="0"/>
              </a:rPr>
              <a:t>against poliovirus types 1, 2 and 3.</a:t>
            </a:r>
          </a:p>
          <a:p>
            <a:pPr marL="285750" indent="-285750">
              <a:buFont typeface="Arial" panose="020B0604020202020204" pitchFamily="34" charset="0"/>
              <a:buChar char="•"/>
            </a:pPr>
            <a:r>
              <a:rPr lang="en-US" dirty="0" err="1" smtClean="0">
                <a:solidFill>
                  <a:srgbClr val="002060"/>
                </a:solidFill>
                <a:latin typeface="Calibri" panose="020F0502020204030204" pitchFamily="34" charset="0"/>
              </a:rPr>
              <a:t>bOPV</a:t>
            </a:r>
            <a:r>
              <a:rPr lang="en-US" dirty="0" smtClean="0">
                <a:solidFill>
                  <a:srgbClr val="002060"/>
                </a:solidFill>
                <a:latin typeface="Calibri" panose="020F0502020204030204" pitchFamily="34" charset="0"/>
              </a:rPr>
              <a:t> </a:t>
            </a:r>
            <a:r>
              <a:rPr lang="en-US" dirty="0">
                <a:solidFill>
                  <a:srgbClr val="002060"/>
                </a:solidFill>
                <a:latin typeface="Calibri" panose="020F0502020204030204" pitchFamily="34" charset="0"/>
              </a:rPr>
              <a:t>has a lower risk of </a:t>
            </a:r>
            <a:r>
              <a:rPr lang="en-US" dirty="0" err="1">
                <a:solidFill>
                  <a:srgbClr val="002060"/>
                </a:solidFill>
                <a:latin typeface="Calibri" panose="020F0502020204030204" pitchFamily="34" charset="0"/>
              </a:rPr>
              <a:t>cVDPVs</a:t>
            </a:r>
            <a:r>
              <a:rPr lang="en-US" dirty="0">
                <a:solidFill>
                  <a:srgbClr val="002060"/>
                </a:solidFill>
                <a:latin typeface="Calibri" panose="020F0502020204030204" pitchFamily="34" charset="0"/>
              </a:rPr>
              <a:t> and time limited.</a:t>
            </a:r>
            <a:endParaRPr lang="en-US" dirty="0">
              <a:solidFill>
                <a:srgbClr val="002060"/>
              </a:solidFill>
              <a:latin typeface="Calibri" panose="020F0502020204030204" pitchFamily="34" charset="0"/>
            </a:endParaRPr>
          </a:p>
        </p:txBody>
      </p:sp>
      <p:grpSp>
        <p:nvGrpSpPr>
          <p:cNvPr id="7184" name="Group 7183"/>
          <p:cNvGrpSpPr/>
          <p:nvPr/>
        </p:nvGrpSpPr>
        <p:grpSpPr>
          <a:xfrm>
            <a:off x="3543515" y="2329416"/>
            <a:ext cx="2495550" cy="1478444"/>
            <a:chOff x="3517690" y="2482233"/>
            <a:chExt cx="2495550" cy="1478444"/>
          </a:xfrm>
        </p:grpSpPr>
        <p:sp>
          <p:nvSpPr>
            <p:cNvPr id="14" name="Right Arrow 13"/>
            <p:cNvSpPr/>
            <p:nvPr/>
          </p:nvSpPr>
          <p:spPr bwMode="auto">
            <a:xfrm>
              <a:off x="3517690" y="2482233"/>
              <a:ext cx="2495550" cy="1478444"/>
            </a:xfrm>
            <a:prstGeom prst="rightArrow">
              <a:avLst/>
            </a:prstGeom>
            <a:noFill/>
            <a:ln w="19050">
              <a:solidFill>
                <a:srgbClr val="002060"/>
              </a:solidFill>
            </a:ln>
            <a:effectLs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smtClean="0">
                <a:ln>
                  <a:noFill/>
                </a:ln>
                <a:solidFill>
                  <a:srgbClr val="000066"/>
                </a:solidFill>
                <a:effectLst/>
                <a:latin typeface="Arial" charset="0"/>
                <a:cs typeface="Arial" charset="0"/>
              </a:endParaRPr>
            </a:p>
          </p:txBody>
        </p:sp>
        <p:sp>
          <p:nvSpPr>
            <p:cNvPr id="16" name="TextBox 15"/>
            <p:cNvSpPr txBox="1"/>
            <p:nvPr/>
          </p:nvSpPr>
          <p:spPr>
            <a:xfrm>
              <a:off x="3631990" y="2898289"/>
              <a:ext cx="1905000" cy="646331"/>
            </a:xfrm>
            <a:prstGeom prst="rect">
              <a:avLst/>
            </a:prstGeom>
            <a:noFill/>
          </p:spPr>
          <p:txBody>
            <a:bodyPr wrap="square" rtlCol="0">
              <a:spAutoFit/>
            </a:bodyPr>
            <a:lstStyle/>
            <a:p>
              <a:r>
                <a:rPr lang="en-US" b="1" dirty="0" smtClean="0">
                  <a:solidFill>
                    <a:srgbClr val="002060"/>
                  </a:solidFill>
                  <a:latin typeface="Calibri" panose="020F0502020204030204" pitchFamily="34" charset="0"/>
                </a:rPr>
                <a:t>In April 2016, withdraw type 2</a:t>
              </a:r>
              <a:endParaRPr lang="en-US" b="1" dirty="0">
                <a:solidFill>
                  <a:srgbClr val="002060"/>
                </a:solidFill>
                <a:latin typeface="Calibri" panose="020F0502020204030204" pitchFamily="34" charset="0"/>
              </a:endParaRPr>
            </a:p>
          </p:txBody>
        </p:sp>
      </p:grpSp>
      <p:sp>
        <p:nvSpPr>
          <p:cNvPr id="17"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fr-FR" altLang="en-US" sz="3600" b="1" dirty="0" smtClean="0">
                <a:solidFill>
                  <a:srgbClr val="000066"/>
                </a:solidFill>
                <a:latin typeface="Calibri" panose="020F0502020204030204" pitchFamily="34" charset="0"/>
              </a:rPr>
              <a:t>The switch from </a:t>
            </a:r>
            <a:r>
              <a:rPr lang="fr-FR" altLang="en-US" sz="3600" b="1" dirty="0" err="1" smtClean="0">
                <a:solidFill>
                  <a:srgbClr val="000066"/>
                </a:solidFill>
                <a:latin typeface="Calibri" panose="020F0502020204030204" pitchFamily="34" charset="0"/>
              </a:rPr>
              <a:t>tOPV</a:t>
            </a:r>
            <a:r>
              <a:rPr lang="fr-FR" altLang="en-US" sz="3600" b="1" dirty="0" smtClean="0">
                <a:solidFill>
                  <a:srgbClr val="000066"/>
                </a:solidFill>
                <a:latin typeface="Calibri" panose="020F0502020204030204" pitchFamily="34" charset="0"/>
              </a:rPr>
              <a:t> to </a:t>
            </a:r>
            <a:r>
              <a:rPr lang="fr-FR" altLang="en-US" sz="3600" b="1" dirty="0" err="1" smtClean="0">
                <a:solidFill>
                  <a:srgbClr val="000066"/>
                </a:solidFill>
                <a:latin typeface="Calibri" panose="020F0502020204030204" pitchFamily="34" charset="0"/>
              </a:rPr>
              <a:t>bOPV</a:t>
            </a:r>
            <a:endParaRPr lang="fr-FR" altLang="en-US" sz="3600" b="1" dirty="0" smtClean="0">
              <a:solidFill>
                <a:srgbClr val="000066"/>
              </a:solidFill>
              <a:latin typeface="Calibri" panose="020F0502020204030204" pitchFamily="34"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116" y="1630651"/>
            <a:ext cx="2666759" cy="2555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6695" y="1878675"/>
            <a:ext cx="2171638" cy="2171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927283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fr-FR" altLang="en-US" sz="3600" b="1" dirty="0" smtClean="0">
                <a:solidFill>
                  <a:srgbClr val="000066"/>
                </a:solidFill>
                <a:latin typeface="Calibri" panose="020F0502020204030204" pitchFamily="34" charset="0"/>
              </a:rPr>
              <a:t>OPV and IPV</a:t>
            </a:r>
          </a:p>
        </p:txBody>
      </p:sp>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8" name="Rectangle 7"/>
          <p:cNvSpPr/>
          <p:nvPr/>
        </p:nvSpPr>
        <p:spPr>
          <a:xfrm>
            <a:off x="3216336" y="1596747"/>
            <a:ext cx="5546664" cy="3508653"/>
          </a:xfrm>
          <a:prstGeom prst="rect">
            <a:avLst/>
          </a:prstGeom>
        </p:spPr>
        <p:txBody>
          <a:bodyPr wrap="square">
            <a:spAutoFit/>
          </a:bodyPr>
          <a:lstStyle/>
          <a:p>
            <a:pPr marL="342900" indent="-342900">
              <a:spcAft>
                <a:spcPts val="1200"/>
              </a:spcAft>
              <a:buFont typeface="Arial" panose="020B0604020202020204" pitchFamily="34" charset="0"/>
              <a:buChar char="•"/>
            </a:pPr>
            <a:r>
              <a:rPr lang="en-US" sz="2400" dirty="0" smtClean="0">
                <a:solidFill>
                  <a:srgbClr val="000066"/>
                </a:solidFill>
                <a:latin typeface="Calibri" panose="020F0502020204030204" pitchFamily="34" charset="0"/>
              </a:rPr>
              <a:t>IPV </a:t>
            </a:r>
            <a:r>
              <a:rPr lang="en-US" sz="2400" dirty="0">
                <a:solidFill>
                  <a:srgbClr val="000066"/>
                </a:solidFill>
                <a:latin typeface="Calibri" panose="020F0502020204030204" pitchFamily="34" charset="0"/>
              </a:rPr>
              <a:t>will provide protection against polio type 2 after </a:t>
            </a:r>
            <a:r>
              <a:rPr lang="en-US" sz="2400" dirty="0" smtClean="0">
                <a:solidFill>
                  <a:srgbClr val="000066"/>
                </a:solidFill>
                <a:latin typeface="Calibri" panose="020F0502020204030204" pitchFamily="34" charset="0"/>
              </a:rPr>
              <a:t>the type 2 component of OPV is removed.</a:t>
            </a:r>
            <a:endParaRPr lang="en-US" sz="2400" dirty="0">
              <a:solidFill>
                <a:srgbClr val="000066"/>
              </a:solidFill>
              <a:latin typeface="Calibri" panose="020F0502020204030204" pitchFamily="34" charset="0"/>
            </a:endParaRPr>
          </a:p>
          <a:p>
            <a:pPr marL="342900" lvl="0" indent="-342900">
              <a:spcAft>
                <a:spcPts val="1200"/>
              </a:spcAft>
              <a:buFont typeface="Arial" panose="020B0604020202020204" pitchFamily="34" charset="0"/>
              <a:buChar char="•"/>
            </a:pPr>
            <a:r>
              <a:rPr lang="en-US" sz="2400" dirty="0" smtClean="0">
                <a:solidFill>
                  <a:srgbClr val="000066"/>
                </a:solidFill>
                <a:latin typeface="Calibri" panose="020F0502020204030204" pitchFamily="34" charset="0"/>
              </a:rPr>
              <a:t>IPV also provides additional protection </a:t>
            </a:r>
            <a:r>
              <a:rPr lang="en-US" sz="2400" dirty="0" smtClean="0">
                <a:solidFill>
                  <a:srgbClr val="002060"/>
                </a:solidFill>
                <a:latin typeface="Calibri" panose="020F0502020204030204" pitchFamily="34" charset="0"/>
              </a:rPr>
              <a:t>against types 1 and 3.</a:t>
            </a:r>
          </a:p>
          <a:p>
            <a:pPr marL="342900" indent="-342900">
              <a:spcAft>
                <a:spcPts val="1200"/>
              </a:spcAft>
              <a:buFont typeface="Arial" panose="020B0604020202020204" pitchFamily="34" charset="0"/>
              <a:buChar char="•"/>
            </a:pPr>
            <a:r>
              <a:rPr lang="en-US" sz="2400" dirty="0" smtClean="0">
                <a:solidFill>
                  <a:srgbClr val="002060"/>
                </a:solidFill>
                <a:latin typeface="Calibri" panose="020F0502020204030204" pitchFamily="34" charset="0"/>
                <a:cs typeface="Calibri" panose="020F0502020204030204" pitchFamily="34" charset="0"/>
              </a:rPr>
              <a:t>IPV </a:t>
            </a:r>
            <a:r>
              <a:rPr lang="en-US" sz="2400" dirty="0">
                <a:solidFill>
                  <a:srgbClr val="002060"/>
                </a:solidFill>
                <a:latin typeface="Calibri" panose="020F0502020204030204" pitchFamily="34" charset="0"/>
                <a:cs typeface="Calibri" panose="020F0502020204030204" pitchFamily="34" charset="0"/>
              </a:rPr>
              <a:t>is not a 'live' vaccine, </a:t>
            </a:r>
            <a:r>
              <a:rPr lang="en-US" sz="2400" dirty="0" smtClean="0">
                <a:solidFill>
                  <a:srgbClr val="002060"/>
                </a:solidFill>
                <a:latin typeface="Calibri" panose="020F0502020204030204" pitchFamily="34" charset="0"/>
                <a:cs typeface="Calibri" panose="020F0502020204030204" pitchFamily="34" charset="0"/>
              </a:rPr>
              <a:t>therefore carries </a:t>
            </a:r>
            <a:r>
              <a:rPr lang="en-US" sz="2400" dirty="0">
                <a:solidFill>
                  <a:srgbClr val="002060"/>
                </a:solidFill>
                <a:latin typeface="Calibri" panose="020F0502020204030204" pitchFamily="34" charset="0"/>
                <a:cs typeface="Calibri" panose="020F0502020204030204" pitchFamily="34" charset="0"/>
              </a:rPr>
              <a:t>no risk of </a:t>
            </a:r>
            <a:r>
              <a:rPr lang="en-US" sz="2400" dirty="0" smtClean="0">
                <a:solidFill>
                  <a:srgbClr val="002060"/>
                </a:solidFill>
                <a:latin typeface="Calibri" panose="020F0502020204030204" pitchFamily="34" charset="0"/>
                <a:cs typeface="Calibri" panose="020F0502020204030204" pitchFamily="34" charset="0"/>
              </a:rPr>
              <a:t>VAPP or </a:t>
            </a:r>
            <a:r>
              <a:rPr lang="en-US" sz="2400" dirty="0" err="1" smtClean="0">
                <a:solidFill>
                  <a:srgbClr val="002060"/>
                </a:solidFill>
                <a:latin typeface="Calibri" panose="020F0502020204030204" pitchFamily="34" charset="0"/>
                <a:cs typeface="Calibri" panose="020F0502020204030204" pitchFamily="34" charset="0"/>
              </a:rPr>
              <a:t>cVDPV</a:t>
            </a:r>
            <a:endParaRPr lang="en-US" sz="2400" dirty="0">
              <a:solidFill>
                <a:srgbClr val="002060"/>
              </a:solidFill>
              <a:latin typeface="Calibri" panose="020F0502020204030204" pitchFamily="34" charset="0"/>
              <a:cs typeface="Calibri" panose="020F0502020204030204" pitchFamily="34" charset="0"/>
            </a:endParaRPr>
          </a:p>
          <a:p>
            <a:pPr marL="342900" lvl="0" indent="-342900">
              <a:buFont typeface="Arial" panose="020B0604020202020204" pitchFamily="34" charset="0"/>
              <a:buChar char="•"/>
            </a:pPr>
            <a:endParaRPr lang="en-US" sz="2400" dirty="0" smtClean="0">
              <a:solidFill>
                <a:srgbClr val="000066"/>
              </a:solidFill>
              <a:latin typeface="Calibri" panose="020F0502020204030204" pitchFamily="34" charset="0"/>
            </a:endParaRPr>
          </a:p>
        </p:txBody>
      </p:sp>
      <p:sp>
        <p:nvSpPr>
          <p:cNvPr id="10" name="Rectangle 9"/>
          <p:cNvSpPr/>
          <p:nvPr/>
        </p:nvSpPr>
        <p:spPr>
          <a:xfrm>
            <a:off x="609600" y="4800600"/>
            <a:ext cx="7926388" cy="830997"/>
          </a:xfrm>
          <a:prstGeom prst="rect">
            <a:avLst/>
          </a:prstGeom>
        </p:spPr>
        <p:txBody>
          <a:bodyPr wrap="square">
            <a:spAutoFit/>
          </a:bodyPr>
          <a:lstStyle/>
          <a:p>
            <a:pPr lvl="0" algn="ctr"/>
            <a:r>
              <a:rPr lang="en-US" sz="2400" b="1" i="1" dirty="0">
                <a:solidFill>
                  <a:srgbClr val="000066"/>
                </a:solidFill>
                <a:latin typeface="Calibri" panose="020F0502020204030204" pitchFamily="34" charset="0"/>
              </a:rPr>
              <a:t>Used together, OPV and IPV </a:t>
            </a:r>
            <a:r>
              <a:rPr lang="en-US" sz="2400" b="1" i="1" dirty="0" smtClean="0">
                <a:solidFill>
                  <a:srgbClr val="000066"/>
                </a:solidFill>
                <a:latin typeface="Calibri" panose="020F0502020204030204" pitchFamily="34" charset="0"/>
              </a:rPr>
              <a:t>provide the best form of protection in the </a:t>
            </a:r>
            <a:r>
              <a:rPr lang="en-US" sz="2400" b="1" i="1" dirty="0">
                <a:solidFill>
                  <a:srgbClr val="000066"/>
                </a:solidFill>
                <a:latin typeface="Calibri" panose="020F0502020204030204" pitchFamily="34" charset="0"/>
              </a:rPr>
              <a:t>final </a:t>
            </a:r>
            <a:r>
              <a:rPr lang="en-US" sz="2400" b="1" i="1" dirty="0" smtClean="0">
                <a:solidFill>
                  <a:srgbClr val="000066"/>
                </a:solidFill>
                <a:latin typeface="Calibri" panose="020F0502020204030204" pitchFamily="34" charset="0"/>
              </a:rPr>
              <a:t>stages of polio eradication</a:t>
            </a:r>
            <a:r>
              <a:rPr lang="en-US" sz="2400" b="1" i="1" dirty="0">
                <a:solidFill>
                  <a:srgbClr val="000066"/>
                </a:solidFill>
                <a:latin typeface="Calibri" panose="020F0502020204030204" pitchFamily="34" charset="0"/>
              </a:rPr>
              <a:t>.</a:t>
            </a:r>
          </a:p>
        </p:txBody>
      </p:sp>
      <p:sp>
        <p:nvSpPr>
          <p:cNvPr id="2" name="TextBox 1"/>
          <p:cNvSpPr txBox="1"/>
          <p:nvPr/>
        </p:nvSpPr>
        <p:spPr>
          <a:xfrm>
            <a:off x="644856" y="1447800"/>
            <a:ext cx="2286000" cy="369332"/>
          </a:xfrm>
          <a:prstGeom prst="rect">
            <a:avLst/>
          </a:prstGeom>
          <a:noFill/>
        </p:spPr>
        <p:txBody>
          <a:bodyPr wrap="square" rtlCol="0">
            <a:spAutoFit/>
          </a:bodyPr>
          <a:lstStyle/>
          <a:p>
            <a:r>
              <a:rPr lang="en-GB" b="1" i="1" dirty="0" smtClean="0">
                <a:solidFill>
                  <a:srgbClr val="002060"/>
                </a:solidFill>
              </a:rPr>
              <a:t>After April 2016</a:t>
            </a:r>
            <a:endParaRPr lang="en-GB" b="1" i="1" dirty="0">
              <a:solidFill>
                <a:srgbClr val="002060"/>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9113" y="2242035"/>
            <a:ext cx="2126333" cy="2176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733549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 name="Title 1"/>
          <p:cNvSpPr txBox="1">
            <a:spLocks/>
          </p:cNvSpPr>
          <p:nvPr/>
        </p:nvSpPr>
        <p:spPr>
          <a:xfrm>
            <a:off x="306015" y="2249567"/>
            <a:ext cx="8226425" cy="1107996"/>
          </a:xfrm>
          <a:prstGeom prst="rect">
            <a:avLst/>
          </a:prstGeom>
        </p:spPr>
        <p:txBody>
          <a:bodyPr/>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r>
              <a:rPr lang="en-US" sz="3600" kern="0" dirty="0" smtClean="0">
                <a:solidFill>
                  <a:srgbClr val="002060"/>
                </a:solidFill>
                <a:latin typeface="Calibri" panose="020F0502020204030204" pitchFamily="34" charset="0"/>
              </a:rPr>
              <a:t>The role of health workers </a:t>
            </a:r>
            <a:br>
              <a:rPr lang="en-US" sz="3600" kern="0" dirty="0" smtClean="0">
                <a:solidFill>
                  <a:srgbClr val="002060"/>
                </a:solidFill>
                <a:latin typeface="Calibri" panose="020F0502020204030204" pitchFamily="34" charset="0"/>
              </a:rPr>
            </a:br>
            <a:r>
              <a:rPr lang="en-US" sz="3600" kern="0" dirty="0" smtClean="0">
                <a:solidFill>
                  <a:srgbClr val="002060"/>
                </a:solidFill>
                <a:latin typeface="Calibri" panose="020F0502020204030204" pitchFamily="34" charset="0"/>
              </a:rPr>
              <a:t>in the switch from </a:t>
            </a:r>
            <a:br>
              <a:rPr lang="en-US" sz="3600" kern="0" dirty="0" smtClean="0">
                <a:solidFill>
                  <a:srgbClr val="002060"/>
                </a:solidFill>
                <a:latin typeface="Calibri" panose="020F0502020204030204" pitchFamily="34" charset="0"/>
              </a:rPr>
            </a:br>
            <a:r>
              <a:rPr lang="en-US" sz="3600" kern="0" dirty="0" smtClean="0">
                <a:solidFill>
                  <a:srgbClr val="002060"/>
                </a:solidFill>
                <a:latin typeface="Calibri" panose="020F0502020204030204" pitchFamily="34" charset="0"/>
              </a:rPr>
              <a:t>trivalent OPV to bivalent OPV</a:t>
            </a:r>
            <a:endParaRPr lang="en-US" sz="3600" kern="0" dirty="0">
              <a:latin typeface="Calibri" panose="020F0502020204030204" pitchFamily="34" charset="0"/>
            </a:endParaRPr>
          </a:p>
        </p:txBody>
      </p:sp>
    </p:spTree>
    <p:extLst>
      <p:ext uri="{BB962C8B-B14F-4D97-AF65-F5344CB8AC3E}">
        <p14:creationId xmlns:p14="http://schemas.microsoft.com/office/powerpoint/2010/main" val="28103488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en-US" sz="3600" b="1" dirty="0" smtClean="0">
                <a:solidFill>
                  <a:srgbClr val="000066"/>
                </a:solidFill>
                <a:latin typeface="Calibri" panose="020F0502020204030204" pitchFamily="34" charset="0"/>
              </a:rPr>
              <a:t>Your role in the switch </a:t>
            </a:r>
            <a:endParaRPr lang="en-US" sz="3600" b="1" dirty="0">
              <a:solidFill>
                <a:srgbClr val="000066"/>
              </a:solidFill>
              <a:latin typeface="Calibri" panose="020F0502020204030204" pitchFamily="34" charset="0"/>
            </a:endParaRPr>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 name="Title 1"/>
          <p:cNvSpPr txBox="1">
            <a:spLocks/>
          </p:cNvSpPr>
          <p:nvPr/>
        </p:nvSpPr>
        <p:spPr>
          <a:xfrm>
            <a:off x="306015" y="1484784"/>
            <a:ext cx="8226425" cy="1107996"/>
          </a:xfrm>
          <a:prstGeom prst="rect">
            <a:avLst/>
          </a:prstGeom>
        </p:spPr>
        <p:txBody>
          <a:bodyPr/>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endParaRPr lang="en-US" kern="0" dirty="0">
              <a:latin typeface="Limon F3"/>
            </a:endParaRPr>
          </a:p>
        </p:txBody>
      </p:sp>
      <p:sp>
        <p:nvSpPr>
          <p:cNvPr id="8" name="Rectangle 7"/>
          <p:cNvSpPr/>
          <p:nvPr/>
        </p:nvSpPr>
        <p:spPr>
          <a:xfrm>
            <a:off x="762000" y="1692393"/>
            <a:ext cx="7697788" cy="3108543"/>
          </a:xfrm>
          <a:prstGeom prst="rect">
            <a:avLst/>
          </a:prstGeom>
        </p:spPr>
        <p:txBody>
          <a:bodyPr wrap="square">
            <a:spAutoFit/>
          </a:bodyPr>
          <a:lstStyle/>
          <a:p>
            <a:pPr lvl="0"/>
            <a:r>
              <a:rPr lang="en-US" sz="2800" dirty="0" smtClean="0">
                <a:solidFill>
                  <a:srgbClr val="000066"/>
                </a:solidFill>
                <a:latin typeface="Calibri" panose="020F0502020204030204" pitchFamily="34" charset="0"/>
              </a:rPr>
              <a:t>Health workers will play a critical role in the switch:</a:t>
            </a:r>
            <a:r>
              <a:rPr lang="en-US" sz="2400" dirty="0" smtClean="0">
                <a:solidFill>
                  <a:srgbClr val="000066"/>
                </a:solidFill>
                <a:latin typeface="Calibri" panose="020F0502020204030204" pitchFamily="34" charset="0"/>
              </a:rPr>
              <a:t/>
            </a:r>
            <a:br>
              <a:rPr lang="en-US" sz="2400" dirty="0" smtClean="0">
                <a:solidFill>
                  <a:srgbClr val="000066"/>
                </a:solidFill>
                <a:latin typeface="Calibri" panose="020F0502020204030204" pitchFamily="34" charset="0"/>
              </a:rPr>
            </a:br>
            <a:endParaRPr lang="en-US" sz="2400" dirty="0" smtClean="0">
              <a:solidFill>
                <a:srgbClr val="000066"/>
              </a:solidFill>
              <a:latin typeface="Calibri" panose="020F0502020204030204" pitchFamily="34" charset="0"/>
            </a:endParaRPr>
          </a:p>
          <a:p>
            <a:pPr marL="457200" lvl="0" indent="-457200">
              <a:lnSpc>
                <a:spcPct val="150000"/>
              </a:lnSpc>
              <a:buFont typeface="+mj-lt"/>
              <a:buAutoNum type="arabicPeriod"/>
            </a:pPr>
            <a:r>
              <a:rPr lang="en-US" sz="2400" b="1" dirty="0" smtClean="0">
                <a:solidFill>
                  <a:srgbClr val="002060"/>
                </a:solidFill>
                <a:latin typeface="Calibri" panose="020F0502020204030204" pitchFamily="34" charset="0"/>
              </a:rPr>
              <a:t>Ensuring bOPV is available at vaccination points </a:t>
            </a:r>
          </a:p>
          <a:p>
            <a:pPr marL="457200" lvl="0" indent="-457200">
              <a:lnSpc>
                <a:spcPct val="150000"/>
              </a:lnSpc>
              <a:buFont typeface="+mj-lt"/>
              <a:buAutoNum type="arabicPeriod"/>
            </a:pPr>
            <a:r>
              <a:rPr lang="en-US" sz="2400" b="1" dirty="0" smtClean="0">
                <a:solidFill>
                  <a:srgbClr val="002060"/>
                </a:solidFill>
                <a:latin typeface="Calibri" panose="020F0502020204030204" pitchFamily="34" charset="0"/>
              </a:rPr>
              <a:t>Using only bOPV after the switch day in April 2016</a:t>
            </a:r>
            <a:endParaRPr lang="en-US" sz="2400" b="1" dirty="0" smtClean="0">
              <a:solidFill>
                <a:srgbClr val="000066"/>
              </a:solidFill>
              <a:latin typeface="Calibri" panose="020F0502020204030204" pitchFamily="34" charset="0"/>
            </a:endParaRPr>
          </a:p>
          <a:p>
            <a:pPr marL="457200" lvl="0" indent="-457200">
              <a:lnSpc>
                <a:spcPct val="150000"/>
              </a:lnSpc>
              <a:buFont typeface="+mj-lt"/>
              <a:buAutoNum type="arabicPeriod"/>
            </a:pPr>
            <a:r>
              <a:rPr lang="en-US" sz="2400" b="1" dirty="0" smtClean="0">
                <a:solidFill>
                  <a:srgbClr val="000066"/>
                </a:solidFill>
                <a:latin typeface="Calibri" panose="020F0502020204030204" pitchFamily="34" charset="0"/>
              </a:rPr>
              <a:t>Disposing of </a:t>
            </a:r>
            <a:r>
              <a:rPr lang="en-US" sz="2400" b="1" dirty="0">
                <a:solidFill>
                  <a:srgbClr val="000066"/>
                </a:solidFill>
                <a:latin typeface="Calibri" panose="020F0502020204030204" pitchFamily="34" charset="0"/>
              </a:rPr>
              <a:t>t</a:t>
            </a:r>
            <a:r>
              <a:rPr lang="en-US" sz="2400" b="1" dirty="0" smtClean="0">
                <a:solidFill>
                  <a:srgbClr val="000066"/>
                </a:solidFill>
                <a:latin typeface="Calibri" panose="020F0502020204030204" pitchFamily="34" charset="0"/>
              </a:rPr>
              <a:t>OPV properly</a:t>
            </a:r>
          </a:p>
          <a:p>
            <a:pPr marL="457200" lvl="0" indent="-457200">
              <a:lnSpc>
                <a:spcPct val="150000"/>
              </a:lnSpc>
              <a:buFont typeface="+mj-lt"/>
              <a:buAutoNum type="arabicPeriod"/>
            </a:pPr>
            <a:r>
              <a:rPr lang="en-US" sz="2400" b="1" dirty="0" smtClean="0">
                <a:solidFill>
                  <a:srgbClr val="000066"/>
                </a:solidFill>
                <a:latin typeface="Calibri" panose="020F0502020204030204" pitchFamily="34" charset="0"/>
              </a:rPr>
              <a:t>Answering any questions about the switch </a:t>
            </a:r>
            <a:endParaRPr lang="en-US" sz="2400" b="1" dirty="0">
              <a:solidFill>
                <a:srgbClr val="000066"/>
              </a:solidFill>
              <a:latin typeface="Calibri" panose="020F0502020204030204" pitchFamily="34" charset="0"/>
            </a:endParaRPr>
          </a:p>
        </p:txBody>
      </p:sp>
    </p:spTree>
    <p:extLst>
      <p:ext uri="{BB962C8B-B14F-4D97-AF65-F5344CB8AC3E}">
        <p14:creationId xmlns:p14="http://schemas.microsoft.com/office/powerpoint/2010/main" val="33347979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206992" y="3899848"/>
            <a:ext cx="8763000" cy="1676400"/>
          </a:xfrm>
          <a:prstGeom prst="roundRect">
            <a:avLst/>
          </a:prstGeom>
          <a:solidFill>
            <a:schemeClr val="accent6">
              <a:lumMod val="40000"/>
              <a:lumOff val="60000"/>
            </a:schemeClr>
          </a:solidFill>
          <a:ln>
            <a:noFill/>
          </a:ln>
          <a:effectLs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GB" sz="3900" b="1" i="0" u="none" strike="noStrike" cap="none" normalizeH="0" baseline="0" smtClean="0">
              <a:ln>
                <a:noFill/>
              </a:ln>
              <a:solidFill>
                <a:srgbClr val="000066"/>
              </a:solidFill>
              <a:effectLst/>
              <a:latin typeface="Arial" charset="0"/>
              <a:cs typeface="Arial" charset="0"/>
            </a:endParaRPr>
          </a:p>
        </p:txBody>
      </p:sp>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8" name="Rectangle 7"/>
          <p:cNvSpPr/>
          <p:nvPr/>
        </p:nvSpPr>
        <p:spPr>
          <a:xfrm>
            <a:off x="378618" y="1483816"/>
            <a:ext cx="8383588" cy="3785652"/>
          </a:xfrm>
          <a:prstGeom prst="rect">
            <a:avLst/>
          </a:prstGeom>
        </p:spPr>
        <p:txBody>
          <a:bodyPr wrap="square">
            <a:spAutoFit/>
          </a:bodyPr>
          <a:lstStyle/>
          <a:p>
            <a:pPr marL="342900" indent="-342900">
              <a:buFont typeface="Arial" panose="020B0604020202020204" pitchFamily="34" charset="0"/>
              <a:buChar char="•"/>
            </a:pPr>
            <a:r>
              <a:rPr lang="en-US" sz="2400" dirty="0">
                <a:solidFill>
                  <a:srgbClr val="002060"/>
                </a:solidFill>
                <a:latin typeface="Calibri" panose="020F0502020204030204" pitchFamily="34" charset="0"/>
              </a:rPr>
              <a:t>The switch is a global event. It will take </a:t>
            </a:r>
            <a:r>
              <a:rPr lang="en-US" sz="2400" dirty="0" smtClean="0">
                <a:solidFill>
                  <a:srgbClr val="002060"/>
                </a:solidFill>
                <a:latin typeface="Calibri" panose="020F0502020204030204" pitchFamily="34" charset="0"/>
              </a:rPr>
              <a:t>place in April 2016, in </a:t>
            </a:r>
            <a:r>
              <a:rPr lang="en-US" sz="2400" dirty="0">
                <a:solidFill>
                  <a:srgbClr val="002060"/>
                </a:solidFill>
                <a:latin typeface="Calibri" panose="020F0502020204030204" pitchFamily="34" charset="0"/>
              </a:rPr>
              <a:t>every health facility in </a:t>
            </a:r>
            <a:r>
              <a:rPr lang="en-US" sz="2400" dirty="0" smtClean="0">
                <a:solidFill>
                  <a:srgbClr val="002060"/>
                </a:solidFill>
                <a:latin typeface="Calibri" panose="020F0502020204030204" pitchFamily="34" charset="0"/>
              </a:rPr>
              <a:t>every country that still uses tOPV</a:t>
            </a:r>
          </a:p>
          <a:p>
            <a:pPr marL="342900" indent="-342900">
              <a:buFont typeface="Arial" panose="020B0604020202020204" pitchFamily="34" charset="0"/>
              <a:buChar char="•"/>
            </a:pPr>
            <a:endParaRPr lang="en-US" sz="2400" dirty="0">
              <a:solidFill>
                <a:srgbClr val="002060"/>
              </a:solidFill>
              <a:latin typeface="Calibri" panose="020F0502020204030204" pitchFamily="34" charset="0"/>
            </a:endParaRPr>
          </a:p>
          <a:p>
            <a:pPr marL="342900" indent="-342900">
              <a:buFont typeface="Arial" panose="020B0604020202020204" pitchFamily="34" charset="0"/>
              <a:buChar char="•"/>
            </a:pPr>
            <a:r>
              <a:rPr lang="en-US" sz="2400" dirty="0" smtClean="0">
                <a:solidFill>
                  <a:srgbClr val="002060"/>
                </a:solidFill>
                <a:latin typeface="Calibri" panose="020F0502020204030204" pitchFamily="34" charset="0"/>
              </a:rPr>
              <a:t>Within </a:t>
            </a:r>
            <a:r>
              <a:rPr lang="en-US" sz="2400" dirty="0" smtClean="0">
                <a:solidFill>
                  <a:srgbClr val="002060"/>
                </a:solidFill>
                <a:latin typeface="Calibri" panose="020F0502020204030204" pitchFamily="34" charset="0"/>
              </a:rPr>
              <a:t>a </a:t>
            </a:r>
            <a:r>
              <a:rPr lang="en-US" sz="2400" dirty="0">
                <a:solidFill>
                  <a:srgbClr val="002060"/>
                </a:solidFill>
                <a:latin typeface="Calibri" panose="020F0502020204030204" pitchFamily="34" charset="0"/>
              </a:rPr>
              <a:t>two-week predetermined period</a:t>
            </a:r>
            <a:r>
              <a:rPr lang="en-US" sz="2400" dirty="0" smtClean="0">
                <a:solidFill>
                  <a:srgbClr val="002060"/>
                </a:solidFill>
                <a:latin typeface="Calibri" panose="020F0502020204030204" pitchFamily="34" charset="0"/>
              </a:rPr>
              <a:t>, it </a:t>
            </a:r>
            <a:r>
              <a:rPr lang="en-US" sz="2400" dirty="0">
                <a:solidFill>
                  <a:srgbClr val="002060"/>
                </a:solidFill>
                <a:latin typeface="Calibri" panose="020F0502020204030204" pitchFamily="34" charset="0"/>
              </a:rPr>
              <a:t>is essential </a:t>
            </a:r>
            <a:r>
              <a:rPr lang="en-US" sz="2400" dirty="0" smtClean="0">
                <a:solidFill>
                  <a:srgbClr val="002060"/>
                </a:solidFill>
                <a:latin typeface="Calibri" panose="020F0502020204030204" pitchFamily="34" charset="0"/>
              </a:rPr>
              <a:t>for each country to switch </a:t>
            </a:r>
            <a:r>
              <a:rPr lang="en-US" sz="2400" dirty="0">
                <a:solidFill>
                  <a:srgbClr val="002060"/>
                </a:solidFill>
                <a:latin typeface="Calibri" panose="020F0502020204030204" pitchFamily="34" charset="0"/>
              </a:rPr>
              <a:t>from tOPV to </a:t>
            </a:r>
            <a:r>
              <a:rPr lang="en-US" sz="2400" dirty="0" smtClean="0">
                <a:solidFill>
                  <a:srgbClr val="002060"/>
                </a:solidFill>
                <a:latin typeface="Calibri" panose="020F0502020204030204" pitchFamily="34" charset="0"/>
              </a:rPr>
              <a:t>bOPV </a:t>
            </a:r>
            <a:r>
              <a:rPr lang="en-US" sz="2400" dirty="0">
                <a:solidFill>
                  <a:srgbClr val="002060"/>
                </a:solidFill>
                <a:latin typeface="Calibri" panose="020F0502020204030204" pitchFamily="34" charset="0"/>
              </a:rPr>
              <a:t>on one selected </a:t>
            </a:r>
            <a:r>
              <a:rPr lang="en-US" sz="2400" dirty="0" smtClean="0">
                <a:solidFill>
                  <a:srgbClr val="002060"/>
                </a:solidFill>
                <a:latin typeface="Calibri" panose="020F0502020204030204" pitchFamily="34" charset="0"/>
              </a:rPr>
              <a:t>day:</a:t>
            </a:r>
            <a:r>
              <a:rPr lang="en-US" sz="2400" u="sng" dirty="0" smtClean="0">
                <a:solidFill>
                  <a:srgbClr val="002060"/>
                </a:solidFill>
                <a:latin typeface="Calibri" panose="020F0502020204030204" pitchFamily="34" charset="0"/>
              </a:rPr>
              <a:t> the National Switch Day</a:t>
            </a:r>
          </a:p>
          <a:p>
            <a:endParaRPr lang="en-US" sz="2400" dirty="0">
              <a:solidFill>
                <a:srgbClr val="002060"/>
              </a:solidFill>
              <a:latin typeface="Calibri" panose="020F0502020204030204" pitchFamily="34" charset="0"/>
            </a:endParaRPr>
          </a:p>
          <a:p>
            <a:pPr marL="342900" indent="-342900">
              <a:buFont typeface="Arial" panose="020B0604020202020204" pitchFamily="34" charset="0"/>
              <a:buChar char="•"/>
            </a:pPr>
            <a:r>
              <a:rPr lang="en-US" sz="2400" b="1" dirty="0" smtClean="0">
                <a:solidFill>
                  <a:srgbClr val="002060"/>
                </a:solidFill>
                <a:latin typeface="Calibri" panose="020F0502020204030204" pitchFamily="34" charset="0"/>
              </a:rPr>
              <a:t>In </a:t>
            </a:r>
            <a:r>
              <a:rPr lang="en-US" sz="2400" b="1" dirty="0">
                <a:solidFill>
                  <a:srgbClr val="FF0000"/>
                </a:solidFill>
                <a:latin typeface="Calibri" panose="020F0502020204030204" pitchFamily="34" charset="0"/>
              </a:rPr>
              <a:t>&lt;insert country&gt;</a:t>
            </a:r>
            <a:r>
              <a:rPr lang="en-US" sz="2400" b="1" dirty="0">
                <a:solidFill>
                  <a:srgbClr val="002060"/>
                </a:solidFill>
                <a:latin typeface="Calibri" panose="020F0502020204030204" pitchFamily="34" charset="0"/>
              </a:rPr>
              <a:t>,</a:t>
            </a:r>
            <a:r>
              <a:rPr lang="en-US" sz="2400" b="1" dirty="0">
                <a:solidFill>
                  <a:srgbClr val="FF0000"/>
                </a:solidFill>
                <a:latin typeface="Calibri" panose="020F0502020204030204" pitchFamily="34" charset="0"/>
              </a:rPr>
              <a:t> </a:t>
            </a:r>
            <a:r>
              <a:rPr lang="en-US" sz="2400" b="1" dirty="0">
                <a:solidFill>
                  <a:srgbClr val="002060"/>
                </a:solidFill>
                <a:latin typeface="Calibri" panose="020F0502020204030204" pitchFamily="34" charset="0"/>
              </a:rPr>
              <a:t>our National Switch Day will be </a:t>
            </a:r>
            <a:r>
              <a:rPr lang="en-US" sz="2400" b="1" dirty="0">
                <a:solidFill>
                  <a:srgbClr val="FF0000"/>
                </a:solidFill>
                <a:latin typeface="Calibri" panose="020F0502020204030204" pitchFamily="34" charset="0"/>
              </a:rPr>
              <a:t>xx </a:t>
            </a:r>
            <a:r>
              <a:rPr lang="en-US" sz="2400" b="1" dirty="0" smtClean="0">
                <a:solidFill>
                  <a:srgbClr val="FF0000"/>
                </a:solidFill>
                <a:latin typeface="Calibri" panose="020F0502020204030204" pitchFamily="34" charset="0"/>
              </a:rPr>
              <a:t>April</a:t>
            </a:r>
            <a:r>
              <a:rPr lang="en-US" sz="2400" b="1" dirty="0" smtClean="0">
                <a:solidFill>
                  <a:srgbClr val="002060"/>
                </a:solidFill>
                <a:latin typeface="Calibri" panose="020F0502020204030204" pitchFamily="34" charset="0"/>
              </a:rPr>
              <a:t>.</a:t>
            </a:r>
            <a:r>
              <a:rPr lang="en-US" sz="2400" b="1" dirty="0" smtClean="0">
                <a:solidFill>
                  <a:srgbClr val="FF0000"/>
                </a:solidFill>
                <a:latin typeface="Calibri" panose="020F0502020204030204" pitchFamily="34" charset="0"/>
              </a:rPr>
              <a:t> </a:t>
            </a:r>
            <a:r>
              <a:rPr lang="en-US" sz="2400" b="1" dirty="0" smtClean="0">
                <a:solidFill>
                  <a:srgbClr val="002060"/>
                </a:solidFill>
                <a:latin typeface="Calibri" panose="020F0502020204030204" pitchFamily="34" charset="0"/>
              </a:rPr>
              <a:t>From this date</a:t>
            </a:r>
            <a:r>
              <a:rPr lang="en-US" sz="2400" b="1" dirty="0">
                <a:solidFill>
                  <a:srgbClr val="002060"/>
                </a:solidFill>
                <a:latin typeface="Calibri" panose="020F0502020204030204" pitchFamily="34" charset="0"/>
              </a:rPr>
              <a:t>, </a:t>
            </a:r>
            <a:r>
              <a:rPr lang="en-US" sz="2400" b="1" dirty="0" err="1">
                <a:solidFill>
                  <a:srgbClr val="002060"/>
                </a:solidFill>
                <a:latin typeface="Calibri" panose="020F0502020204030204" pitchFamily="34" charset="0"/>
              </a:rPr>
              <a:t>tOPV</a:t>
            </a:r>
            <a:r>
              <a:rPr lang="en-US" sz="2400" b="1" dirty="0">
                <a:solidFill>
                  <a:srgbClr val="002060"/>
                </a:solidFill>
                <a:latin typeface="Calibri" panose="020F0502020204030204" pitchFamily="34" charset="0"/>
              </a:rPr>
              <a:t> </a:t>
            </a:r>
            <a:r>
              <a:rPr lang="en-US" sz="2400" b="1" dirty="0" smtClean="0">
                <a:solidFill>
                  <a:srgbClr val="002060"/>
                </a:solidFill>
                <a:latin typeface="Calibri" panose="020F0502020204030204" pitchFamily="34" charset="0"/>
              </a:rPr>
              <a:t>will no longer be used anywhere </a:t>
            </a:r>
            <a:r>
              <a:rPr lang="en-US" sz="2400" b="1" dirty="0">
                <a:solidFill>
                  <a:srgbClr val="002060"/>
                </a:solidFill>
                <a:latin typeface="Calibri" panose="020F0502020204030204" pitchFamily="34" charset="0"/>
              </a:rPr>
              <a:t>in the </a:t>
            </a:r>
            <a:r>
              <a:rPr lang="en-US" sz="2400" b="1" dirty="0" smtClean="0">
                <a:solidFill>
                  <a:srgbClr val="002060"/>
                </a:solidFill>
                <a:latin typeface="Calibri" panose="020F0502020204030204" pitchFamily="34" charset="0"/>
              </a:rPr>
              <a:t>country, </a:t>
            </a:r>
            <a:r>
              <a:rPr lang="en-US" sz="2400" b="1" dirty="0">
                <a:solidFill>
                  <a:srgbClr val="002060"/>
                </a:solidFill>
                <a:latin typeface="Calibri" panose="020F0502020204030204" pitchFamily="34" charset="0"/>
              </a:rPr>
              <a:t>and not for any programme, private nor </a:t>
            </a:r>
            <a:r>
              <a:rPr lang="en-US" sz="2400" b="1" dirty="0" smtClean="0">
                <a:solidFill>
                  <a:srgbClr val="002060"/>
                </a:solidFill>
                <a:latin typeface="Calibri" panose="020F0502020204030204" pitchFamily="34" charset="0"/>
              </a:rPr>
              <a:t>public</a:t>
            </a:r>
            <a:endParaRPr lang="en-US" sz="2400" u="sng" dirty="0">
              <a:solidFill>
                <a:srgbClr val="002060"/>
              </a:solidFill>
              <a:latin typeface="Calibri" panose="020F0502020204030204" pitchFamily="34" charset="0"/>
            </a:endParaRPr>
          </a:p>
        </p:txBody>
      </p:sp>
      <p:sp>
        <p:nvSpPr>
          <p:cNvPr id="7"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fr-FR" altLang="en-US" sz="3600" b="1" dirty="0" smtClean="0">
                <a:solidFill>
                  <a:srgbClr val="000066"/>
                </a:solidFill>
                <a:latin typeface="Calibri" panose="020F0502020204030204" pitchFamily="34" charset="0"/>
              </a:rPr>
              <a:t>National switch </a:t>
            </a:r>
            <a:r>
              <a:rPr lang="fr-FR" altLang="en-US" sz="3600" b="1" dirty="0" err="1" smtClean="0">
                <a:solidFill>
                  <a:srgbClr val="000066"/>
                </a:solidFill>
                <a:latin typeface="Calibri" panose="020F0502020204030204" pitchFamily="34" charset="0"/>
              </a:rPr>
              <a:t>day</a:t>
            </a:r>
            <a:endParaRPr lang="fr-FR" altLang="en-US" sz="3600" b="1" dirty="0" smtClean="0">
              <a:solidFill>
                <a:srgbClr val="000066"/>
              </a:solidFill>
              <a:latin typeface="Calibri" panose="020F0502020204030204" pitchFamily="34" charset="0"/>
            </a:endParaRPr>
          </a:p>
        </p:txBody>
      </p:sp>
    </p:spTree>
    <p:extLst>
      <p:ext uri="{BB962C8B-B14F-4D97-AF65-F5344CB8AC3E}">
        <p14:creationId xmlns:p14="http://schemas.microsoft.com/office/powerpoint/2010/main" val="6378654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8" name="Rectangle 7"/>
          <p:cNvSpPr/>
          <p:nvPr/>
        </p:nvSpPr>
        <p:spPr>
          <a:xfrm>
            <a:off x="604837" y="1929348"/>
            <a:ext cx="7854951" cy="4154984"/>
          </a:xfrm>
          <a:prstGeom prst="rect">
            <a:avLst/>
          </a:prstGeom>
        </p:spPr>
        <p:txBody>
          <a:bodyPr wrap="square">
            <a:spAutoFit/>
          </a:bodyPr>
          <a:lstStyle/>
          <a:p>
            <a:pPr algn="ctr"/>
            <a:r>
              <a:rPr lang="en-US" sz="2400" dirty="0" smtClean="0">
                <a:solidFill>
                  <a:srgbClr val="002060"/>
                </a:solidFill>
                <a:latin typeface="Calibri" panose="020F0502020204030204" pitchFamily="34" charset="0"/>
              </a:rPr>
              <a:t>Any place that </a:t>
            </a:r>
            <a:r>
              <a:rPr lang="en-US" sz="2400" dirty="0">
                <a:solidFill>
                  <a:srgbClr val="002060"/>
                </a:solidFill>
                <a:latin typeface="Calibri" panose="020F0502020204030204" pitchFamily="34" charset="0"/>
              </a:rPr>
              <a:t>continues to use tOPV after </a:t>
            </a:r>
            <a:r>
              <a:rPr lang="en-US" sz="2400" dirty="0" smtClean="0">
                <a:solidFill>
                  <a:srgbClr val="FF0000"/>
                </a:solidFill>
                <a:latin typeface="Calibri" panose="020F0502020204030204" pitchFamily="34" charset="0"/>
              </a:rPr>
              <a:t>xx April </a:t>
            </a:r>
          </a:p>
          <a:p>
            <a:pPr algn="ctr"/>
            <a:r>
              <a:rPr lang="en-US" sz="2400" dirty="0" smtClean="0">
                <a:solidFill>
                  <a:srgbClr val="002060"/>
                </a:solidFill>
                <a:latin typeface="Calibri" panose="020F0502020204030204" pitchFamily="34" charset="0"/>
              </a:rPr>
              <a:t>is at risk of generating and exporting type 2 </a:t>
            </a:r>
            <a:r>
              <a:rPr lang="en-US" sz="2400" dirty="0" err="1" smtClean="0">
                <a:solidFill>
                  <a:srgbClr val="002060"/>
                </a:solidFill>
                <a:latin typeface="Calibri" panose="020F0502020204030204" pitchFamily="34" charset="0"/>
              </a:rPr>
              <a:t>cVDPVs</a:t>
            </a:r>
            <a:r>
              <a:rPr lang="en-US" sz="2400" dirty="0" smtClean="0">
                <a:solidFill>
                  <a:srgbClr val="002060"/>
                </a:solidFill>
                <a:latin typeface="Calibri" panose="020F0502020204030204" pitchFamily="34" charset="0"/>
              </a:rPr>
              <a:t>,      potentially putting its neighbours at risk.</a:t>
            </a:r>
          </a:p>
          <a:p>
            <a:endParaRPr lang="en-US" sz="2400" dirty="0" smtClean="0">
              <a:solidFill>
                <a:srgbClr val="FF0000"/>
              </a:solidFill>
              <a:latin typeface="Calibri" panose="020F0502020204030204" pitchFamily="34" charset="0"/>
            </a:endParaRPr>
          </a:p>
          <a:p>
            <a:pPr algn="ctr"/>
            <a:r>
              <a:rPr lang="en-US" sz="2400" b="1" dirty="0" smtClean="0">
                <a:solidFill>
                  <a:srgbClr val="002060"/>
                </a:solidFill>
                <a:latin typeface="Calibri" panose="020F0502020204030204" pitchFamily="34" charset="0"/>
              </a:rPr>
              <a:t>bOPV simply replaces tOPV:</a:t>
            </a:r>
            <a:endParaRPr lang="en-US" sz="2400" b="1" dirty="0">
              <a:solidFill>
                <a:srgbClr val="002060"/>
              </a:solidFill>
              <a:latin typeface="Calibri" panose="020F0502020204030204" pitchFamily="34" charset="0"/>
            </a:endParaRPr>
          </a:p>
          <a:p>
            <a:pPr algn="ctr"/>
            <a:r>
              <a:rPr lang="en-US" sz="2400" dirty="0">
                <a:solidFill>
                  <a:srgbClr val="002060"/>
                </a:solidFill>
                <a:latin typeface="Calibri" panose="020F0502020204030204" pitchFamily="34" charset="0"/>
              </a:rPr>
              <a:t>bOPV follows the </a:t>
            </a:r>
            <a:r>
              <a:rPr lang="en-US" sz="2400" u="sng" dirty="0">
                <a:solidFill>
                  <a:srgbClr val="002060"/>
                </a:solidFill>
                <a:latin typeface="Calibri" panose="020F0502020204030204" pitchFamily="34" charset="0"/>
              </a:rPr>
              <a:t>same </a:t>
            </a:r>
            <a:r>
              <a:rPr lang="en-US" sz="2400" u="sng" dirty="0" smtClean="0">
                <a:solidFill>
                  <a:srgbClr val="002060"/>
                </a:solidFill>
                <a:latin typeface="Calibri" panose="020F0502020204030204" pitchFamily="34" charset="0"/>
              </a:rPr>
              <a:t>immunization schedule </a:t>
            </a:r>
            <a:r>
              <a:rPr lang="en-US" sz="2400" dirty="0">
                <a:solidFill>
                  <a:srgbClr val="002060"/>
                </a:solidFill>
                <a:latin typeface="Calibri" panose="020F0502020204030204" pitchFamily="34" charset="0"/>
              </a:rPr>
              <a:t>as tOPV, </a:t>
            </a:r>
            <a:endParaRPr lang="en-US" sz="2400" dirty="0" smtClean="0">
              <a:solidFill>
                <a:srgbClr val="002060"/>
              </a:solidFill>
              <a:latin typeface="Calibri" panose="020F0502020204030204" pitchFamily="34" charset="0"/>
            </a:endParaRPr>
          </a:p>
          <a:p>
            <a:pPr algn="ctr"/>
            <a:r>
              <a:rPr lang="en-US" sz="2400" dirty="0" smtClean="0">
                <a:solidFill>
                  <a:srgbClr val="002060"/>
                </a:solidFill>
                <a:latin typeface="Calibri" panose="020F0502020204030204" pitchFamily="34" charset="0"/>
              </a:rPr>
              <a:t>has </a:t>
            </a:r>
            <a:r>
              <a:rPr lang="en-US" sz="2400" dirty="0">
                <a:solidFill>
                  <a:srgbClr val="002060"/>
                </a:solidFill>
                <a:latin typeface="Calibri" panose="020F0502020204030204" pitchFamily="34" charset="0"/>
              </a:rPr>
              <a:t>the </a:t>
            </a:r>
            <a:r>
              <a:rPr lang="en-US" sz="2400" u="sng" dirty="0">
                <a:solidFill>
                  <a:srgbClr val="002060"/>
                </a:solidFill>
                <a:latin typeface="Calibri" panose="020F0502020204030204" pitchFamily="34" charset="0"/>
              </a:rPr>
              <a:t>same </a:t>
            </a:r>
            <a:r>
              <a:rPr lang="en-US" sz="2400" u="sng" dirty="0" smtClean="0">
                <a:solidFill>
                  <a:srgbClr val="002060"/>
                </a:solidFill>
                <a:latin typeface="Calibri" panose="020F0502020204030204" pitchFamily="34" charset="0"/>
              </a:rPr>
              <a:t>attributes for administration </a:t>
            </a:r>
            <a:r>
              <a:rPr lang="en-US" sz="2400" dirty="0">
                <a:solidFill>
                  <a:srgbClr val="002060"/>
                </a:solidFill>
                <a:latin typeface="Calibri" panose="020F0502020204030204" pitchFamily="34" charset="0"/>
              </a:rPr>
              <a:t>as </a:t>
            </a:r>
            <a:r>
              <a:rPr lang="en-US" sz="2400" dirty="0" smtClean="0">
                <a:solidFill>
                  <a:srgbClr val="002060"/>
                </a:solidFill>
                <a:latin typeface="Calibri" panose="020F0502020204030204" pitchFamily="34" charset="0"/>
              </a:rPr>
              <a:t>tOPV</a:t>
            </a:r>
          </a:p>
          <a:p>
            <a:pPr algn="ctr"/>
            <a:endParaRPr lang="en-US" sz="2400" dirty="0">
              <a:solidFill>
                <a:srgbClr val="002060"/>
              </a:solidFill>
              <a:latin typeface="Calibri" panose="020F0502020204030204" pitchFamily="34" charset="0"/>
            </a:endParaRPr>
          </a:p>
          <a:p>
            <a:pPr algn="ctr"/>
            <a:r>
              <a:rPr lang="en-US" sz="2400" dirty="0" smtClean="0">
                <a:solidFill>
                  <a:srgbClr val="FF0000"/>
                </a:solidFill>
                <a:latin typeface="Calibri" panose="020F0502020204030204" pitchFamily="34" charset="0"/>
              </a:rPr>
              <a:t>Note: If a child begins his or her vaccination schedule with tOPV, there is no problem to complete the schedule with bOPV </a:t>
            </a:r>
            <a:endParaRPr lang="en-US" sz="2400" dirty="0">
              <a:solidFill>
                <a:srgbClr val="FF0000"/>
              </a:solidFill>
              <a:latin typeface="Calibri" panose="020F0502020204030204" pitchFamily="34" charset="0"/>
            </a:endParaRPr>
          </a:p>
        </p:txBody>
      </p:sp>
      <p:sp>
        <p:nvSpPr>
          <p:cNvPr id="7"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en-GB" altLang="en-US" sz="3600" b="1" dirty="0" smtClean="0">
                <a:solidFill>
                  <a:srgbClr val="000066"/>
                </a:solidFill>
                <a:latin typeface="Calibri" panose="020F0502020204030204" pitchFamily="34" charset="0"/>
              </a:rPr>
              <a:t>The importance of our </a:t>
            </a:r>
          </a:p>
          <a:p>
            <a:pPr algn="ctr">
              <a:defRPr/>
            </a:pPr>
            <a:r>
              <a:rPr lang="en-GB" altLang="en-US" sz="3600" b="1" dirty="0" smtClean="0">
                <a:solidFill>
                  <a:srgbClr val="000066"/>
                </a:solidFill>
                <a:latin typeface="Calibri" panose="020F0502020204030204" pitchFamily="34" charset="0"/>
              </a:rPr>
              <a:t>National Switch Day:</a:t>
            </a:r>
            <a:r>
              <a:rPr lang="en-US" sz="3600" dirty="0" smtClean="0">
                <a:solidFill>
                  <a:srgbClr val="FF0000"/>
                </a:solidFill>
                <a:latin typeface="Calibri" panose="020F0502020204030204" pitchFamily="34" charset="0"/>
              </a:rPr>
              <a:t> </a:t>
            </a:r>
            <a:r>
              <a:rPr lang="en-US" sz="3600" dirty="0">
                <a:solidFill>
                  <a:srgbClr val="FF0000"/>
                </a:solidFill>
                <a:latin typeface="Calibri" panose="020F0502020204030204" pitchFamily="34" charset="0"/>
              </a:rPr>
              <a:t>xx</a:t>
            </a:r>
            <a:r>
              <a:rPr lang="en-US" sz="3600" dirty="0">
                <a:solidFill>
                  <a:srgbClr val="002060"/>
                </a:solidFill>
                <a:latin typeface="Calibri" panose="020F0502020204030204" pitchFamily="34" charset="0"/>
              </a:rPr>
              <a:t> </a:t>
            </a:r>
            <a:r>
              <a:rPr lang="en-GB" altLang="en-US" sz="3600" b="1" dirty="0" smtClean="0">
                <a:solidFill>
                  <a:srgbClr val="000066"/>
                </a:solidFill>
                <a:latin typeface="Calibri" panose="020F0502020204030204" pitchFamily="34" charset="0"/>
              </a:rPr>
              <a:t>April </a:t>
            </a:r>
          </a:p>
        </p:txBody>
      </p:sp>
    </p:spTree>
    <p:extLst>
      <p:ext uri="{BB962C8B-B14F-4D97-AF65-F5344CB8AC3E}">
        <p14:creationId xmlns:p14="http://schemas.microsoft.com/office/powerpoint/2010/main" val="4532980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8" name="Rectangle 7"/>
          <p:cNvSpPr/>
          <p:nvPr/>
        </p:nvSpPr>
        <p:spPr>
          <a:xfrm>
            <a:off x="470848" y="1668482"/>
            <a:ext cx="8229600" cy="3970318"/>
          </a:xfrm>
          <a:prstGeom prst="rect">
            <a:avLst/>
          </a:prstGeom>
        </p:spPr>
        <p:txBody>
          <a:bodyPr wrap="square">
            <a:spAutoFit/>
          </a:bodyPr>
          <a:lstStyle/>
          <a:p>
            <a:pPr algn="ctr"/>
            <a:r>
              <a:rPr lang="en-US" sz="3600" dirty="0" smtClean="0">
                <a:solidFill>
                  <a:schemeClr val="accent2">
                    <a:lumMod val="75000"/>
                  </a:schemeClr>
                </a:solidFill>
                <a:effectLst>
                  <a:outerShdw blurRad="38100" dist="38100" dir="2700000" algn="tl">
                    <a:srgbClr val="000000">
                      <a:alpha val="43137"/>
                    </a:srgbClr>
                  </a:outerShdw>
                </a:effectLst>
                <a:latin typeface="Calibri" panose="020F0502020204030204" pitchFamily="34" charset="0"/>
              </a:rPr>
              <a:t>In </a:t>
            </a:r>
            <a:r>
              <a:rPr lang="en-US" sz="3600" dirty="0">
                <a:solidFill>
                  <a:schemeClr val="accent2">
                    <a:lumMod val="75000"/>
                  </a:schemeClr>
                </a:solidFill>
                <a:effectLst>
                  <a:outerShdw blurRad="38100" dist="38100" dir="2700000" algn="tl">
                    <a:srgbClr val="000000">
                      <a:alpha val="43137"/>
                    </a:srgbClr>
                  </a:outerShdw>
                </a:effectLst>
                <a:latin typeface="Calibri" panose="020F0502020204030204" pitchFamily="34" charset="0"/>
              </a:rPr>
              <a:t>April </a:t>
            </a:r>
            <a:r>
              <a:rPr lang="en-US" sz="3600" dirty="0" smtClean="0">
                <a:solidFill>
                  <a:schemeClr val="accent2">
                    <a:lumMod val="75000"/>
                  </a:schemeClr>
                </a:solidFill>
                <a:effectLst>
                  <a:outerShdw blurRad="38100" dist="38100" dir="2700000" algn="tl">
                    <a:srgbClr val="000000">
                      <a:alpha val="43137"/>
                    </a:srgbClr>
                  </a:outerShdw>
                </a:effectLst>
                <a:latin typeface="Calibri" panose="020F0502020204030204" pitchFamily="34" charset="0"/>
              </a:rPr>
              <a:t>2016,</a:t>
            </a:r>
            <a:endParaRPr lang="en-US" sz="3600" b="1" dirty="0">
              <a:solidFill>
                <a:schemeClr val="accent2">
                  <a:lumMod val="75000"/>
                </a:schemeClr>
              </a:solidFill>
              <a:latin typeface="Calibri" panose="020F0502020204030204" pitchFamily="34" charset="0"/>
            </a:endParaRPr>
          </a:p>
          <a:p>
            <a:pPr algn="ctr"/>
            <a:r>
              <a:rPr lang="en-US" sz="3600" b="1" dirty="0" smtClean="0">
                <a:solidFill>
                  <a:srgbClr val="002060"/>
                </a:solidFill>
                <a:latin typeface="Calibri" panose="020F0502020204030204" pitchFamily="34" charset="0"/>
              </a:rPr>
              <a:t>every health worker, </a:t>
            </a:r>
          </a:p>
          <a:p>
            <a:pPr algn="ctr"/>
            <a:r>
              <a:rPr lang="en-US" sz="3600" b="1" dirty="0">
                <a:solidFill>
                  <a:srgbClr val="002060"/>
                </a:solidFill>
                <a:latin typeface="Calibri" panose="020F0502020204030204" pitchFamily="34" charset="0"/>
              </a:rPr>
              <a:t>i</a:t>
            </a:r>
            <a:r>
              <a:rPr lang="en-US" sz="3600" b="1" dirty="0" smtClean="0">
                <a:solidFill>
                  <a:srgbClr val="002060"/>
                </a:solidFill>
                <a:latin typeface="Calibri" panose="020F0502020204030204" pitchFamily="34" charset="0"/>
              </a:rPr>
              <a:t>n every health facility,</a:t>
            </a:r>
          </a:p>
          <a:p>
            <a:pPr algn="ctr"/>
            <a:r>
              <a:rPr lang="en-US" sz="3600" b="1" dirty="0" smtClean="0">
                <a:solidFill>
                  <a:srgbClr val="002060"/>
                </a:solidFill>
                <a:latin typeface="Calibri" panose="020F0502020204030204" pitchFamily="34" charset="0"/>
              </a:rPr>
              <a:t>in every country using OPV, </a:t>
            </a:r>
          </a:p>
          <a:p>
            <a:pPr algn="ctr"/>
            <a:r>
              <a:rPr lang="en-US" sz="3600" i="1" dirty="0" smtClean="0">
                <a:solidFill>
                  <a:srgbClr val="002060"/>
                </a:solidFill>
                <a:latin typeface="Calibri" panose="020F0502020204030204" pitchFamily="34" charset="0"/>
              </a:rPr>
              <a:t>will contribute to a major milestone </a:t>
            </a:r>
          </a:p>
          <a:p>
            <a:pPr algn="ctr"/>
            <a:r>
              <a:rPr lang="en-US" sz="3600" i="1" dirty="0" smtClean="0">
                <a:solidFill>
                  <a:srgbClr val="002060"/>
                </a:solidFill>
                <a:latin typeface="Calibri" panose="020F0502020204030204" pitchFamily="34" charset="0"/>
              </a:rPr>
              <a:t>on the road to polio eradication</a:t>
            </a:r>
            <a:r>
              <a:rPr lang="en-US" sz="3600" dirty="0" smtClean="0">
                <a:solidFill>
                  <a:srgbClr val="002060"/>
                </a:solidFill>
                <a:latin typeface="Calibri" panose="020F0502020204030204" pitchFamily="34" charset="0"/>
              </a:rPr>
              <a:t/>
            </a:r>
            <a:br>
              <a:rPr lang="en-US" sz="3600" dirty="0" smtClean="0">
                <a:solidFill>
                  <a:srgbClr val="002060"/>
                </a:solidFill>
                <a:latin typeface="Calibri" panose="020F0502020204030204" pitchFamily="34" charset="0"/>
              </a:rPr>
            </a:br>
            <a:endParaRPr lang="en-US" sz="3600" dirty="0">
              <a:solidFill>
                <a:srgbClr val="002060"/>
              </a:solidFill>
              <a:latin typeface="Calibri" panose="020F0502020204030204" pitchFamily="34" charset="0"/>
            </a:endParaRPr>
          </a:p>
        </p:txBody>
      </p:sp>
      <p:sp>
        <p:nvSpPr>
          <p:cNvPr id="7"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en-GB" altLang="en-US" sz="3600" b="1" dirty="0" smtClean="0">
                <a:solidFill>
                  <a:srgbClr val="000066"/>
                </a:solidFill>
                <a:latin typeface="Calibri" panose="020F0502020204030204" pitchFamily="34" charset="0"/>
              </a:rPr>
              <a:t>A globally synchronized event</a:t>
            </a:r>
          </a:p>
        </p:txBody>
      </p:sp>
    </p:spTree>
    <p:extLst>
      <p:ext uri="{BB962C8B-B14F-4D97-AF65-F5344CB8AC3E}">
        <p14:creationId xmlns:p14="http://schemas.microsoft.com/office/powerpoint/2010/main" val="26516550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76200" y="7620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en-US" sz="3600" b="1" kern="0" dirty="0">
                <a:solidFill>
                  <a:srgbClr val="002060"/>
                </a:solidFill>
                <a:latin typeface="Calibri" panose="020F0502020204030204" pitchFamily="34" charset="0"/>
              </a:rPr>
              <a:t>On switch day, health workers </a:t>
            </a:r>
            <a:r>
              <a:rPr lang="en-US" sz="3600" b="1" kern="0" dirty="0" smtClean="0">
                <a:solidFill>
                  <a:srgbClr val="002060"/>
                </a:solidFill>
                <a:latin typeface="Calibri" panose="020F0502020204030204" pitchFamily="34" charset="0"/>
              </a:rPr>
              <a:t>will:*</a:t>
            </a:r>
            <a:endParaRPr lang="fr-FR" altLang="en-US" sz="4000" b="1" dirty="0" smtClean="0">
              <a:solidFill>
                <a:srgbClr val="000066"/>
              </a:solidFill>
              <a:latin typeface="Calibri" panose="020F0502020204030204" pitchFamily="34" charset="0"/>
            </a:endParaRPr>
          </a:p>
        </p:txBody>
      </p:sp>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6426767" y="4038600"/>
            <a:ext cx="1574233" cy="1676399"/>
          </a:xfrm>
          <a:prstGeom prst="rect">
            <a:avLst/>
          </a:prstGeom>
        </p:spPr>
      </p:pic>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 name="Title 1"/>
          <p:cNvSpPr txBox="1">
            <a:spLocks/>
          </p:cNvSpPr>
          <p:nvPr/>
        </p:nvSpPr>
        <p:spPr>
          <a:xfrm>
            <a:off x="306015" y="1484784"/>
            <a:ext cx="8226425" cy="1107996"/>
          </a:xfrm>
          <a:prstGeom prst="rect">
            <a:avLst/>
          </a:prstGeom>
        </p:spPr>
        <p:txBody>
          <a:bodyPr/>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endParaRPr lang="en-US" kern="0" dirty="0">
              <a:latin typeface="Limon F3"/>
            </a:endParaRPr>
          </a:p>
        </p:txBody>
      </p:sp>
      <p:sp>
        <p:nvSpPr>
          <p:cNvPr id="8" name="Rectangle 7"/>
          <p:cNvSpPr/>
          <p:nvPr/>
        </p:nvSpPr>
        <p:spPr>
          <a:xfrm>
            <a:off x="609600" y="1545372"/>
            <a:ext cx="8305800" cy="4524315"/>
          </a:xfrm>
          <a:prstGeom prst="rect">
            <a:avLst/>
          </a:prstGeom>
        </p:spPr>
        <p:txBody>
          <a:bodyPr wrap="square">
            <a:spAutoFit/>
          </a:bodyPr>
          <a:lstStyle/>
          <a:p>
            <a:pPr marL="342900" indent="-342900">
              <a:buFont typeface="Arial" panose="020B0604020202020204" pitchFamily="34" charset="0"/>
              <a:buChar char="•"/>
            </a:pPr>
            <a:r>
              <a:rPr lang="en-US" sz="2400" dirty="0" smtClean="0">
                <a:solidFill>
                  <a:srgbClr val="002060"/>
                </a:solidFill>
                <a:latin typeface="Calibri" panose="020F0502020204030204" pitchFamily="34" charset="0"/>
              </a:rPr>
              <a:t>Stop </a:t>
            </a:r>
            <a:r>
              <a:rPr lang="en-US" sz="2400" dirty="0">
                <a:solidFill>
                  <a:srgbClr val="002060"/>
                </a:solidFill>
                <a:latin typeface="Calibri" panose="020F0502020204030204" pitchFamily="34" charset="0"/>
              </a:rPr>
              <a:t>using tOPV and </a:t>
            </a:r>
            <a:r>
              <a:rPr lang="en-US" sz="2400" dirty="0" smtClean="0">
                <a:solidFill>
                  <a:srgbClr val="002060"/>
                </a:solidFill>
                <a:latin typeface="Calibri" panose="020F0502020204030204" pitchFamily="34" charset="0"/>
              </a:rPr>
              <a:t>instead use bOPV only</a:t>
            </a:r>
            <a:br>
              <a:rPr lang="en-US" sz="2400" dirty="0" smtClean="0">
                <a:solidFill>
                  <a:srgbClr val="002060"/>
                </a:solidFill>
                <a:latin typeface="Calibri" panose="020F0502020204030204" pitchFamily="34" charset="0"/>
              </a:rPr>
            </a:br>
            <a:endParaRPr lang="en-US" sz="2400" dirty="0">
              <a:solidFill>
                <a:srgbClr val="002060"/>
              </a:solidFill>
              <a:latin typeface="Calibri" panose="020F0502020204030204" pitchFamily="34" charset="0"/>
            </a:endParaRPr>
          </a:p>
          <a:p>
            <a:pPr marL="342900" indent="-342900">
              <a:buFont typeface="Arial" panose="020B0604020202020204" pitchFamily="34" charset="0"/>
              <a:buChar char="•"/>
            </a:pPr>
            <a:r>
              <a:rPr lang="en-US" sz="2400" dirty="0" smtClean="0">
                <a:solidFill>
                  <a:srgbClr val="002060"/>
                </a:solidFill>
                <a:latin typeface="Calibri" panose="020F0502020204030204" pitchFamily="34" charset="0"/>
              </a:rPr>
              <a:t>Take </a:t>
            </a:r>
            <a:r>
              <a:rPr lang="en-US" sz="2400" dirty="0">
                <a:solidFill>
                  <a:srgbClr val="002060"/>
                </a:solidFill>
                <a:latin typeface="Calibri" panose="020F0502020204030204" pitchFamily="34" charset="0"/>
              </a:rPr>
              <a:t>all tOPV out of the cold chain </a:t>
            </a:r>
            <a:r>
              <a:rPr lang="en-US" sz="2400" dirty="0" smtClean="0">
                <a:solidFill>
                  <a:srgbClr val="002060"/>
                </a:solidFill>
                <a:latin typeface="Calibri" panose="020F0502020204030204" pitchFamily="34" charset="0"/>
              </a:rPr>
              <a:t>(both opened </a:t>
            </a:r>
            <a:r>
              <a:rPr lang="en-US" sz="2400" dirty="0">
                <a:solidFill>
                  <a:srgbClr val="002060"/>
                </a:solidFill>
                <a:latin typeface="Calibri" panose="020F0502020204030204" pitchFamily="34" charset="0"/>
              </a:rPr>
              <a:t>and </a:t>
            </a:r>
            <a:r>
              <a:rPr lang="en-US" sz="2400" dirty="0" smtClean="0">
                <a:solidFill>
                  <a:srgbClr val="002060"/>
                </a:solidFill>
                <a:latin typeface="Calibri" panose="020F0502020204030204" pitchFamily="34" charset="0"/>
              </a:rPr>
              <a:t>unopened vials)</a:t>
            </a:r>
            <a:br>
              <a:rPr lang="en-US" sz="2400" dirty="0" smtClean="0">
                <a:solidFill>
                  <a:srgbClr val="002060"/>
                </a:solidFill>
                <a:latin typeface="Calibri" panose="020F0502020204030204" pitchFamily="34" charset="0"/>
              </a:rPr>
            </a:br>
            <a:endParaRPr lang="en-US" sz="2400" dirty="0" smtClean="0">
              <a:solidFill>
                <a:srgbClr val="002060"/>
              </a:solidFill>
              <a:latin typeface="Calibri" panose="020F0502020204030204" pitchFamily="34" charset="0"/>
            </a:endParaRPr>
          </a:p>
          <a:p>
            <a:pPr marL="342900" indent="-342900">
              <a:buFont typeface="Arial" panose="020B0604020202020204" pitchFamily="34" charset="0"/>
              <a:buChar char="•"/>
            </a:pPr>
            <a:r>
              <a:rPr lang="en-US" sz="2400" dirty="0" smtClean="0">
                <a:solidFill>
                  <a:srgbClr val="002060"/>
                </a:solidFill>
                <a:latin typeface="Calibri" panose="020F0502020204030204" pitchFamily="34" charset="0"/>
              </a:rPr>
              <a:t>Place </a:t>
            </a:r>
            <a:r>
              <a:rPr lang="en-US" sz="2400" dirty="0">
                <a:solidFill>
                  <a:srgbClr val="002060"/>
                </a:solidFill>
                <a:latin typeface="Calibri" panose="020F0502020204030204" pitchFamily="34" charset="0"/>
              </a:rPr>
              <a:t>tOPV in </a:t>
            </a:r>
            <a:r>
              <a:rPr lang="en-US" sz="2400" dirty="0" smtClean="0">
                <a:solidFill>
                  <a:srgbClr val="002060"/>
                </a:solidFill>
                <a:latin typeface="Calibri" panose="020F0502020204030204" pitchFamily="34" charset="0"/>
              </a:rPr>
              <a:t>a marked bag </a:t>
            </a:r>
            <a:r>
              <a:rPr lang="en-US" sz="2400" dirty="0">
                <a:solidFill>
                  <a:srgbClr val="002060"/>
                </a:solidFill>
                <a:latin typeface="Calibri" panose="020F0502020204030204" pitchFamily="34" charset="0"/>
              </a:rPr>
              <a:t>provided specifically for </a:t>
            </a:r>
            <a:r>
              <a:rPr lang="en-US" sz="2400" dirty="0" smtClean="0">
                <a:solidFill>
                  <a:srgbClr val="002060"/>
                </a:solidFill>
                <a:latin typeface="Calibri" panose="020F0502020204030204" pitchFamily="34" charset="0"/>
              </a:rPr>
              <a:t>this vaccine</a:t>
            </a:r>
          </a:p>
          <a:p>
            <a:pPr marL="342900" indent="-342900">
              <a:buFont typeface="Arial" panose="020B0604020202020204" pitchFamily="34" charset="0"/>
              <a:buChar char="•"/>
            </a:pPr>
            <a:endParaRPr lang="en-US" sz="2000" dirty="0">
              <a:solidFill>
                <a:srgbClr val="002060"/>
              </a:solidFill>
              <a:latin typeface="Calibri" panose="020F0502020204030204" pitchFamily="34" charset="0"/>
            </a:endParaRPr>
          </a:p>
          <a:p>
            <a:pPr marL="342900" indent="-342900">
              <a:buFont typeface="Arial" panose="020B0604020202020204" pitchFamily="34" charset="0"/>
              <a:buChar char="•"/>
            </a:pPr>
            <a:r>
              <a:rPr lang="en-US" sz="2400" dirty="0" smtClean="0">
                <a:solidFill>
                  <a:srgbClr val="002060"/>
                </a:solidFill>
                <a:latin typeface="Calibri" panose="020F0502020204030204" pitchFamily="34" charset="0"/>
              </a:rPr>
              <a:t>Dispose of the tOPV vials as instructed                                              by the vaccination programme </a:t>
            </a:r>
            <a:r>
              <a:rPr lang="en-US" sz="2800" dirty="0">
                <a:solidFill>
                  <a:srgbClr val="002060"/>
                </a:solidFill>
                <a:latin typeface="Calibri" panose="020F0502020204030204" pitchFamily="34" charset="0"/>
              </a:rPr>
              <a:t> </a:t>
            </a:r>
            <a:r>
              <a:rPr lang="en-US" sz="2800" dirty="0" smtClean="0">
                <a:solidFill>
                  <a:srgbClr val="002060"/>
                </a:solidFill>
                <a:latin typeface="Calibri" panose="020F0502020204030204" pitchFamily="34" charset="0"/>
              </a:rPr>
              <a:t/>
            </a:r>
            <a:br>
              <a:rPr lang="en-US" sz="2800" dirty="0" smtClean="0">
                <a:solidFill>
                  <a:srgbClr val="002060"/>
                </a:solidFill>
                <a:latin typeface="Calibri" panose="020F0502020204030204" pitchFamily="34" charset="0"/>
              </a:rPr>
            </a:br>
            <a:endParaRPr lang="en-US" sz="2800" dirty="0" smtClean="0">
              <a:solidFill>
                <a:srgbClr val="002060"/>
              </a:solidFill>
              <a:latin typeface="Calibri" panose="020F0502020204030204" pitchFamily="34" charset="0"/>
            </a:endParaRPr>
          </a:p>
          <a:p>
            <a:r>
              <a:rPr lang="en-US" sz="2000" i="1" dirty="0" smtClean="0">
                <a:solidFill>
                  <a:srgbClr val="002060"/>
                </a:solidFill>
                <a:latin typeface="Calibri" panose="020F0502020204030204" pitchFamily="34" charset="0"/>
              </a:rPr>
              <a:t>*Procedures may vary by country.</a:t>
            </a:r>
            <a:endParaRPr lang="en-US" sz="2000" i="1" dirty="0">
              <a:solidFill>
                <a:srgbClr val="002060"/>
              </a:solidFill>
              <a:latin typeface="Calibri" panose="020F0502020204030204" pitchFamily="34" charset="0"/>
            </a:endParaRPr>
          </a:p>
        </p:txBody>
      </p:sp>
    </p:spTree>
    <p:extLst>
      <p:ext uri="{BB962C8B-B14F-4D97-AF65-F5344CB8AC3E}">
        <p14:creationId xmlns:p14="http://schemas.microsoft.com/office/powerpoint/2010/main" val="981315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8" name="Rectangle 7"/>
          <p:cNvSpPr/>
          <p:nvPr/>
        </p:nvSpPr>
        <p:spPr>
          <a:xfrm>
            <a:off x="539088" y="1624548"/>
            <a:ext cx="8074025" cy="3785652"/>
          </a:xfrm>
          <a:prstGeom prst="rect">
            <a:avLst/>
          </a:prstGeom>
        </p:spPr>
        <p:txBody>
          <a:bodyPr wrap="square">
            <a:spAutoFit/>
          </a:bodyPr>
          <a:lstStyle/>
          <a:p>
            <a:pPr marL="342900" lvl="0" indent="-342900">
              <a:buFont typeface="Arial" panose="020B0604020202020204" pitchFamily="34" charset="0"/>
              <a:buChar char="•"/>
            </a:pPr>
            <a:r>
              <a:rPr lang="en-US" sz="2400" dirty="0" smtClean="0">
                <a:solidFill>
                  <a:srgbClr val="000066"/>
                </a:solidFill>
                <a:latin typeface="Calibri" panose="020F0502020204030204" pitchFamily="34" charset="0"/>
              </a:rPr>
              <a:t>People appointed as “Switch Monitors” will visit health facilities during the two weeks after the National Switch Day. </a:t>
            </a:r>
            <a:br>
              <a:rPr lang="en-US" sz="2400" dirty="0" smtClean="0">
                <a:solidFill>
                  <a:srgbClr val="000066"/>
                </a:solidFill>
                <a:latin typeface="Calibri" panose="020F0502020204030204" pitchFamily="34" charset="0"/>
              </a:rPr>
            </a:br>
            <a:endParaRPr lang="en-US" sz="2400" dirty="0" smtClean="0">
              <a:solidFill>
                <a:srgbClr val="000066"/>
              </a:solidFill>
              <a:latin typeface="Calibri" panose="020F0502020204030204" pitchFamily="34" charset="0"/>
            </a:endParaRPr>
          </a:p>
          <a:p>
            <a:pPr marL="342900" lvl="0" indent="-342900">
              <a:buFont typeface="Arial" panose="020B0604020202020204" pitchFamily="34" charset="0"/>
              <a:buChar char="•"/>
            </a:pPr>
            <a:r>
              <a:rPr lang="en-US" sz="2400" dirty="0" smtClean="0">
                <a:solidFill>
                  <a:srgbClr val="000066"/>
                </a:solidFill>
                <a:latin typeface="Calibri" panose="020F0502020204030204" pitchFamily="34" charset="0"/>
              </a:rPr>
              <a:t>Monitors will </a:t>
            </a:r>
            <a:r>
              <a:rPr lang="en-US" sz="2400" dirty="0" smtClean="0">
                <a:solidFill>
                  <a:srgbClr val="002060"/>
                </a:solidFill>
                <a:latin typeface="Calibri" panose="020F0502020204030204" pitchFamily="34" charset="0"/>
              </a:rPr>
              <a:t>verify that no tOPV stocks remain at facilities and remove any remaining stocks of tOPV, if found.</a:t>
            </a:r>
          </a:p>
          <a:p>
            <a:pPr marL="342900" lvl="0" indent="-342900">
              <a:buFont typeface="Arial" panose="020B0604020202020204" pitchFamily="34" charset="0"/>
              <a:buChar char="•"/>
            </a:pPr>
            <a:endParaRPr lang="en-US" sz="2400" dirty="0">
              <a:solidFill>
                <a:srgbClr val="002060"/>
              </a:solidFill>
              <a:latin typeface="Calibri" panose="020F0502020204030204" pitchFamily="34" charset="0"/>
            </a:endParaRPr>
          </a:p>
          <a:p>
            <a:pPr marL="342900" lvl="0" indent="-342900">
              <a:buFont typeface="Arial" panose="020B0604020202020204" pitchFamily="34" charset="0"/>
              <a:buChar char="•"/>
            </a:pPr>
            <a:r>
              <a:rPr lang="en-US" sz="2400" dirty="0" smtClean="0">
                <a:solidFill>
                  <a:srgbClr val="002060"/>
                </a:solidFill>
                <a:latin typeface="Calibri" panose="020F0502020204030204" pitchFamily="34" charset="0"/>
              </a:rPr>
              <a:t>This is to make sure that </a:t>
            </a:r>
            <a:r>
              <a:rPr lang="en-US" sz="2400" dirty="0" err="1" smtClean="0">
                <a:solidFill>
                  <a:srgbClr val="002060"/>
                </a:solidFill>
                <a:latin typeface="Calibri" panose="020F0502020204030204" pitchFamily="34" charset="0"/>
              </a:rPr>
              <a:t>tOPV</a:t>
            </a:r>
            <a:r>
              <a:rPr lang="en-US" sz="2400" dirty="0" smtClean="0">
                <a:solidFill>
                  <a:srgbClr val="002060"/>
                </a:solidFill>
                <a:latin typeface="Calibri" panose="020F0502020204030204" pitchFamily="34" charset="0"/>
              </a:rPr>
              <a:t> with its type 2 component has been fully withdrawn</a:t>
            </a:r>
          </a:p>
          <a:p>
            <a:pPr marL="342900" lvl="0" indent="-342900">
              <a:buFont typeface="Arial" panose="020B0604020202020204" pitchFamily="34" charset="0"/>
              <a:buChar char="•"/>
            </a:pPr>
            <a:endParaRPr lang="en-US" sz="2400" dirty="0">
              <a:solidFill>
                <a:srgbClr val="002060"/>
              </a:solidFill>
              <a:latin typeface="Calibri" panose="020F0502020204030204" pitchFamily="34" charset="0"/>
            </a:endParaRPr>
          </a:p>
          <a:p>
            <a:pPr lvl="0"/>
            <a:r>
              <a:rPr lang="en-US" sz="2400" dirty="0" smtClean="0">
                <a:solidFill>
                  <a:srgbClr val="002060"/>
                </a:solidFill>
                <a:latin typeface="Calibri" panose="020F0502020204030204" pitchFamily="34" charset="0"/>
              </a:rPr>
              <a:t> </a:t>
            </a:r>
            <a:endParaRPr lang="en-US" sz="2400" dirty="0">
              <a:solidFill>
                <a:srgbClr val="002060"/>
              </a:solidFill>
              <a:latin typeface="Calibri" panose="020F0502020204030204" pitchFamily="34" charset="0"/>
            </a:endParaRPr>
          </a:p>
        </p:txBody>
      </p:sp>
      <p:sp>
        <p:nvSpPr>
          <p:cNvPr id="7"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fr-FR" altLang="en-US" sz="3600" b="1" dirty="0" smtClean="0">
                <a:solidFill>
                  <a:srgbClr val="000066"/>
                </a:solidFill>
                <a:latin typeface="Calibri" panose="020F0502020204030204" pitchFamily="34" charset="0"/>
              </a:rPr>
              <a:t>Switch monitoring</a:t>
            </a:r>
          </a:p>
        </p:txBody>
      </p:sp>
    </p:spTree>
    <p:extLst>
      <p:ext uri="{BB962C8B-B14F-4D97-AF65-F5344CB8AC3E}">
        <p14:creationId xmlns:p14="http://schemas.microsoft.com/office/powerpoint/2010/main" val="6968981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2133600"/>
            <a:ext cx="8226425" cy="1107996"/>
          </a:xfrm>
          <a:prstGeom prst="rect">
            <a:avLst/>
          </a:prstGeom>
        </p:spPr>
        <p:txBody>
          <a:bodyPr/>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r>
              <a:rPr lang="en-US" sz="3600" kern="0" dirty="0" smtClean="0">
                <a:solidFill>
                  <a:srgbClr val="002060"/>
                </a:solidFill>
                <a:latin typeface="Calibri" panose="020F0502020204030204" pitchFamily="34" charset="0"/>
              </a:rPr>
              <a:t>Key messages for</a:t>
            </a:r>
            <a:r>
              <a:rPr lang="en-US" sz="3600" kern="0" dirty="0">
                <a:solidFill>
                  <a:srgbClr val="002060"/>
                </a:solidFill>
                <a:latin typeface="Calibri" panose="020F0502020204030204" pitchFamily="34" charset="0"/>
              </a:rPr>
              <a:t> </a:t>
            </a:r>
            <a:r>
              <a:rPr lang="en-US" sz="3600" kern="0" dirty="0" smtClean="0">
                <a:solidFill>
                  <a:srgbClr val="002060"/>
                </a:solidFill>
                <a:latin typeface="Calibri" panose="020F0502020204030204" pitchFamily="34" charset="0"/>
              </a:rPr>
              <a:t>parents and </a:t>
            </a:r>
          </a:p>
          <a:p>
            <a:r>
              <a:rPr lang="en-US" sz="3600" kern="0" dirty="0" smtClean="0">
                <a:solidFill>
                  <a:srgbClr val="002060"/>
                </a:solidFill>
                <a:latin typeface="Calibri" panose="020F0502020204030204" pitchFamily="34" charset="0"/>
              </a:rPr>
              <a:t>caregivers about the switch from </a:t>
            </a:r>
          </a:p>
          <a:p>
            <a:r>
              <a:rPr lang="en-US" sz="3600" kern="0" dirty="0" smtClean="0">
                <a:solidFill>
                  <a:srgbClr val="002060"/>
                </a:solidFill>
                <a:latin typeface="Calibri" panose="020F0502020204030204" pitchFamily="34" charset="0"/>
              </a:rPr>
              <a:t>trivalent to bivalent OPV</a:t>
            </a:r>
            <a:endParaRPr lang="en-US" sz="3600" kern="0" dirty="0">
              <a:latin typeface="Calibri" panose="020F0502020204030204" pitchFamily="34" charset="0"/>
            </a:endParaRPr>
          </a:p>
        </p:txBody>
      </p:sp>
    </p:spTree>
    <p:extLst>
      <p:ext uri="{BB962C8B-B14F-4D97-AF65-F5344CB8AC3E}">
        <p14:creationId xmlns:p14="http://schemas.microsoft.com/office/powerpoint/2010/main" val="38441423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600" b="1" kern="100" dirty="0">
                <a:solidFill>
                  <a:srgbClr val="002060"/>
                </a:solidFill>
                <a:latin typeface="Calibri" panose="020F0502020204030204" pitchFamily="34" charset="0"/>
                <a:ea typeface="Arial" charset="0"/>
              </a:rPr>
              <a:t>Learning objectives</a:t>
            </a:r>
          </a:p>
        </p:txBody>
      </p:sp>
      <p:sp>
        <p:nvSpPr>
          <p:cNvPr id="4099" name="Rectangle 14"/>
          <p:cNvSpPr>
            <a:spLocks noChangeArrowheads="1"/>
          </p:cNvSpPr>
          <p:nvPr/>
        </p:nvSpPr>
        <p:spPr bwMode="auto">
          <a:xfrm>
            <a:off x="1436007" y="1359127"/>
            <a:ext cx="725805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804863" indent="-280988"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r>
              <a:rPr lang="fr-FR" altLang="en-US" sz="2400" dirty="0">
                <a:latin typeface="Calibri" panose="020F0502020204030204" pitchFamily="34" charset="0"/>
              </a:rPr>
              <a:t>At the end of the module, the participant </a:t>
            </a:r>
            <a:r>
              <a:rPr lang="fr-FR" altLang="en-US" sz="2400" dirty="0" err="1">
                <a:latin typeface="Calibri" panose="020F0502020204030204" pitchFamily="34" charset="0"/>
              </a:rPr>
              <a:t>will</a:t>
            </a:r>
            <a:r>
              <a:rPr lang="fr-FR" altLang="en-US" sz="2400" dirty="0">
                <a:latin typeface="Calibri" panose="020F0502020204030204" pitchFamily="34" charset="0"/>
              </a:rPr>
              <a:t>:</a:t>
            </a:r>
          </a:p>
          <a:p>
            <a:pPr lvl="1"/>
            <a:r>
              <a:rPr lang="en-GB" altLang="en-US" sz="2400" dirty="0" smtClean="0">
                <a:latin typeface="Calibri" panose="020F0502020204030204" pitchFamily="34" charset="0"/>
                <a:ea typeface="MS PGothic" pitchFamily="34" charset="-128"/>
              </a:rPr>
              <a:t>Know the benefits of switching from trivalent to bivalent OPV</a:t>
            </a:r>
          </a:p>
          <a:p>
            <a:pPr lvl="1"/>
            <a:r>
              <a:rPr lang="en-GB" altLang="en-US" sz="2400" dirty="0" smtClean="0">
                <a:solidFill>
                  <a:srgbClr val="002060"/>
                </a:solidFill>
                <a:latin typeface="Calibri" panose="020F0502020204030204" pitchFamily="34" charset="0"/>
                <a:ea typeface="MS PGothic" pitchFamily="34" charset="-128"/>
              </a:rPr>
              <a:t>Understand </a:t>
            </a:r>
            <a:r>
              <a:rPr lang="en-GB" altLang="en-US" sz="2400" dirty="0">
                <a:solidFill>
                  <a:srgbClr val="002060"/>
                </a:solidFill>
                <a:latin typeface="Calibri" panose="020F0502020204030204" pitchFamily="34" charset="0"/>
                <a:ea typeface="MS PGothic" pitchFamily="34" charset="-128"/>
              </a:rPr>
              <a:t>the </a:t>
            </a:r>
            <a:r>
              <a:rPr lang="en-GB" altLang="en-US" sz="2400" dirty="0" smtClean="0">
                <a:solidFill>
                  <a:srgbClr val="002060"/>
                </a:solidFill>
                <a:latin typeface="Calibri" panose="020F0502020204030204" pitchFamily="34" charset="0"/>
                <a:ea typeface="MS PGothic" pitchFamily="34" charset="-128"/>
              </a:rPr>
              <a:t>role of health workers in implementation of the switch</a:t>
            </a:r>
          </a:p>
          <a:p>
            <a:pPr lvl="1"/>
            <a:r>
              <a:rPr lang="en-GB" altLang="en-US" sz="2400" dirty="0" smtClean="0">
                <a:latin typeface="Calibri" panose="020F0502020204030204" pitchFamily="34" charset="0"/>
                <a:ea typeface="MS PGothic" pitchFamily="34" charset="-128"/>
              </a:rPr>
              <a:t>Be </a:t>
            </a:r>
            <a:r>
              <a:rPr lang="en-GB" altLang="en-US" sz="2400" dirty="0">
                <a:latin typeface="Calibri" panose="020F0502020204030204" pitchFamily="34" charset="0"/>
                <a:ea typeface="MS PGothic" pitchFamily="34" charset="-128"/>
              </a:rPr>
              <a:t>able to respond to parental concerns </a:t>
            </a:r>
            <a:r>
              <a:rPr lang="en-GB" altLang="en-US" sz="2400" dirty="0" smtClean="0">
                <a:latin typeface="Calibri" panose="020F0502020204030204" pitchFamily="34" charset="0"/>
                <a:ea typeface="MS PGothic" pitchFamily="34" charset="-128"/>
              </a:rPr>
              <a:t>regarding vaccine safety and effectiveness</a:t>
            </a:r>
          </a:p>
          <a:p>
            <a:r>
              <a:rPr lang="en-GB" altLang="en-US" sz="2400" dirty="0" smtClean="0">
                <a:latin typeface="Calibri" panose="020F0502020204030204" pitchFamily="34" charset="0"/>
              </a:rPr>
              <a:t>Duration</a:t>
            </a:r>
            <a:endParaRPr lang="en-GB" altLang="en-US" sz="2400" dirty="0">
              <a:latin typeface="Calibri" panose="020F0502020204030204" pitchFamily="34" charset="0"/>
            </a:endParaRPr>
          </a:p>
          <a:p>
            <a:pPr lvl="1"/>
            <a:r>
              <a:rPr lang="en-GB" altLang="ja-JP" sz="2400" dirty="0" smtClean="0">
                <a:latin typeface="Calibri" panose="020F0502020204030204" pitchFamily="34" charset="0"/>
                <a:ea typeface="MS PGothic" pitchFamily="34" charset="-128"/>
              </a:rPr>
              <a:t>2 hours</a:t>
            </a:r>
            <a:endParaRPr lang="en-GB" altLang="ja-JP" sz="2400" dirty="0">
              <a:latin typeface="Calibri" panose="020F0502020204030204" pitchFamily="34" charset="0"/>
              <a:ea typeface="MS PGothic" pitchFamily="34" charset="-128"/>
            </a:endParaRPr>
          </a:p>
          <a:p>
            <a:pPr lvl="1"/>
            <a:endParaRPr lang="fr-FR" altLang="en-US" dirty="0">
              <a:latin typeface="Gill Sans MT" pitchFamily="34" charset="0"/>
              <a:ea typeface="MS PGothic" pitchFamily="34" charset="-128"/>
            </a:endParaRPr>
          </a:p>
        </p:txBody>
      </p:sp>
      <p:pic>
        <p:nvPicPr>
          <p:cNvPr id="4100" name="Picture 6" descr="C:\Users\sfellache\Desktop\ammp\sandcloc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9338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9" descr="arro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94485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306015" y="39193"/>
            <a:ext cx="8761785"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r>
              <a:rPr lang="en-US" sz="3600" b="1" kern="0" dirty="0" smtClean="0">
                <a:solidFill>
                  <a:srgbClr val="002060"/>
                </a:solidFill>
                <a:latin typeface="Calibri" panose="020F0502020204030204" pitchFamily="34" charset="0"/>
              </a:rPr>
              <a:t>Do health workers need to explain the </a:t>
            </a:r>
            <a:br>
              <a:rPr lang="en-US" sz="3600" b="1" kern="0" dirty="0" smtClean="0">
                <a:solidFill>
                  <a:srgbClr val="002060"/>
                </a:solidFill>
                <a:latin typeface="Calibri" panose="020F0502020204030204" pitchFamily="34" charset="0"/>
              </a:rPr>
            </a:br>
            <a:r>
              <a:rPr lang="en-US" sz="3600" b="1" kern="0" dirty="0" smtClean="0">
                <a:solidFill>
                  <a:srgbClr val="002060"/>
                </a:solidFill>
                <a:latin typeface="Calibri" panose="020F0502020204030204" pitchFamily="34" charset="0"/>
              </a:rPr>
              <a:t>switch to parents and caregivers?</a:t>
            </a:r>
            <a:endParaRPr lang="en-US" sz="3600" b="1" kern="0" dirty="0">
              <a:latin typeface="Calibri" panose="020F0502020204030204" pitchFamily="34" charset="0"/>
            </a:endParaRPr>
          </a:p>
        </p:txBody>
      </p:sp>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8" name="Rectangle 7"/>
          <p:cNvSpPr/>
          <p:nvPr/>
        </p:nvSpPr>
        <p:spPr>
          <a:xfrm>
            <a:off x="306015" y="1491020"/>
            <a:ext cx="8685585" cy="4370427"/>
          </a:xfrm>
          <a:prstGeom prst="rect">
            <a:avLst/>
          </a:prstGeom>
        </p:spPr>
        <p:txBody>
          <a:bodyPr wrap="square">
            <a:spAutoFit/>
          </a:bodyPr>
          <a:lstStyle/>
          <a:p>
            <a:r>
              <a:rPr lang="en-US" sz="2400" b="1" i="1" dirty="0">
                <a:solidFill>
                  <a:srgbClr val="002060"/>
                </a:solidFill>
                <a:latin typeface="Calibri" panose="020F0502020204030204" pitchFamily="34" charset="0"/>
              </a:rPr>
              <a:t>It </a:t>
            </a:r>
            <a:r>
              <a:rPr lang="en-US" sz="2400" b="1" i="1" dirty="0" smtClean="0">
                <a:solidFill>
                  <a:srgbClr val="002060"/>
                </a:solidFill>
                <a:latin typeface="Calibri" panose="020F0502020204030204" pitchFamily="34" charset="0"/>
              </a:rPr>
              <a:t>will not be necessary for you to take the initiative to explain </a:t>
            </a:r>
            <a:r>
              <a:rPr lang="en-US" sz="2400" b="1" i="1" dirty="0">
                <a:solidFill>
                  <a:srgbClr val="002060"/>
                </a:solidFill>
                <a:latin typeface="Calibri" panose="020F0502020204030204" pitchFamily="34" charset="0"/>
              </a:rPr>
              <a:t>the switch </a:t>
            </a:r>
            <a:r>
              <a:rPr lang="en-US" sz="2400" dirty="0">
                <a:solidFill>
                  <a:srgbClr val="002060"/>
                </a:solidFill>
                <a:latin typeface="Calibri" panose="020F0502020204030204" pitchFamily="34" charset="0"/>
              </a:rPr>
              <a:t>from tOPV to </a:t>
            </a:r>
            <a:r>
              <a:rPr lang="en-US" sz="2400" dirty="0" err="1">
                <a:solidFill>
                  <a:srgbClr val="002060"/>
                </a:solidFill>
                <a:latin typeface="Calibri" panose="020F0502020204030204" pitchFamily="34" charset="0"/>
              </a:rPr>
              <a:t>bOPV</a:t>
            </a:r>
            <a:r>
              <a:rPr lang="en-US" sz="2400" dirty="0">
                <a:solidFill>
                  <a:srgbClr val="002060"/>
                </a:solidFill>
                <a:latin typeface="Calibri" panose="020F0502020204030204" pitchFamily="34" charset="0"/>
              </a:rPr>
              <a:t> </a:t>
            </a:r>
            <a:r>
              <a:rPr lang="en-US" sz="2400" dirty="0" smtClean="0">
                <a:solidFill>
                  <a:srgbClr val="002060"/>
                </a:solidFill>
                <a:latin typeface="Calibri" panose="020F0502020204030204" pitchFamily="34" charset="0"/>
              </a:rPr>
              <a:t>to all caregivers because the:</a:t>
            </a:r>
            <a:br>
              <a:rPr lang="en-US" sz="2400" dirty="0" smtClean="0">
                <a:solidFill>
                  <a:srgbClr val="002060"/>
                </a:solidFill>
                <a:latin typeface="Calibri" panose="020F0502020204030204" pitchFamily="34" charset="0"/>
              </a:rPr>
            </a:br>
            <a:endParaRPr lang="en-US" dirty="0" smtClean="0">
              <a:solidFill>
                <a:srgbClr val="002060"/>
              </a:solidFill>
              <a:latin typeface="Calibri" panose="020F0502020204030204" pitchFamily="34" charset="0"/>
            </a:endParaRPr>
          </a:p>
          <a:p>
            <a:pPr marL="342900" indent="-342900">
              <a:buFont typeface="Arial" panose="020B0604020202020204" pitchFamily="34" charset="0"/>
              <a:buChar char="•"/>
            </a:pPr>
            <a:r>
              <a:rPr lang="en-US" sz="2200" dirty="0">
                <a:solidFill>
                  <a:srgbClr val="002060"/>
                </a:solidFill>
                <a:latin typeface="Calibri" panose="020F0502020204030204" pitchFamily="34" charset="0"/>
              </a:rPr>
              <a:t>G</a:t>
            </a:r>
            <a:r>
              <a:rPr lang="en-US" sz="2200" dirty="0" smtClean="0">
                <a:solidFill>
                  <a:srgbClr val="002060"/>
                </a:solidFill>
                <a:latin typeface="Calibri" panose="020F0502020204030204" pitchFamily="34" charset="0"/>
              </a:rPr>
              <a:t>eneral </a:t>
            </a:r>
            <a:r>
              <a:rPr lang="en-US" sz="2200" dirty="0">
                <a:solidFill>
                  <a:srgbClr val="002060"/>
                </a:solidFill>
                <a:latin typeface="Calibri" panose="020F0502020204030204" pitchFamily="34" charset="0"/>
              </a:rPr>
              <a:t>public may not be aware that there are </a:t>
            </a:r>
            <a:r>
              <a:rPr lang="en-US" sz="2200" dirty="0" smtClean="0">
                <a:solidFill>
                  <a:srgbClr val="002060"/>
                </a:solidFill>
                <a:latin typeface="Calibri" panose="020F0502020204030204" pitchFamily="34" charset="0"/>
              </a:rPr>
              <a:t>3 </a:t>
            </a:r>
            <a:r>
              <a:rPr lang="en-US" sz="2200" dirty="0">
                <a:solidFill>
                  <a:srgbClr val="002060"/>
                </a:solidFill>
                <a:latin typeface="Calibri" panose="020F0502020204030204" pitchFamily="34" charset="0"/>
              </a:rPr>
              <a:t>types of </a:t>
            </a:r>
            <a:r>
              <a:rPr lang="en-US" sz="2200" dirty="0" smtClean="0">
                <a:solidFill>
                  <a:srgbClr val="002060"/>
                </a:solidFill>
                <a:latin typeface="Calibri" panose="020F0502020204030204" pitchFamily="34" charset="0"/>
              </a:rPr>
              <a:t>polioviruses</a:t>
            </a:r>
          </a:p>
          <a:p>
            <a:pPr marL="342900" indent="-342900">
              <a:buFont typeface="Arial" panose="020B0604020202020204" pitchFamily="34" charset="0"/>
              <a:buChar char="•"/>
            </a:pPr>
            <a:r>
              <a:rPr lang="en-US" sz="2200" dirty="0" smtClean="0">
                <a:solidFill>
                  <a:srgbClr val="002060"/>
                </a:solidFill>
                <a:latin typeface="Calibri" panose="020F0502020204030204" pitchFamily="34" charset="0"/>
              </a:rPr>
              <a:t>Change may not be noticeable to caregivers and the public</a:t>
            </a:r>
          </a:p>
          <a:p>
            <a:pPr marL="342900" indent="-342900">
              <a:buFont typeface="Arial" panose="020B0604020202020204" pitchFamily="34" charset="0"/>
              <a:buChar char="•"/>
            </a:pPr>
            <a:r>
              <a:rPr lang="en-US" sz="2200" dirty="0" smtClean="0">
                <a:solidFill>
                  <a:srgbClr val="002060"/>
                </a:solidFill>
                <a:latin typeface="Calibri" panose="020F0502020204030204" pitchFamily="34" charset="0"/>
              </a:rPr>
              <a:t>Vaccine attributes, schedule, and potential side effects remain the same</a:t>
            </a:r>
          </a:p>
          <a:p>
            <a:r>
              <a:rPr lang="en-US" sz="1200" b="1" dirty="0" smtClean="0">
                <a:solidFill>
                  <a:srgbClr val="002060"/>
                </a:solidFill>
                <a:latin typeface="Calibri" panose="020F0502020204030204" pitchFamily="34" charset="0"/>
              </a:rPr>
              <a:t/>
            </a:r>
            <a:br>
              <a:rPr lang="en-US" sz="1200" b="1" dirty="0" smtClean="0">
                <a:solidFill>
                  <a:srgbClr val="002060"/>
                </a:solidFill>
                <a:latin typeface="Calibri" panose="020F0502020204030204" pitchFamily="34" charset="0"/>
              </a:rPr>
            </a:br>
            <a:r>
              <a:rPr lang="en-US" sz="2400" b="1" dirty="0">
                <a:solidFill>
                  <a:srgbClr val="002060"/>
                </a:solidFill>
                <a:latin typeface="Calibri" panose="020F0502020204030204" pitchFamily="34" charset="0"/>
              </a:rPr>
              <a:t>Given this level of general awareness, you may not receive any questions about </a:t>
            </a:r>
            <a:r>
              <a:rPr lang="en-US" sz="2400" b="1" dirty="0" smtClean="0">
                <a:solidFill>
                  <a:srgbClr val="002060"/>
                </a:solidFill>
                <a:latin typeface="Calibri" panose="020F0502020204030204" pitchFamily="34" charset="0"/>
              </a:rPr>
              <a:t>the change. </a:t>
            </a:r>
          </a:p>
          <a:p>
            <a:endParaRPr lang="en-US" sz="1400" b="1" dirty="0">
              <a:solidFill>
                <a:srgbClr val="002060"/>
              </a:solidFill>
              <a:latin typeface="Calibri" panose="020F0502020204030204" pitchFamily="34" charset="0"/>
            </a:endParaRPr>
          </a:p>
          <a:p>
            <a:r>
              <a:rPr lang="en-US" sz="2400" b="1" dirty="0" smtClean="0">
                <a:solidFill>
                  <a:srgbClr val="002060"/>
                </a:solidFill>
                <a:latin typeface="Calibri" panose="020F0502020204030204" pitchFamily="34" charset="0"/>
              </a:rPr>
              <a:t>You can reassure caregivers that this </a:t>
            </a:r>
            <a:r>
              <a:rPr lang="en-US" sz="2400" b="1" dirty="0">
                <a:solidFill>
                  <a:srgbClr val="002060"/>
                </a:solidFill>
                <a:latin typeface="Calibri" panose="020F0502020204030204" pitchFamily="34" charset="0"/>
              </a:rPr>
              <a:t>combination of </a:t>
            </a:r>
            <a:r>
              <a:rPr lang="en-US" sz="2400" b="1" dirty="0" smtClean="0">
                <a:solidFill>
                  <a:srgbClr val="002060"/>
                </a:solidFill>
                <a:latin typeface="Calibri" panose="020F0502020204030204" pitchFamily="34" charset="0"/>
              </a:rPr>
              <a:t>IPV and OPV </a:t>
            </a:r>
            <a:r>
              <a:rPr lang="en-US" sz="2400" b="1" dirty="0">
                <a:solidFill>
                  <a:srgbClr val="002060"/>
                </a:solidFill>
                <a:latin typeface="Calibri" panose="020F0502020204030204" pitchFamily="34" charset="0"/>
              </a:rPr>
              <a:t>will keep their children and their community </a:t>
            </a:r>
            <a:r>
              <a:rPr lang="en-US" sz="2400" b="1" dirty="0" smtClean="0">
                <a:solidFill>
                  <a:srgbClr val="002060"/>
                </a:solidFill>
                <a:latin typeface="Calibri" panose="020F0502020204030204" pitchFamily="34" charset="0"/>
              </a:rPr>
              <a:t>safe from polio.</a:t>
            </a:r>
            <a:endParaRPr lang="en-US" sz="2400" dirty="0" smtClean="0">
              <a:solidFill>
                <a:srgbClr val="002060"/>
              </a:solidFill>
              <a:latin typeface="Calibri" panose="020F0502020204030204" pitchFamily="34" charset="0"/>
            </a:endParaRPr>
          </a:p>
          <a:p>
            <a:endParaRPr lang="en-US" sz="2400" dirty="0">
              <a:latin typeface="Calibri" panose="020F0502020204030204" pitchFamily="34" charset="0"/>
            </a:endParaRPr>
          </a:p>
        </p:txBody>
      </p:sp>
    </p:spTree>
    <p:extLst>
      <p:ext uri="{BB962C8B-B14F-4D97-AF65-F5344CB8AC3E}">
        <p14:creationId xmlns:p14="http://schemas.microsoft.com/office/powerpoint/2010/main" val="38610634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bwMode="auto">
          <a:xfrm>
            <a:off x="533400" y="1637184"/>
            <a:ext cx="8002588" cy="3773016"/>
          </a:xfrm>
          <a:prstGeom prst="roundRect">
            <a:avLst/>
          </a:prstGeom>
          <a:solidFill>
            <a:srgbClr val="002060">
              <a:alpha val="15000"/>
            </a:srgbClr>
          </a:solidFill>
          <a:ln>
            <a:noFill/>
          </a:ln>
          <a:effectLs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GB" sz="3900" b="1" i="0" u="none" strike="noStrike" cap="none" normalizeH="0" baseline="0" smtClean="0">
              <a:ln>
                <a:noFill/>
              </a:ln>
              <a:solidFill>
                <a:srgbClr val="000066"/>
              </a:solidFill>
              <a:effectLst/>
              <a:latin typeface="Arial" charset="0"/>
              <a:cs typeface="Arial" charset="0"/>
            </a:endParaRPr>
          </a:p>
        </p:txBody>
      </p:sp>
      <p:sp>
        <p:nvSpPr>
          <p:cNvPr id="7170"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r>
              <a:rPr lang="en-US" sz="3600" b="1" kern="0" dirty="0" smtClean="0">
                <a:solidFill>
                  <a:srgbClr val="002060"/>
                </a:solidFill>
                <a:latin typeface="Calibri" panose="020F0502020204030204" pitchFamily="34" charset="0"/>
              </a:rPr>
              <a:t>Reassuring parents </a:t>
            </a:r>
            <a:r>
              <a:rPr lang="en-US" sz="3600" b="1" kern="0" dirty="0">
                <a:solidFill>
                  <a:srgbClr val="002060"/>
                </a:solidFill>
                <a:latin typeface="Calibri" panose="020F0502020204030204" pitchFamily="34" charset="0"/>
              </a:rPr>
              <a:t>and caregivers</a:t>
            </a:r>
            <a:endParaRPr lang="en-US" sz="3600" b="1" kern="0" dirty="0">
              <a:latin typeface="Calibri" panose="020F0502020204030204" pitchFamily="34" charset="0"/>
            </a:endParaRPr>
          </a:p>
        </p:txBody>
      </p:sp>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 name="Title 1"/>
          <p:cNvSpPr txBox="1">
            <a:spLocks/>
          </p:cNvSpPr>
          <p:nvPr/>
        </p:nvSpPr>
        <p:spPr>
          <a:xfrm>
            <a:off x="306015" y="1484784"/>
            <a:ext cx="8226425" cy="1107996"/>
          </a:xfrm>
          <a:prstGeom prst="rect">
            <a:avLst/>
          </a:prstGeom>
        </p:spPr>
        <p:txBody>
          <a:bodyPr/>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endParaRPr lang="en-US" kern="0" dirty="0">
              <a:latin typeface="Limon F3"/>
            </a:endParaRPr>
          </a:p>
        </p:txBody>
      </p:sp>
      <p:sp>
        <p:nvSpPr>
          <p:cNvPr id="2" name="TextBox 1"/>
          <p:cNvSpPr txBox="1"/>
          <p:nvPr/>
        </p:nvSpPr>
        <p:spPr>
          <a:xfrm>
            <a:off x="914400" y="1940256"/>
            <a:ext cx="7315200" cy="3046988"/>
          </a:xfrm>
          <a:prstGeom prst="rect">
            <a:avLst/>
          </a:prstGeom>
          <a:noFill/>
        </p:spPr>
        <p:txBody>
          <a:bodyPr wrap="square" rtlCol="0">
            <a:spAutoFit/>
          </a:bodyPr>
          <a:lstStyle/>
          <a:p>
            <a:pPr algn="ctr"/>
            <a:r>
              <a:rPr lang="en-US" sz="2400" b="1" dirty="0" smtClean="0">
                <a:solidFill>
                  <a:srgbClr val="002060"/>
                </a:solidFill>
                <a:latin typeface="Calibri" panose="020F0502020204030204" pitchFamily="34" charset="0"/>
              </a:rPr>
              <a:t>If asked, health workers can say to parents:</a:t>
            </a:r>
            <a:br>
              <a:rPr lang="en-US" sz="2400" b="1" dirty="0" smtClean="0">
                <a:solidFill>
                  <a:srgbClr val="002060"/>
                </a:solidFill>
                <a:latin typeface="Calibri" panose="020F0502020204030204" pitchFamily="34" charset="0"/>
              </a:rPr>
            </a:br>
            <a:endParaRPr lang="en-US" sz="2400" b="1" dirty="0" smtClean="0">
              <a:solidFill>
                <a:srgbClr val="002060"/>
              </a:solidFill>
              <a:latin typeface="Calibri" panose="020F0502020204030204" pitchFamily="34" charset="0"/>
            </a:endParaRPr>
          </a:p>
          <a:p>
            <a:pPr algn="ctr"/>
            <a:r>
              <a:rPr lang="en-US" sz="2400" dirty="0" smtClean="0">
                <a:solidFill>
                  <a:srgbClr val="002060"/>
                </a:solidFill>
                <a:latin typeface="Calibri" panose="020F0502020204030204" pitchFamily="34" charset="0"/>
              </a:rPr>
              <a:t>“We are using a different type of oral vaccine together with the injectable vaccine to protect children from the few remaining cases of polio.” </a:t>
            </a:r>
          </a:p>
          <a:p>
            <a:pPr algn="ctr"/>
            <a:endParaRPr lang="en-US" sz="2400" dirty="0">
              <a:solidFill>
                <a:srgbClr val="002060"/>
              </a:solidFill>
              <a:latin typeface="Calibri" panose="020F0502020204030204" pitchFamily="34" charset="0"/>
            </a:endParaRPr>
          </a:p>
          <a:p>
            <a:pPr algn="ctr"/>
            <a:r>
              <a:rPr lang="en-US" sz="2400" dirty="0" smtClean="0">
                <a:solidFill>
                  <a:srgbClr val="002060"/>
                </a:solidFill>
                <a:latin typeface="Calibri" panose="020F0502020204030204" pitchFamily="34" charset="0"/>
              </a:rPr>
              <a:t>“These vaccines together will work to end polio</a:t>
            </a:r>
          </a:p>
          <a:p>
            <a:pPr algn="ctr"/>
            <a:r>
              <a:rPr lang="en-US" sz="2400" dirty="0" smtClean="0">
                <a:solidFill>
                  <a:srgbClr val="002060"/>
                </a:solidFill>
                <a:latin typeface="Calibri" panose="020F0502020204030204" pitchFamily="34" charset="0"/>
              </a:rPr>
              <a:t> in our community and the world. ”</a:t>
            </a:r>
            <a:endParaRPr lang="en-US" sz="2400" dirty="0">
              <a:solidFill>
                <a:srgbClr val="002060"/>
              </a:solidFill>
              <a:latin typeface="Calibri" panose="020F0502020204030204" pitchFamily="34" charset="0"/>
            </a:endParaRPr>
          </a:p>
        </p:txBody>
      </p:sp>
    </p:spTree>
    <p:extLst>
      <p:ext uri="{BB962C8B-B14F-4D97-AF65-F5344CB8AC3E}">
        <p14:creationId xmlns:p14="http://schemas.microsoft.com/office/powerpoint/2010/main" val="36320669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r>
              <a:rPr lang="en-US" sz="3600" b="1" kern="0" dirty="0" smtClean="0">
                <a:solidFill>
                  <a:srgbClr val="002060"/>
                </a:solidFill>
                <a:latin typeface="Calibri" panose="020F0502020204030204" pitchFamily="34" charset="0"/>
              </a:rPr>
              <a:t>Frequently Asked Questions</a:t>
            </a:r>
            <a:endParaRPr lang="en-US" sz="3600" b="1" kern="0" dirty="0">
              <a:solidFill>
                <a:srgbClr val="002060"/>
              </a:solidFill>
              <a:latin typeface="Calibri" panose="020F0502020204030204" pitchFamily="34" charset="0"/>
            </a:endParaRPr>
          </a:p>
        </p:txBody>
      </p:sp>
      <p:sp>
        <p:nvSpPr>
          <p:cNvPr id="6148" name="Rounded Rectangular Callout 1"/>
          <p:cNvSpPr>
            <a:spLocks noChangeArrowheads="1"/>
          </p:cNvSpPr>
          <p:nvPr/>
        </p:nvSpPr>
        <p:spPr bwMode="auto">
          <a:xfrm>
            <a:off x="5848350" y="3068638"/>
            <a:ext cx="1676400" cy="76616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solidFill>
                <a:srgbClr val="002060"/>
              </a:solidFill>
            </a:endParaRPr>
          </a:p>
        </p:txBody>
      </p:sp>
      <p:sp>
        <p:nvSpPr>
          <p:cNvPr id="6149" name="Rounded Rectangular Callout 2"/>
          <p:cNvSpPr>
            <a:spLocks noChangeArrowheads="1"/>
          </p:cNvSpPr>
          <p:nvPr/>
        </p:nvSpPr>
        <p:spPr bwMode="auto">
          <a:xfrm>
            <a:off x="7092950" y="3357563"/>
            <a:ext cx="1366838" cy="76616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solidFill>
                <a:srgbClr val="002060"/>
              </a:solidFill>
            </a:endParaRPr>
          </a:p>
        </p:txBody>
      </p:sp>
      <p:sp>
        <p:nvSpPr>
          <p:cNvPr id="6" name="Title 1"/>
          <p:cNvSpPr txBox="1">
            <a:spLocks/>
          </p:cNvSpPr>
          <p:nvPr/>
        </p:nvSpPr>
        <p:spPr>
          <a:xfrm>
            <a:off x="306015" y="1484784"/>
            <a:ext cx="8226425" cy="1107996"/>
          </a:xfrm>
          <a:prstGeom prst="rect">
            <a:avLst/>
          </a:prstGeom>
        </p:spPr>
        <p:txBody>
          <a:bodyPr/>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endParaRPr lang="en-US" kern="0" dirty="0">
              <a:solidFill>
                <a:srgbClr val="002060"/>
              </a:solidFill>
              <a:latin typeface="Limon F3"/>
            </a:endParaRPr>
          </a:p>
        </p:txBody>
      </p:sp>
      <p:sp>
        <p:nvSpPr>
          <p:cNvPr id="2" name="TextBox 1"/>
          <p:cNvSpPr txBox="1"/>
          <p:nvPr/>
        </p:nvSpPr>
        <p:spPr>
          <a:xfrm>
            <a:off x="381000" y="1600200"/>
            <a:ext cx="8534400" cy="3785652"/>
          </a:xfrm>
          <a:prstGeom prst="rect">
            <a:avLst/>
          </a:prstGeom>
          <a:noFill/>
        </p:spPr>
        <p:txBody>
          <a:bodyPr wrap="square" rtlCol="0">
            <a:spAutoFit/>
          </a:bodyPr>
          <a:lstStyle/>
          <a:p>
            <a:r>
              <a:rPr lang="en-US" sz="2400" b="1" i="1" dirty="0" smtClean="0">
                <a:solidFill>
                  <a:srgbClr val="002060"/>
                </a:solidFill>
                <a:latin typeface="Calibri" panose="020F0502020204030204" pitchFamily="34" charset="0"/>
              </a:rPr>
              <a:t>Will </a:t>
            </a:r>
            <a:r>
              <a:rPr lang="en-US" sz="2400" b="1" i="1" dirty="0">
                <a:solidFill>
                  <a:srgbClr val="002060"/>
                </a:solidFill>
                <a:latin typeface="Calibri" panose="020F0502020204030204" pitchFamily="34" charset="0"/>
              </a:rPr>
              <a:t>children have protection from wild poliovirus type 2 or </a:t>
            </a:r>
            <a:r>
              <a:rPr lang="en-US" sz="2400" b="1" i="1" dirty="0" smtClean="0">
                <a:solidFill>
                  <a:srgbClr val="002060"/>
                </a:solidFill>
                <a:latin typeface="Calibri" panose="020F0502020204030204" pitchFamily="34" charset="0"/>
              </a:rPr>
              <a:t>from type </a:t>
            </a:r>
            <a:r>
              <a:rPr lang="en-US" sz="2400" b="1" i="1" dirty="0">
                <a:solidFill>
                  <a:srgbClr val="002060"/>
                </a:solidFill>
                <a:latin typeface="Calibri" panose="020F0502020204030204" pitchFamily="34" charset="0"/>
              </a:rPr>
              <a:t>2 </a:t>
            </a:r>
            <a:r>
              <a:rPr lang="en-US" sz="2400" b="1" i="1" dirty="0" smtClean="0">
                <a:solidFill>
                  <a:srgbClr val="002060"/>
                </a:solidFill>
                <a:latin typeface="Calibri" panose="020F0502020204030204" pitchFamily="34" charset="0"/>
              </a:rPr>
              <a:t>VDPVs after </a:t>
            </a:r>
            <a:r>
              <a:rPr lang="en-US" sz="2400" b="1" i="1" dirty="0">
                <a:solidFill>
                  <a:srgbClr val="002060"/>
                </a:solidFill>
                <a:latin typeface="Calibri" panose="020F0502020204030204" pitchFamily="34" charset="0"/>
              </a:rPr>
              <a:t>the switch from tOPV to bOPV? </a:t>
            </a:r>
            <a:endParaRPr lang="en-US" sz="2400" b="1" i="1" dirty="0" smtClean="0">
              <a:solidFill>
                <a:srgbClr val="002060"/>
              </a:solidFill>
              <a:latin typeface="Calibri" panose="020F0502020204030204" pitchFamily="34" charset="0"/>
            </a:endParaRPr>
          </a:p>
          <a:p>
            <a:endParaRPr lang="en-US" sz="2400" b="1" i="1" dirty="0">
              <a:solidFill>
                <a:srgbClr val="002060"/>
              </a:solidFill>
              <a:latin typeface="Calibri" panose="020F0502020204030204" pitchFamily="34" charset="0"/>
            </a:endParaRPr>
          </a:p>
          <a:p>
            <a:r>
              <a:rPr lang="en-US" sz="2400" b="1" i="1" dirty="0" smtClean="0">
                <a:solidFill>
                  <a:srgbClr val="002060"/>
                </a:solidFill>
                <a:latin typeface="Calibri" panose="020F0502020204030204" pitchFamily="34" charset="0"/>
              </a:rPr>
              <a:t>How </a:t>
            </a:r>
            <a:r>
              <a:rPr lang="en-US" sz="2400" b="1" i="1" dirty="0">
                <a:solidFill>
                  <a:srgbClr val="002060"/>
                </a:solidFill>
                <a:latin typeface="Calibri" panose="020F0502020204030204" pitchFamily="34" charset="0"/>
              </a:rPr>
              <a:t>will they be protected from type 2 polioviruses</a:t>
            </a:r>
            <a:r>
              <a:rPr lang="en-US" sz="2400" b="1" i="1" dirty="0" smtClean="0">
                <a:solidFill>
                  <a:srgbClr val="002060"/>
                </a:solidFill>
                <a:latin typeface="Calibri" panose="020F0502020204030204" pitchFamily="34" charset="0"/>
              </a:rPr>
              <a:t>?</a:t>
            </a:r>
            <a:br>
              <a:rPr lang="en-US" sz="2400" b="1" i="1" dirty="0" smtClean="0">
                <a:solidFill>
                  <a:srgbClr val="002060"/>
                </a:solidFill>
                <a:latin typeface="Calibri" panose="020F0502020204030204" pitchFamily="34" charset="0"/>
              </a:rPr>
            </a:br>
            <a:endParaRPr lang="en-US" sz="2400" i="1" dirty="0">
              <a:solidFill>
                <a:srgbClr val="002060"/>
              </a:solidFill>
              <a:latin typeface="Calibri" panose="020F0502020204030204" pitchFamily="34" charset="0"/>
            </a:endParaRPr>
          </a:p>
          <a:p>
            <a:r>
              <a:rPr lang="en-US" sz="2400" dirty="0" smtClean="0">
                <a:solidFill>
                  <a:srgbClr val="002060"/>
                </a:solidFill>
                <a:latin typeface="Calibri" panose="020F0502020204030204" pitchFamily="34" charset="0"/>
              </a:rPr>
              <a:t>IPV will help to protect children against poliovirus types </a:t>
            </a:r>
            <a:r>
              <a:rPr lang="en-US" sz="2400" dirty="0">
                <a:solidFill>
                  <a:srgbClr val="002060"/>
                </a:solidFill>
                <a:latin typeface="Calibri" panose="020F0502020204030204" pitchFamily="34" charset="0"/>
              </a:rPr>
              <a:t>1, 2, and </a:t>
            </a:r>
            <a:r>
              <a:rPr lang="en-US" sz="2400" dirty="0" smtClean="0">
                <a:solidFill>
                  <a:srgbClr val="002060"/>
                </a:solidFill>
                <a:latin typeface="Calibri" panose="020F0502020204030204" pitchFamily="34" charset="0"/>
              </a:rPr>
              <a:t>3. </a:t>
            </a:r>
          </a:p>
          <a:p>
            <a:endParaRPr lang="en-US" sz="2400" dirty="0">
              <a:solidFill>
                <a:srgbClr val="002060"/>
              </a:solidFill>
              <a:latin typeface="Calibri" panose="020F0502020204030204" pitchFamily="34" charset="0"/>
            </a:endParaRPr>
          </a:p>
          <a:p>
            <a:r>
              <a:rPr lang="en-US" sz="2400" dirty="0" smtClean="0">
                <a:solidFill>
                  <a:srgbClr val="002060"/>
                </a:solidFill>
                <a:latin typeface="Calibri" panose="020F0502020204030204" pitchFamily="34" charset="0"/>
              </a:rPr>
              <a:t>After the </a:t>
            </a:r>
            <a:r>
              <a:rPr lang="en-US" sz="2400" dirty="0">
                <a:solidFill>
                  <a:srgbClr val="002060"/>
                </a:solidFill>
                <a:latin typeface="Calibri" panose="020F0502020204030204" pitchFamily="34" charset="0"/>
              </a:rPr>
              <a:t>switch from tOPV to bOPV, IPV </a:t>
            </a:r>
            <a:r>
              <a:rPr lang="en-US" sz="2400" dirty="0" smtClean="0">
                <a:solidFill>
                  <a:srgbClr val="002060"/>
                </a:solidFill>
                <a:latin typeface="Calibri" panose="020F0502020204030204" pitchFamily="34" charset="0"/>
              </a:rPr>
              <a:t>will </a:t>
            </a:r>
            <a:r>
              <a:rPr lang="en-US" sz="2400" dirty="0">
                <a:solidFill>
                  <a:srgbClr val="002060"/>
                </a:solidFill>
                <a:latin typeface="Calibri" panose="020F0502020204030204" pitchFamily="34" charset="0"/>
              </a:rPr>
              <a:t>help to </a:t>
            </a:r>
            <a:r>
              <a:rPr lang="en-US" sz="2400" dirty="0" smtClean="0">
                <a:solidFill>
                  <a:srgbClr val="002060"/>
                </a:solidFill>
                <a:latin typeface="Calibri" panose="020F0502020204030204" pitchFamily="34" charset="0"/>
              </a:rPr>
              <a:t>boost protection against paralytic polio caused by the type 2 poliovirus, </a:t>
            </a:r>
            <a:r>
              <a:rPr lang="en-US" sz="2400" dirty="0">
                <a:solidFill>
                  <a:srgbClr val="002060"/>
                </a:solidFill>
                <a:latin typeface="Calibri" panose="020F0502020204030204" pitchFamily="34" charset="0"/>
              </a:rPr>
              <a:t>and offer additional protection against types 1 and 3</a:t>
            </a:r>
            <a:r>
              <a:rPr lang="en-US" sz="2400" dirty="0" smtClean="0">
                <a:solidFill>
                  <a:srgbClr val="002060"/>
                </a:solidFill>
                <a:latin typeface="Calibri" panose="020F0502020204030204" pitchFamily="34" charset="0"/>
              </a:rPr>
              <a:t>.</a:t>
            </a:r>
            <a:endParaRPr lang="en-US" sz="2400" dirty="0">
              <a:solidFill>
                <a:srgbClr val="002060"/>
              </a:solidFill>
              <a:latin typeface="Calibri" panose="020F0502020204030204" pitchFamily="34" charset="0"/>
            </a:endParaRPr>
          </a:p>
        </p:txBody>
      </p:sp>
      <p:pic>
        <p:nvPicPr>
          <p:cNvPr id="7" name="Picture 6" descr="C:\Users\aul3\AppData\Local\Microsoft\Windows\Temporary Internet Files\Content.IE5\Q8JYNAFU\647478939_f30b6eaa08[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185212"/>
            <a:ext cx="929640" cy="929640"/>
          </a:xfrm>
          <a:prstGeom prst="rect">
            <a:avLst/>
          </a:prstGeom>
          <a:noFill/>
          <a:extLst/>
        </p:spPr>
      </p:pic>
    </p:spTree>
    <p:extLst>
      <p:ext uri="{BB962C8B-B14F-4D97-AF65-F5344CB8AC3E}">
        <p14:creationId xmlns:p14="http://schemas.microsoft.com/office/powerpoint/2010/main" val="3343225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r>
              <a:rPr lang="en-US" sz="3600" b="1" kern="0" dirty="0" smtClean="0">
                <a:solidFill>
                  <a:srgbClr val="002060"/>
                </a:solidFill>
                <a:latin typeface="Calibri" panose="020F0502020204030204" pitchFamily="34" charset="0"/>
              </a:rPr>
              <a:t>Frequently Asked Questions</a:t>
            </a:r>
            <a:endParaRPr lang="en-US" sz="3600" b="1" kern="0" dirty="0">
              <a:solidFill>
                <a:srgbClr val="002060"/>
              </a:solidFill>
              <a:latin typeface="Calibri" panose="020F0502020204030204" pitchFamily="34" charset="0"/>
            </a:endParaRPr>
          </a:p>
        </p:txBody>
      </p:sp>
      <p:sp>
        <p:nvSpPr>
          <p:cNvPr id="6148" name="Rounded Rectangular Callout 1"/>
          <p:cNvSpPr>
            <a:spLocks noChangeArrowheads="1"/>
          </p:cNvSpPr>
          <p:nvPr/>
        </p:nvSpPr>
        <p:spPr bwMode="auto">
          <a:xfrm>
            <a:off x="5848350" y="3068638"/>
            <a:ext cx="1676400" cy="76616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solidFill>
                <a:srgbClr val="002060"/>
              </a:solidFill>
            </a:endParaRPr>
          </a:p>
        </p:txBody>
      </p:sp>
      <p:sp>
        <p:nvSpPr>
          <p:cNvPr id="6149" name="Rounded Rectangular Callout 2"/>
          <p:cNvSpPr>
            <a:spLocks noChangeArrowheads="1"/>
          </p:cNvSpPr>
          <p:nvPr/>
        </p:nvSpPr>
        <p:spPr bwMode="auto">
          <a:xfrm>
            <a:off x="7092950" y="3357563"/>
            <a:ext cx="1366838" cy="76616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solidFill>
                <a:srgbClr val="002060"/>
              </a:solidFill>
            </a:endParaRPr>
          </a:p>
        </p:txBody>
      </p:sp>
      <p:sp>
        <p:nvSpPr>
          <p:cNvPr id="6" name="Title 1"/>
          <p:cNvSpPr txBox="1">
            <a:spLocks/>
          </p:cNvSpPr>
          <p:nvPr/>
        </p:nvSpPr>
        <p:spPr>
          <a:xfrm>
            <a:off x="306015" y="1484784"/>
            <a:ext cx="8226425" cy="1107996"/>
          </a:xfrm>
          <a:prstGeom prst="rect">
            <a:avLst/>
          </a:prstGeom>
        </p:spPr>
        <p:txBody>
          <a:bodyPr/>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endParaRPr lang="en-US" kern="0" dirty="0">
              <a:solidFill>
                <a:srgbClr val="002060"/>
              </a:solidFill>
              <a:latin typeface="Limon F3"/>
            </a:endParaRPr>
          </a:p>
        </p:txBody>
      </p:sp>
      <p:sp>
        <p:nvSpPr>
          <p:cNvPr id="2" name="TextBox 1"/>
          <p:cNvSpPr txBox="1"/>
          <p:nvPr/>
        </p:nvSpPr>
        <p:spPr>
          <a:xfrm>
            <a:off x="457200" y="1558439"/>
            <a:ext cx="8397240" cy="5262979"/>
          </a:xfrm>
          <a:prstGeom prst="rect">
            <a:avLst/>
          </a:prstGeom>
          <a:noFill/>
        </p:spPr>
        <p:txBody>
          <a:bodyPr wrap="square" rtlCol="0">
            <a:spAutoFit/>
          </a:bodyPr>
          <a:lstStyle/>
          <a:p>
            <a:r>
              <a:rPr lang="en-US" sz="2400" b="1" i="1" dirty="0">
                <a:solidFill>
                  <a:srgbClr val="002060"/>
                </a:solidFill>
                <a:latin typeface="Calibri" panose="020F0502020204030204" pitchFamily="34" charset="0"/>
              </a:rPr>
              <a:t>What if </a:t>
            </a:r>
            <a:r>
              <a:rPr lang="en-US" sz="2400" b="1" i="1" dirty="0" smtClean="0">
                <a:solidFill>
                  <a:srgbClr val="002060"/>
                </a:solidFill>
                <a:latin typeface="Calibri" panose="020F0502020204030204" pitchFamily="34" charset="0"/>
              </a:rPr>
              <a:t>a child </a:t>
            </a:r>
            <a:r>
              <a:rPr lang="en-US" sz="2400" b="1" i="1" dirty="0">
                <a:solidFill>
                  <a:srgbClr val="002060"/>
                </a:solidFill>
                <a:latin typeface="Calibri" panose="020F0502020204030204" pitchFamily="34" charset="0"/>
              </a:rPr>
              <a:t>received one type of OPV before and is getting the new type of OPV now? </a:t>
            </a:r>
            <a:endParaRPr lang="en-US" sz="2400" b="1" i="1" dirty="0" smtClean="0">
              <a:solidFill>
                <a:srgbClr val="002060"/>
              </a:solidFill>
              <a:latin typeface="Calibri" panose="020F0502020204030204" pitchFamily="34" charset="0"/>
            </a:endParaRPr>
          </a:p>
          <a:p>
            <a:endParaRPr lang="en-US" sz="2400" b="1" i="1" dirty="0">
              <a:solidFill>
                <a:srgbClr val="002060"/>
              </a:solidFill>
              <a:latin typeface="Calibri" panose="020F0502020204030204" pitchFamily="34" charset="0"/>
            </a:endParaRPr>
          </a:p>
          <a:p>
            <a:r>
              <a:rPr lang="en-US" sz="2400" b="1" i="1" dirty="0" smtClean="0">
                <a:solidFill>
                  <a:srgbClr val="002060"/>
                </a:solidFill>
                <a:latin typeface="Calibri" panose="020F0502020204030204" pitchFamily="34" charset="0"/>
              </a:rPr>
              <a:t>Is it ok to combine these vaccines? </a:t>
            </a:r>
          </a:p>
          <a:p>
            <a:r>
              <a:rPr lang="en-US" sz="2400" dirty="0">
                <a:solidFill>
                  <a:srgbClr val="002060"/>
                </a:solidFill>
                <a:latin typeface="Calibri" panose="020F0502020204030204" pitchFamily="34" charset="0"/>
              </a:rPr>
              <a:t> </a:t>
            </a:r>
            <a:endParaRPr lang="en-US" sz="2400" dirty="0" smtClean="0">
              <a:solidFill>
                <a:srgbClr val="002060"/>
              </a:solidFill>
              <a:latin typeface="Calibri" panose="020F0502020204030204" pitchFamily="34" charset="0"/>
            </a:endParaRPr>
          </a:p>
          <a:p>
            <a:r>
              <a:rPr lang="en-US" sz="2400" dirty="0" smtClean="0">
                <a:solidFill>
                  <a:srgbClr val="002060"/>
                </a:solidFill>
                <a:latin typeface="Calibri" panose="020F0502020204030204" pitchFamily="34" charset="0"/>
              </a:rPr>
              <a:t>Both types of OPV are extremely safe vaccines, and can be given to the same child at different visits.</a:t>
            </a:r>
          </a:p>
          <a:p>
            <a:endParaRPr lang="en-US" sz="2400" dirty="0">
              <a:solidFill>
                <a:srgbClr val="002060"/>
              </a:solidFill>
              <a:latin typeface="Calibri" panose="020F0502020204030204" pitchFamily="34" charset="0"/>
            </a:endParaRPr>
          </a:p>
          <a:p>
            <a:r>
              <a:rPr lang="en-US" sz="2400" dirty="0" smtClean="0">
                <a:solidFill>
                  <a:srgbClr val="002060"/>
                </a:solidFill>
                <a:latin typeface="Calibri" panose="020F0502020204030204" pitchFamily="34" charset="0"/>
              </a:rPr>
              <a:t>Thanks to the addition </a:t>
            </a:r>
            <a:r>
              <a:rPr lang="en-US" sz="2400" dirty="0">
                <a:solidFill>
                  <a:srgbClr val="002060"/>
                </a:solidFill>
                <a:latin typeface="Calibri" panose="020F0502020204030204" pitchFamily="34" charset="0"/>
              </a:rPr>
              <a:t>of the injectable polio vaccine in </a:t>
            </a:r>
            <a:r>
              <a:rPr lang="en-US" sz="2400" dirty="0" smtClean="0">
                <a:solidFill>
                  <a:srgbClr val="002060"/>
                </a:solidFill>
                <a:latin typeface="Calibri" panose="020F0502020204030204" pitchFamily="34" charset="0"/>
              </a:rPr>
              <a:t>programmes, the infant will still be protected against paralytic polio from all 3 types of poliovirus</a:t>
            </a:r>
            <a:endParaRPr lang="en-US" sz="2400" dirty="0">
              <a:solidFill>
                <a:srgbClr val="002060"/>
              </a:solidFill>
              <a:latin typeface="Calibri" panose="020F0502020204030204" pitchFamily="34" charset="0"/>
            </a:endParaRPr>
          </a:p>
          <a:p>
            <a:endParaRPr lang="en-US" sz="2400" dirty="0">
              <a:solidFill>
                <a:srgbClr val="002060"/>
              </a:solidFill>
              <a:latin typeface="Calibri" panose="020F0502020204030204" pitchFamily="34" charset="0"/>
            </a:endParaRPr>
          </a:p>
          <a:p>
            <a:r>
              <a:rPr lang="en-US" sz="2400" b="1" dirty="0" smtClean="0">
                <a:solidFill>
                  <a:srgbClr val="002060"/>
                </a:solidFill>
                <a:latin typeface="Calibri" panose="020F0502020204030204" pitchFamily="34" charset="0"/>
              </a:rPr>
              <a:t/>
            </a:r>
            <a:br>
              <a:rPr lang="en-US" sz="2400" b="1" dirty="0" smtClean="0">
                <a:solidFill>
                  <a:srgbClr val="002060"/>
                </a:solidFill>
                <a:latin typeface="Calibri" panose="020F0502020204030204" pitchFamily="34" charset="0"/>
              </a:rPr>
            </a:br>
            <a:endParaRPr lang="en-US" sz="2400" dirty="0">
              <a:solidFill>
                <a:srgbClr val="002060"/>
              </a:solidFill>
              <a:latin typeface="Calibri" panose="020F0502020204030204" pitchFamily="34" charset="0"/>
            </a:endParaRPr>
          </a:p>
        </p:txBody>
      </p:sp>
      <p:pic>
        <p:nvPicPr>
          <p:cNvPr id="7" name="Picture 6" descr="C:\Users\aul3\AppData\Local\Microsoft\Windows\Temporary Internet Files\Content.IE5\Q8JYNAFU\647478939_f30b6eaa08[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185212"/>
            <a:ext cx="929640" cy="929640"/>
          </a:xfrm>
          <a:prstGeom prst="rect">
            <a:avLst/>
          </a:prstGeom>
          <a:noFill/>
          <a:extLst/>
        </p:spPr>
      </p:pic>
    </p:spTree>
    <p:extLst>
      <p:ext uri="{BB962C8B-B14F-4D97-AF65-F5344CB8AC3E}">
        <p14:creationId xmlns:p14="http://schemas.microsoft.com/office/powerpoint/2010/main" val="5627876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r>
              <a:rPr lang="en-US" sz="3600" b="1" kern="0" dirty="0" smtClean="0">
                <a:solidFill>
                  <a:srgbClr val="002060"/>
                </a:solidFill>
                <a:latin typeface="Calibri" panose="020F0502020204030204" pitchFamily="34" charset="0"/>
              </a:rPr>
              <a:t>Frequently Asked Questions</a:t>
            </a:r>
            <a:endParaRPr lang="en-US" sz="3600" b="1" kern="0" dirty="0">
              <a:solidFill>
                <a:srgbClr val="002060"/>
              </a:solidFill>
              <a:latin typeface="Calibri" panose="020F0502020204030204" pitchFamily="34" charset="0"/>
            </a:endParaRPr>
          </a:p>
        </p:txBody>
      </p:sp>
      <p:sp>
        <p:nvSpPr>
          <p:cNvPr id="6148" name="Rounded Rectangular Callout 1"/>
          <p:cNvSpPr>
            <a:spLocks noChangeArrowheads="1"/>
          </p:cNvSpPr>
          <p:nvPr/>
        </p:nvSpPr>
        <p:spPr bwMode="auto">
          <a:xfrm>
            <a:off x="5848350" y="3068638"/>
            <a:ext cx="1676400" cy="76616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solidFill>
                <a:srgbClr val="002060"/>
              </a:solidFill>
            </a:endParaRPr>
          </a:p>
        </p:txBody>
      </p:sp>
      <p:sp>
        <p:nvSpPr>
          <p:cNvPr id="6149" name="Rounded Rectangular Callout 2"/>
          <p:cNvSpPr>
            <a:spLocks noChangeArrowheads="1"/>
          </p:cNvSpPr>
          <p:nvPr/>
        </p:nvSpPr>
        <p:spPr bwMode="auto">
          <a:xfrm>
            <a:off x="7092950" y="3357563"/>
            <a:ext cx="1366838" cy="76616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solidFill>
                <a:srgbClr val="002060"/>
              </a:solidFill>
            </a:endParaRPr>
          </a:p>
        </p:txBody>
      </p:sp>
      <p:sp>
        <p:nvSpPr>
          <p:cNvPr id="6" name="Title 1"/>
          <p:cNvSpPr txBox="1">
            <a:spLocks/>
          </p:cNvSpPr>
          <p:nvPr/>
        </p:nvSpPr>
        <p:spPr>
          <a:xfrm>
            <a:off x="306015" y="1484784"/>
            <a:ext cx="8226425" cy="1107996"/>
          </a:xfrm>
          <a:prstGeom prst="rect">
            <a:avLst/>
          </a:prstGeom>
        </p:spPr>
        <p:txBody>
          <a:bodyPr/>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endParaRPr lang="en-US" kern="0" dirty="0">
              <a:solidFill>
                <a:srgbClr val="002060"/>
              </a:solidFill>
              <a:latin typeface="Limon F3"/>
            </a:endParaRPr>
          </a:p>
        </p:txBody>
      </p:sp>
      <p:sp>
        <p:nvSpPr>
          <p:cNvPr id="2" name="TextBox 1"/>
          <p:cNvSpPr txBox="1"/>
          <p:nvPr/>
        </p:nvSpPr>
        <p:spPr>
          <a:xfrm>
            <a:off x="457200" y="1598235"/>
            <a:ext cx="8397240" cy="4093428"/>
          </a:xfrm>
          <a:prstGeom prst="rect">
            <a:avLst/>
          </a:prstGeom>
          <a:noFill/>
        </p:spPr>
        <p:txBody>
          <a:bodyPr wrap="square" rtlCol="0">
            <a:spAutoFit/>
          </a:bodyPr>
          <a:lstStyle/>
          <a:p>
            <a:r>
              <a:rPr lang="en-US" sz="2400" b="1" i="1" dirty="0">
                <a:solidFill>
                  <a:srgbClr val="002060"/>
                </a:solidFill>
                <a:latin typeface="Calibri" panose="020F0502020204030204" pitchFamily="34" charset="0"/>
              </a:rPr>
              <a:t>If countries have unused supplies or inventories of tOPV after the switch date, can they first use those supplies before making the switch to bOPV</a:t>
            </a:r>
            <a:r>
              <a:rPr lang="en-US" sz="2400" b="1" i="1" dirty="0" smtClean="0">
                <a:solidFill>
                  <a:srgbClr val="002060"/>
                </a:solidFill>
                <a:latin typeface="Calibri" panose="020F0502020204030204" pitchFamily="34" charset="0"/>
              </a:rPr>
              <a:t>?</a:t>
            </a:r>
            <a:endParaRPr lang="en-US" sz="2400" i="1" dirty="0">
              <a:solidFill>
                <a:srgbClr val="002060"/>
              </a:solidFill>
              <a:latin typeface="Calibri" panose="020F0502020204030204" pitchFamily="34" charset="0"/>
            </a:endParaRPr>
          </a:p>
          <a:p>
            <a:r>
              <a:rPr lang="en-US" sz="2400" b="1" dirty="0" smtClean="0">
                <a:solidFill>
                  <a:srgbClr val="002060"/>
                </a:solidFill>
                <a:latin typeface="Calibri" panose="020F0502020204030204" pitchFamily="34" charset="0"/>
              </a:rPr>
              <a:t/>
            </a:r>
            <a:br>
              <a:rPr lang="en-US" sz="2400" b="1" dirty="0" smtClean="0">
                <a:solidFill>
                  <a:srgbClr val="002060"/>
                </a:solidFill>
                <a:latin typeface="Calibri" panose="020F0502020204030204" pitchFamily="34" charset="0"/>
              </a:rPr>
            </a:br>
            <a:r>
              <a:rPr lang="en-US" sz="2400" dirty="0" smtClean="0">
                <a:solidFill>
                  <a:srgbClr val="002060"/>
                </a:solidFill>
                <a:latin typeface="Calibri" panose="020F0502020204030204" pitchFamily="34" charset="0"/>
              </a:rPr>
              <a:t>No. All countries, and all health facilities, must </a:t>
            </a:r>
            <a:r>
              <a:rPr lang="en-US" sz="2400" dirty="0">
                <a:solidFill>
                  <a:srgbClr val="002060"/>
                </a:solidFill>
                <a:latin typeface="Calibri" panose="020F0502020204030204" pitchFamily="34" charset="0"/>
              </a:rPr>
              <a:t>stop using tOPV on the switch </a:t>
            </a:r>
            <a:r>
              <a:rPr lang="en-US" sz="2400" dirty="0" smtClean="0">
                <a:solidFill>
                  <a:srgbClr val="002060"/>
                </a:solidFill>
                <a:latin typeface="Calibri" panose="020F0502020204030204" pitchFamily="34" charset="0"/>
              </a:rPr>
              <a:t>day and </a:t>
            </a:r>
            <a:r>
              <a:rPr lang="en-US" sz="2400" dirty="0">
                <a:solidFill>
                  <a:srgbClr val="002060"/>
                </a:solidFill>
                <a:latin typeface="Calibri" panose="020F0502020204030204" pitchFamily="34" charset="0"/>
              </a:rPr>
              <a:t>any remaining </a:t>
            </a:r>
            <a:r>
              <a:rPr lang="en-US" sz="2400" dirty="0" smtClean="0">
                <a:solidFill>
                  <a:srgbClr val="002060"/>
                </a:solidFill>
                <a:latin typeface="Calibri" panose="020F0502020204030204" pitchFamily="34" charset="0"/>
              </a:rPr>
              <a:t>tOPV stock must </a:t>
            </a:r>
            <a:r>
              <a:rPr lang="en-US" sz="2400" dirty="0">
                <a:solidFill>
                  <a:srgbClr val="002060"/>
                </a:solidFill>
                <a:latin typeface="Calibri" panose="020F0502020204030204" pitchFamily="34" charset="0"/>
              </a:rPr>
              <a:t>be </a:t>
            </a:r>
            <a:r>
              <a:rPr lang="en-US" sz="2400" dirty="0" smtClean="0">
                <a:solidFill>
                  <a:srgbClr val="002060"/>
                </a:solidFill>
                <a:latin typeface="Calibri" panose="020F0502020204030204" pitchFamily="34" charset="0"/>
              </a:rPr>
              <a:t>destroyed. </a:t>
            </a:r>
          </a:p>
          <a:p>
            <a:endParaRPr lang="en-US" sz="2400" dirty="0">
              <a:solidFill>
                <a:srgbClr val="002060"/>
              </a:solidFill>
              <a:latin typeface="Calibri" panose="020F0502020204030204" pitchFamily="34" charset="0"/>
            </a:endParaRPr>
          </a:p>
          <a:p>
            <a:r>
              <a:rPr lang="en-US" sz="2400" dirty="0" smtClean="0">
                <a:solidFill>
                  <a:srgbClr val="002060"/>
                </a:solidFill>
                <a:latin typeface="Calibri" panose="020F0502020204030204" pitchFamily="34" charset="0"/>
              </a:rPr>
              <a:t>Any </a:t>
            </a:r>
            <a:r>
              <a:rPr lang="en-US" sz="2400" dirty="0">
                <a:solidFill>
                  <a:srgbClr val="002060"/>
                </a:solidFill>
                <a:latin typeface="Calibri" panose="020F0502020204030204" pitchFamily="34" charset="0"/>
              </a:rPr>
              <a:t>area continuing to use tOPV after all others have switched to bOPV puts </a:t>
            </a:r>
            <a:r>
              <a:rPr lang="en-US" sz="2400" dirty="0" err="1" smtClean="0">
                <a:solidFill>
                  <a:srgbClr val="002060"/>
                </a:solidFill>
                <a:latin typeface="Calibri" panose="020F0502020204030204" pitchFamily="34" charset="0"/>
              </a:rPr>
              <a:t>neighbouring</a:t>
            </a:r>
            <a:r>
              <a:rPr lang="en-US" sz="2400" dirty="0" smtClean="0">
                <a:solidFill>
                  <a:srgbClr val="002060"/>
                </a:solidFill>
                <a:latin typeface="Calibri" panose="020F0502020204030204" pitchFamily="34" charset="0"/>
              </a:rPr>
              <a:t> </a:t>
            </a:r>
            <a:r>
              <a:rPr lang="en-US" sz="2400" dirty="0">
                <a:solidFill>
                  <a:srgbClr val="002060"/>
                </a:solidFill>
                <a:latin typeface="Calibri" panose="020F0502020204030204" pitchFamily="34" charset="0"/>
              </a:rPr>
              <a:t>communities at risk of a cVDPV2 outbreak</a:t>
            </a:r>
            <a:r>
              <a:rPr lang="en-US" sz="2400" dirty="0" smtClean="0">
                <a:solidFill>
                  <a:srgbClr val="002060"/>
                </a:solidFill>
                <a:latin typeface="Calibri" panose="020F0502020204030204" pitchFamily="34" charset="0"/>
              </a:rPr>
              <a:t>.</a:t>
            </a:r>
            <a:br>
              <a:rPr lang="en-US" sz="2400" dirty="0" smtClean="0">
                <a:solidFill>
                  <a:srgbClr val="002060"/>
                </a:solidFill>
                <a:latin typeface="Calibri" panose="020F0502020204030204" pitchFamily="34" charset="0"/>
              </a:rPr>
            </a:br>
            <a:endParaRPr lang="en-US" sz="2000" dirty="0">
              <a:solidFill>
                <a:srgbClr val="002060"/>
              </a:solidFill>
              <a:latin typeface="Calibri" panose="020F0502020204030204" pitchFamily="34" charset="0"/>
            </a:endParaRPr>
          </a:p>
        </p:txBody>
      </p:sp>
      <p:pic>
        <p:nvPicPr>
          <p:cNvPr id="7" name="Picture 6" descr="C:\Users\aul3\AppData\Local\Microsoft\Windows\Temporary Internet Files\Content.IE5\Q8JYNAFU\647478939_f30b6eaa08[1].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185212"/>
            <a:ext cx="929640" cy="929640"/>
          </a:xfrm>
          <a:prstGeom prst="rect">
            <a:avLst/>
          </a:prstGeom>
          <a:noFill/>
          <a:extLst/>
        </p:spPr>
      </p:pic>
    </p:spTree>
    <p:extLst>
      <p:ext uri="{BB962C8B-B14F-4D97-AF65-F5344CB8AC3E}">
        <p14:creationId xmlns:p14="http://schemas.microsoft.com/office/powerpoint/2010/main" val="6581363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r>
              <a:rPr lang="en-US" sz="3600" b="1" kern="0" dirty="0" smtClean="0">
                <a:solidFill>
                  <a:srgbClr val="002060"/>
                </a:solidFill>
                <a:latin typeface="Calibri" panose="020F0502020204030204" pitchFamily="34" charset="0"/>
              </a:rPr>
              <a:t>In summary</a:t>
            </a:r>
            <a:endParaRPr lang="en-US" sz="3600" b="1" kern="0" dirty="0">
              <a:latin typeface="Calibri" panose="020F0502020204030204" pitchFamily="34" charset="0"/>
            </a:endParaRPr>
          </a:p>
        </p:txBody>
      </p:sp>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 name="Title 1"/>
          <p:cNvSpPr txBox="1">
            <a:spLocks/>
          </p:cNvSpPr>
          <p:nvPr/>
        </p:nvSpPr>
        <p:spPr>
          <a:xfrm>
            <a:off x="306015" y="1484784"/>
            <a:ext cx="8226425" cy="1107996"/>
          </a:xfrm>
          <a:prstGeom prst="rect">
            <a:avLst/>
          </a:prstGeom>
        </p:spPr>
        <p:txBody>
          <a:bodyPr/>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endParaRPr lang="en-US" kern="0" dirty="0">
              <a:latin typeface="Limon F3"/>
            </a:endParaRPr>
          </a:p>
        </p:txBody>
      </p:sp>
      <p:sp>
        <p:nvSpPr>
          <p:cNvPr id="2" name="TextBox 1"/>
          <p:cNvSpPr txBox="1"/>
          <p:nvPr/>
        </p:nvSpPr>
        <p:spPr>
          <a:xfrm>
            <a:off x="456032" y="1576149"/>
            <a:ext cx="8230767" cy="4431983"/>
          </a:xfrm>
          <a:prstGeom prst="rect">
            <a:avLst/>
          </a:prstGeom>
          <a:noFill/>
        </p:spPr>
        <p:txBody>
          <a:bodyPr wrap="square" rtlCol="0">
            <a:spAutoFit/>
          </a:bodyPr>
          <a:lstStyle/>
          <a:p>
            <a:pPr marL="342900" indent="-342900">
              <a:buFont typeface="Arial" panose="020B0604020202020204" pitchFamily="34" charset="0"/>
              <a:buChar char="•"/>
            </a:pPr>
            <a:r>
              <a:rPr lang="en-US" sz="2400" dirty="0" smtClean="0">
                <a:solidFill>
                  <a:srgbClr val="002060"/>
                </a:solidFill>
                <a:latin typeface="Calibri" panose="020F0502020204030204" pitchFamily="34" charset="0"/>
              </a:rPr>
              <a:t>OPV will be phased out gradually, beginning with the type 2 component of trivalent OPV.</a:t>
            </a:r>
            <a:br>
              <a:rPr lang="en-US" sz="2400" dirty="0" smtClean="0">
                <a:solidFill>
                  <a:srgbClr val="002060"/>
                </a:solidFill>
                <a:latin typeface="Calibri" panose="020F0502020204030204" pitchFamily="34" charset="0"/>
              </a:rPr>
            </a:br>
            <a:endParaRPr lang="en-US" sz="2400" dirty="0" smtClean="0">
              <a:solidFill>
                <a:srgbClr val="002060"/>
              </a:solidFill>
              <a:latin typeface="Calibri" panose="020F0502020204030204" pitchFamily="34" charset="0"/>
            </a:endParaRPr>
          </a:p>
          <a:p>
            <a:pPr marL="342900" indent="-342900">
              <a:buFont typeface="Arial" panose="020B0604020202020204" pitchFamily="34" charset="0"/>
              <a:buChar char="•"/>
            </a:pPr>
            <a:r>
              <a:rPr lang="en-US" sz="2400" dirty="0" smtClean="0">
                <a:solidFill>
                  <a:srgbClr val="002060"/>
                </a:solidFill>
                <a:latin typeface="Calibri" panose="020F0502020204030204" pitchFamily="34" charset="0"/>
              </a:rPr>
              <a:t>tOPV </a:t>
            </a:r>
            <a:r>
              <a:rPr lang="en-US" sz="2400" dirty="0">
                <a:solidFill>
                  <a:srgbClr val="002060"/>
                </a:solidFill>
                <a:latin typeface="Calibri" panose="020F0502020204030204" pitchFamily="34" charset="0"/>
              </a:rPr>
              <a:t>will be replaced with bOPV everywhere in the world at </a:t>
            </a:r>
            <a:r>
              <a:rPr lang="en-US" sz="2400" dirty="0" smtClean="0">
                <a:solidFill>
                  <a:srgbClr val="002060"/>
                </a:solidFill>
                <a:latin typeface="Calibri" panose="020F0502020204030204" pitchFamily="34" charset="0"/>
              </a:rPr>
              <a:t>in </a:t>
            </a:r>
            <a:r>
              <a:rPr lang="en-US" sz="2400" dirty="0">
                <a:solidFill>
                  <a:srgbClr val="002060"/>
                </a:solidFill>
                <a:latin typeface="Calibri" panose="020F0502020204030204" pitchFamily="34" charset="0"/>
              </a:rPr>
              <a:t>April </a:t>
            </a:r>
            <a:r>
              <a:rPr lang="en-US" sz="2400" dirty="0" smtClean="0">
                <a:solidFill>
                  <a:srgbClr val="002060"/>
                </a:solidFill>
                <a:latin typeface="Calibri" panose="020F0502020204030204" pitchFamily="34" charset="0"/>
              </a:rPr>
              <a:t>2016. </a:t>
            </a:r>
            <a:br>
              <a:rPr lang="en-US" sz="2400" dirty="0" smtClean="0">
                <a:solidFill>
                  <a:srgbClr val="002060"/>
                </a:solidFill>
                <a:latin typeface="Calibri" panose="020F0502020204030204" pitchFamily="34" charset="0"/>
              </a:rPr>
            </a:br>
            <a:endParaRPr lang="en-US" sz="2400" dirty="0">
              <a:solidFill>
                <a:srgbClr val="002060"/>
              </a:solidFill>
              <a:latin typeface="Calibri" panose="020F0502020204030204" pitchFamily="34" charset="0"/>
            </a:endParaRPr>
          </a:p>
          <a:p>
            <a:pPr marL="342900" indent="-342900">
              <a:buFont typeface="Arial" panose="020B0604020202020204" pitchFamily="34" charset="0"/>
              <a:buChar char="•"/>
            </a:pPr>
            <a:r>
              <a:rPr lang="en-US" sz="2400" b="1" dirty="0">
                <a:solidFill>
                  <a:srgbClr val="002060"/>
                </a:solidFill>
                <a:latin typeface="Calibri" panose="020F0502020204030204" pitchFamily="34" charset="0"/>
              </a:rPr>
              <a:t>Health workers should not immunize children with </a:t>
            </a:r>
            <a:r>
              <a:rPr lang="en-US" sz="2400" b="1" dirty="0" err="1">
                <a:solidFill>
                  <a:srgbClr val="002060"/>
                </a:solidFill>
                <a:latin typeface="Calibri" panose="020F0502020204030204" pitchFamily="34" charset="0"/>
              </a:rPr>
              <a:t>tOPV</a:t>
            </a:r>
            <a:r>
              <a:rPr lang="en-US" sz="2400" b="1" dirty="0">
                <a:solidFill>
                  <a:srgbClr val="002060"/>
                </a:solidFill>
                <a:latin typeface="Calibri" panose="020F0502020204030204" pitchFamily="34" charset="0"/>
              </a:rPr>
              <a:t> on or after </a:t>
            </a:r>
            <a:r>
              <a:rPr lang="en-US" sz="2400" b="1" dirty="0">
                <a:solidFill>
                  <a:srgbClr val="FF0000"/>
                </a:solidFill>
                <a:latin typeface="Calibri" panose="020F0502020204030204" pitchFamily="34" charset="0"/>
              </a:rPr>
              <a:t>&lt;insert date&gt; </a:t>
            </a:r>
            <a:r>
              <a:rPr lang="en-US" sz="2400" b="1" dirty="0">
                <a:solidFill>
                  <a:srgbClr val="002060"/>
                </a:solidFill>
                <a:latin typeface="Calibri" panose="020F0502020204030204" pitchFamily="34" charset="0"/>
              </a:rPr>
              <a:t>in any circumstance</a:t>
            </a:r>
            <a:r>
              <a:rPr lang="en-US" sz="2400" b="1" dirty="0" smtClean="0">
                <a:solidFill>
                  <a:srgbClr val="002060"/>
                </a:solidFill>
                <a:latin typeface="Calibri" panose="020F0502020204030204" pitchFamily="34" charset="0"/>
              </a:rPr>
              <a:t>.</a:t>
            </a:r>
          </a:p>
          <a:p>
            <a:endParaRPr lang="en-US" sz="2400" dirty="0">
              <a:solidFill>
                <a:srgbClr val="002060"/>
              </a:solidFill>
              <a:latin typeface="Calibri" panose="020F0502020204030204" pitchFamily="34" charset="0"/>
            </a:endParaRPr>
          </a:p>
          <a:p>
            <a:pPr marL="342900" indent="-342900">
              <a:buFont typeface="Arial" panose="020B0604020202020204" pitchFamily="34" charset="0"/>
              <a:buChar char="•"/>
            </a:pPr>
            <a:r>
              <a:rPr lang="en-US" sz="2400" dirty="0" smtClean="0">
                <a:solidFill>
                  <a:srgbClr val="002060"/>
                </a:solidFill>
                <a:latin typeface="Calibri" panose="020F0502020204030204" pitchFamily="34" charset="0"/>
              </a:rPr>
              <a:t>This </a:t>
            </a:r>
            <a:r>
              <a:rPr lang="en-US" sz="2400" dirty="0">
                <a:solidFill>
                  <a:srgbClr val="002060"/>
                </a:solidFill>
                <a:latin typeface="Calibri" panose="020F0502020204030204" pitchFamily="34" charset="0"/>
              </a:rPr>
              <a:t>will take us one step closer to polio </a:t>
            </a:r>
            <a:r>
              <a:rPr lang="en-US" sz="2400" dirty="0" smtClean="0">
                <a:solidFill>
                  <a:srgbClr val="002060"/>
                </a:solidFill>
                <a:latin typeface="Calibri" panose="020F0502020204030204" pitchFamily="34" charset="0"/>
              </a:rPr>
              <a:t>eradication.</a:t>
            </a:r>
            <a:br>
              <a:rPr lang="en-US" sz="2400" dirty="0" smtClean="0">
                <a:solidFill>
                  <a:srgbClr val="002060"/>
                </a:solidFill>
                <a:latin typeface="Calibri" panose="020F0502020204030204" pitchFamily="34" charset="0"/>
              </a:rPr>
            </a:br>
            <a:endParaRPr lang="en-US" sz="2400" dirty="0">
              <a:solidFill>
                <a:srgbClr val="002060"/>
              </a:solidFill>
              <a:latin typeface="Calibri" panose="020F0502020204030204" pitchFamily="34" charset="0"/>
            </a:endParaRPr>
          </a:p>
          <a:p>
            <a:endParaRPr lang="en-US" dirty="0">
              <a:latin typeface="Calibri" panose="020F0502020204030204" pitchFamily="34" charset="0"/>
            </a:endParaRPr>
          </a:p>
        </p:txBody>
      </p:sp>
    </p:spTree>
    <p:extLst>
      <p:ext uri="{BB962C8B-B14F-4D97-AF65-F5344CB8AC3E}">
        <p14:creationId xmlns:p14="http://schemas.microsoft.com/office/powerpoint/2010/main" val="25430892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6" descr="doctor_goodby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itre 1"/>
          <p:cNvSpPr>
            <a:spLocks noGrp="1"/>
          </p:cNvSpPr>
          <p:nvPr>
            <p:ph type="title"/>
          </p:nvPr>
        </p:nvSpPr>
        <p:spPr/>
        <p:txBody>
          <a:bodyPr/>
          <a:lstStyle/>
          <a:p>
            <a:pPr>
              <a:defRPr/>
            </a:pPr>
            <a:r>
              <a:rPr lang="fr-FR" sz="3600" dirty="0" smtClean="0">
                <a:latin typeface="Calibri" panose="020F0502020204030204" pitchFamily="34" charset="0"/>
              </a:rPr>
              <a:t>End of module</a:t>
            </a:r>
          </a:p>
        </p:txBody>
      </p:sp>
      <p:sp>
        <p:nvSpPr>
          <p:cNvPr id="7" name="Rectangle à coins arrondis 6"/>
          <p:cNvSpPr/>
          <p:nvPr/>
        </p:nvSpPr>
        <p:spPr bwMode="auto">
          <a:xfrm>
            <a:off x="3924300" y="2060575"/>
            <a:ext cx="3671888" cy="1292225"/>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r>
              <a:rPr lang="en-US" altLang="en-US" sz="3200" dirty="0" smtClean="0">
                <a:solidFill>
                  <a:srgbClr val="000066"/>
                </a:solidFill>
                <a:latin typeface="Calibri" panose="020F0502020204030204" pitchFamily="34" charset="0"/>
              </a:rPr>
              <a:t>Thank you</a:t>
            </a:r>
          </a:p>
          <a:p>
            <a:pPr algn="ctr" rtl="1" eaLnBrk="1" hangingPunct="1">
              <a:defRPr/>
            </a:pPr>
            <a:r>
              <a:rPr lang="en-US" altLang="en-US" sz="3200" dirty="0" smtClean="0">
                <a:solidFill>
                  <a:srgbClr val="000066"/>
                </a:solidFill>
                <a:latin typeface="Calibri" panose="020F0502020204030204" pitchFamily="34" charset="0"/>
              </a:rPr>
              <a:t>for your attention! </a:t>
            </a:r>
            <a:br>
              <a:rPr lang="en-US" altLang="en-US" sz="3200" dirty="0" smtClean="0">
                <a:solidFill>
                  <a:srgbClr val="000066"/>
                </a:solidFill>
                <a:latin typeface="Calibri" panose="020F0502020204030204" pitchFamily="34" charset="0"/>
              </a:rPr>
            </a:br>
            <a:r>
              <a:rPr lang="en-US" altLang="en-US" sz="3200" dirty="0" smtClean="0">
                <a:solidFill>
                  <a:srgbClr val="000066"/>
                </a:solidFill>
                <a:latin typeface="Calibri" panose="020F0502020204030204" pitchFamily="34" charset="0"/>
              </a:rPr>
              <a:t/>
            </a:r>
            <a:br>
              <a:rPr lang="en-US" altLang="en-US" sz="3200" dirty="0" smtClean="0">
                <a:solidFill>
                  <a:srgbClr val="000066"/>
                </a:solidFill>
                <a:latin typeface="Calibri" panose="020F0502020204030204" pitchFamily="34" charset="0"/>
              </a:rPr>
            </a:br>
            <a:endParaRPr lang="en-US" altLang="en-US" sz="3200" dirty="0" smtClean="0">
              <a:solidFill>
                <a:srgbClr val="000066"/>
              </a:solidFill>
              <a:latin typeface="Calibri" panose="020F0502020204030204" pitchFamily="34" charset="0"/>
            </a:endParaRPr>
          </a:p>
          <a:p>
            <a:pPr rtl="1" eaLnBrk="1" hangingPunct="1">
              <a:defRPr/>
            </a:pPr>
            <a:endParaRPr lang="en-US" altLang="en-US" sz="2800" b="1" dirty="0" smtClean="0">
              <a:solidFill>
                <a:srgbClr val="000066"/>
              </a:solidFill>
              <a:latin typeface="Calibri" panose="020F0502020204030204" pitchFamily="34" charset="0"/>
            </a:endParaRPr>
          </a:p>
          <a:p>
            <a:pPr rtl="1" eaLnBrk="1" hangingPunct="1">
              <a:defRPr/>
            </a:pPr>
            <a:endParaRPr lang="en-US" altLang="en-US" sz="2800" b="1" dirty="0" smtClean="0">
              <a:solidFill>
                <a:srgbClr val="000066"/>
              </a:solidFill>
              <a:latin typeface="Calibri" panose="020F0502020204030204" pitchFamily="34" charset="0"/>
            </a:endParaRPr>
          </a:p>
          <a:p>
            <a:pPr rtl="1" eaLnBrk="1" hangingPunct="1">
              <a:defRPr/>
            </a:pPr>
            <a:endParaRPr lang="en-US" altLang="en-US" sz="2800" b="1" dirty="0" smtClean="0">
              <a:solidFill>
                <a:srgbClr val="000066"/>
              </a:solidFill>
              <a:latin typeface="Calibri" panose="020F0502020204030204" pitchFamily="34" charset="0"/>
            </a:endParaRPr>
          </a:p>
          <a:p>
            <a:pPr rtl="1" eaLnBrk="1" hangingPunct="1">
              <a:defRPr/>
            </a:pPr>
            <a:endParaRPr lang="en-US" altLang="en-US" sz="2800" b="1" dirty="0" smtClean="0">
              <a:solidFill>
                <a:srgbClr val="000066"/>
              </a:solidFill>
              <a:latin typeface="Calibri" panose="020F0502020204030204" pitchFamily="34" charset="0"/>
            </a:endParaRPr>
          </a:p>
          <a:p>
            <a:pPr rtl="1" eaLnBrk="1" hangingPunct="1">
              <a:defRPr/>
            </a:pPr>
            <a:r>
              <a:rPr lang="fr-FR" altLang="en-US" sz="2800" b="1" dirty="0" smtClean="0">
                <a:solidFill>
                  <a:srgbClr val="000066"/>
                </a:solidFill>
                <a:latin typeface="Calibri" panose="020F0502020204030204" pitchFamily="34" charset="0"/>
              </a:rPr>
              <a:t> </a:t>
            </a:r>
          </a:p>
        </p:txBody>
      </p:sp>
    </p:spTree>
    <p:extLst>
      <p:ext uri="{BB962C8B-B14F-4D97-AF65-F5344CB8AC3E}">
        <p14:creationId xmlns:p14="http://schemas.microsoft.com/office/powerpoint/2010/main" val="7299449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5" descr="C:\Users\sfellache\Desktop\ammp\doctor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1645542"/>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p:cNvGrpSpPr/>
          <p:nvPr/>
        </p:nvGrpSpPr>
        <p:grpSpPr>
          <a:xfrm>
            <a:off x="251520" y="1510675"/>
            <a:ext cx="5032747" cy="1169625"/>
            <a:chOff x="539750" y="1459281"/>
            <a:chExt cx="4677394" cy="889599"/>
          </a:xfrm>
        </p:grpSpPr>
        <p:sp>
          <p:nvSpPr>
            <p:cNvPr id="4" name="Rectangle à coins arrondis 3"/>
            <p:cNvSpPr/>
            <p:nvPr/>
          </p:nvSpPr>
          <p:spPr bwMode="auto">
            <a:xfrm>
              <a:off x="897556" y="1459281"/>
              <a:ext cx="4319588" cy="889599"/>
            </a:xfrm>
            <a:prstGeom prst="wedgeRoundRectCallout">
              <a:avLst>
                <a:gd name="adj1" fmla="val 68142"/>
                <a:gd name="adj2" fmla="val 36750"/>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r>
                <a:rPr lang="en-US" sz="2000" b="1" kern="0" dirty="0" smtClean="0">
                  <a:solidFill>
                    <a:srgbClr val="000066"/>
                  </a:solidFill>
                  <a:latin typeface="Gill Sans MT" panose="020B0502020104020203" pitchFamily="34" charset="0"/>
                </a:rPr>
                <a:t> </a:t>
              </a:r>
              <a:endParaRPr lang="fr-FR" altLang="en-US" sz="2000" b="1" dirty="0" smtClean="0">
                <a:solidFill>
                  <a:srgbClr val="000066"/>
                </a:solidFill>
                <a:latin typeface="Gill Sans MT" panose="020B0502020104020203" pitchFamily="34" charset="0"/>
              </a:endParaRPr>
            </a:p>
          </p:txBody>
        </p:sp>
        <p:sp>
          <p:nvSpPr>
            <p:cNvPr id="8" name="Ellipse 7"/>
            <p:cNvSpPr>
              <a:spLocks noChangeArrowheads="1"/>
            </p:cNvSpPr>
            <p:nvPr/>
          </p:nvSpPr>
          <p:spPr bwMode="auto">
            <a:xfrm>
              <a:off x="539750" y="1459281"/>
              <a:ext cx="504825" cy="434081"/>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a:defRPr/>
              </a:pPr>
              <a:r>
                <a:rPr lang="fr-FR" sz="2400" b="1" dirty="0">
                  <a:solidFill>
                    <a:srgbClr val="FFFFFF"/>
                  </a:solidFill>
                  <a:latin typeface="Gill Sans MT" panose="020B0502020104020203" pitchFamily="34" charset="0"/>
                  <a:ea typeface="+mn-ea"/>
                </a:rPr>
                <a:t>1</a:t>
              </a:r>
            </a:p>
          </p:txBody>
        </p:sp>
      </p:grpSp>
      <p:grpSp>
        <p:nvGrpSpPr>
          <p:cNvPr id="10" name="Group 9"/>
          <p:cNvGrpSpPr/>
          <p:nvPr/>
        </p:nvGrpSpPr>
        <p:grpSpPr>
          <a:xfrm>
            <a:off x="181312" y="3113312"/>
            <a:ext cx="5154232" cy="925287"/>
            <a:chOff x="481336" y="3120621"/>
            <a:chExt cx="4838377" cy="1729166"/>
          </a:xfrm>
        </p:grpSpPr>
        <p:sp>
          <p:nvSpPr>
            <p:cNvPr id="6" name="Rectangle à coins arrondis 5"/>
            <p:cNvSpPr/>
            <p:nvPr/>
          </p:nvSpPr>
          <p:spPr bwMode="auto">
            <a:xfrm>
              <a:off x="891383" y="3140967"/>
              <a:ext cx="4428330" cy="1708820"/>
            </a:xfrm>
            <a:prstGeom prst="wedgeRoundRectCallout">
              <a:avLst>
                <a:gd name="adj1" fmla="val 67461"/>
                <a:gd name="adj2" fmla="val -19598"/>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spcBef>
                  <a:spcPts val="600"/>
                </a:spcBef>
              </a:pPr>
              <a:endParaRPr lang="en-US" sz="2000" b="1" kern="0" dirty="0">
                <a:solidFill>
                  <a:srgbClr val="000066"/>
                </a:solidFill>
                <a:latin typeface="Gill Sans MT" panose="020B0502020104020203" pitchFamily="34" charset="0"/>
              </a:endParaRPr>
            </a:p>
          </p:txBody>
        </p:sp>
        <p:sp>
          <p:nvSpPr>
            <p:cNvPr id="9" name="Ellipse 8"/>
            <p:cNvSpPr>
              <a:spLocks noChangeArrowheads="1"/>
            </p:cNvSpPr>
            <p:nvPr/>
          </p:nvSpPr>
          <p:spPr bwMode="auto">
            <a:xfrm>
              <a:off x="481336" y="3120621"/>
              <a:ext cx="576356" cy="116916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a:defRPr/>
              </a:pPr>
              <a:r>
                <a:rPr lang="fr-FR" sz="2400" b="1" dirty="0">
                  <a:solidFill>
                    <a:srgbClr val="FFFFFF"/>
                  </a:solidFill>
                  <a:latin typeface="Gill Sans MT" panose="020B0502020104020203" pitchFamily="34" charset="0"/>
                  <a:ea typeface="+mn-ea"/>
                </a:rPr>
                <a:t>2</a:t>
              </a:r>
            </a:p>
          </p:txBody>
        </p:sp>
      </p:grpSp>
      <p:grpSp>
        <p:nvGrpSpPr>
          <p:cNvPr id="16" name="Group 14"/>
          <p:cNvGrpSpPr>
            <a:grpSpLocks/>
          </p:cNvGrpSpPr>
          <p:nvPr/>
        </p:nvGrpSpPr>
        <p:grpSpPr bwMode="auto">
          <a:xfrm>
            <a:off x="195171" y="4572666"/>
            <a:ext cx="5157513" cy="1032102"/>
            <a:chOff x="329" y="1599"/>
            <a:chExt cx="2979" cy="423"/>
          </a:xfrm>
        </p:grpSpPr>
        <p:sp>
          <p:nvSpPr>
            <p:cNvPr id="17" name="Rectangle à coins arrondis 5"/>
            <p:cNvSpPr/>
            <p:nvPr/>
          </p:nvSpPr>
          <p:spPr bwMode="auto">
            <a:xfrm>
              <a:off x="587" y="1649"/>
              <a:ext cx="2721" cy="373"/>
            </a:xfrm>
            <a:prstGeom prst="wedgeRoundRectCallout">
              <a:avLst>
                <a:gd name="adj1" fmla="val 68106"/>
                <a:gd name="adj2" fmla="val -50011"/>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spcBef>
                  <a:spcPts val="600"/>
                </a:spcBef>
              </a:pPr>
              <a:endParaRPr lang="en-US" sz="2000" b="1" kern="0" dirty="0">
                <a:solidFill>
                  <a:srgbClr val="000066"/>
                </a:solidFill>
                <a:latin typeface="Gill Sans MT" panose="020B0502020104020203" pitchFamily="34" charset="0"/>
              </a:endParaRPr>
            </a:p>
          </p:txBody>
        </p:sp>
        <p:sp>
          <p:nvSpPr>
            <p:cNvPr id="18" name="Ellipse 8"/>
            <p:cNvSpPr>
              <a:spLocks noChangeArrowheads="1"/>
            </p:cNvSpPr>
            <p:nvPr/>
          </p:nvSpPr>
          <p:spPr bwMode="auto">
            <a:xfrm>
              <a:off x="329" y="1599"/>
              <a:ext cx="318" cy="252"/>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algn="ctr" defTabSz="1042988" rtl="1">
                <a:defRPr/>
              </a:pPr>
              <a:r>
                <a:rPr lang="fr-FR" sz="2400" b="1" dirty="0">
                  <a:solidFill>
                    <a:srgbClr val="FFFFFF"/>
                  </a:solidFill>
                  <a:latin typeface="Gill Sans MT" panose="020B0502020104020203" pitchFamily="34" charset="0"/>
                  <a:ea typeface="+mn-ea"/>
                </a:rPr>
                <a:t>3</a:t>
              </a:r>
            </a:p>
          </p:txBody>
        </p:sp>
      </p:grpSp>
      <p:sp>
        <p:nvSpPr>
          <p:cNvPr id="2" name="Rectangle 1"/>
          <p:cNvSpPr/>
          <p:nvPr/>
        </p:nvSpPr>
        <p:spPr>
          <a:xfrm>
            <a:off x="726122" y="1498522"/>
            <a:ext cx="4572000" cy="1200329"/>
          </a:xfrm>
          <a:prstGeom prst="rect">
            <a:avLst/>
          </a:prstGeom>
        </p:spPr>
        <p:txBody>
          <a:bodyPr>
            <a:spAutoFit/>
          </a:bodyPr>
          <a:lstStyle/>
          <a:p>
            <a:r>
              <a:rPr lang="en-US" sz="2400" dirty="0">
                <a:latin typeface="Calibri" panose="020F0502020204030204" pitchFamily="34" charset="0"/>
              </a:rPr>
              <a:t>Why </a:t>
            </a:r>
            <a:r>
              <a:rPr lang="en-US" sz="2400" dirty="0" smtClean="0">
                <a:latin typeface="Calibri" panose="020F0502020204030204" pitchFamily="34" charset="0"/>
              </a:rPr>
              <a:t>does the world need </a:t>
            </a:r>
            <a:r>
              <a:rPr lang="en-US" sz="2400" dirty="0">
                <a:latin typeface="Calibri" panose="020F0502020204030204" pitchFamily="34" charset="0"/>
              </a:rPr>
              <a:t>to switch from trivalent </a:t>
            </a:r>
            <a:r>
              <a:rPr lang="en-US" sz="2400" dirty="0" smtClean="0">
                <a:latin typeface="Calibri" panose="020F0502020204030204" pitchFamily="34" charset="0"/>
              </a:rPr>
              <a:t>OPV to </a:t>
            </a:r>
            <a:r>
              <a:rPr lang="en-US" sz="2400" dirty="0">
                <a:latin typeface="Calibri" panose="020F0502020204030204" pitchFamily="34" charset="0"/>
              </a:rPr>
              <a:t>bivalent OPV?</a:t>
            </a:r>
          </a:p>
        </p:txBody>
      </p:sp>
      <p:sp>
        <p:nvSpPr>
          <p:cNvPr id="3" name="Rectangle 2"/>
          <p:cNvSpPr/>
          <p:nvPr/>
        </p:nvSpPr>
        <p:spPr>
          <a:xfrm>
            <a:off x="781924" y="3288050"/>
            <a:ext cx="4630819" cy="461665"/>
          </a:xfrm>
          <a:prstGeom prst="rect">
            <a:avLst/>
          </a:prstGeom>
        </p:spPr>
        <p:txBody>
          <a:bodyPr wrap="none">
            <a:spAutoFit/>
          </a:bodyPr>
          <a:lstStyle/>
          <a:p>
            <a:r>
              <a:rPr lang="en-US" sz="2400" dirty="0">
                <a:latin typeface="Calibri" panose="020F0502020204030204" pitchFamily="34" charset="0"/>
              </a:rPr>
              <a:t>What is the role of health workers?</a:t>
            </a:r>
          </a:p>
        </p:txBody>
      </p:sp>
      <p:sp>
        <p:nvSpPr>
          <p:cNvPr id="5" name="Rectangle 4"/>
          <p:cNvSpPr/>
          <p:nvPr/>
        </p:nvSpPr>
        <p:spPr>
          <a:xfrm>
            <a:off x="749689" y="4734217"/>
            <a:ext cx="4572000" cy="830997"/>
          </a:xfrm>
          <a:prstGeom prst="rect">
            <a:avLst/>
          </a:prstGeom>
        </p:spPr>
        <p:txBody>
          <a:bodyPr>
            <a:spAutoFit/>
          </a:bodyPr>
          <a:lstStyle/>
          <a:p>
            <a:r>
              <a:rPr lang="en-US" sz="2400" dirty="0" smtClean="0">
                <a:latin typeface="Calibri" panose="020F0502020204030204" pitchFamily="34" charset="0"/>
              </a:rPr>
              <a:t>What are the key messages related to this change?</a:t>
            </a:r>
            <a:endParaRPr lang="en-US" sz="2400" dirty="0">
              <a:latin typeface="Calibri" panose="020F0502020204030204" pitchFamily="34" charset="0"/>
            </a:endParaRPr>
          </a:p>
        </p:txBody>
      </p:sp>
      <p:sp>
        <p:nvSpPr>
          <p:cNvPr id="19"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fr-FR" altLang="en-US" sz="3600" b="1" dirty="0" smtClean="0">
                <a:solidFill>
                  <a:srgbClr val="000066"/>
                </a:solidFill>
                <a:latin typeface="Calibri" panose="020F0502020204030204" pitchFamily="34" charset="0"/>
              </a:rPr>
              <a:t>This training module </a:t>
            </a:r>
            <a:r>
              <a:rPr lang="fr-FR" altLang="en-US" sz="3600" b="1" dirty="0" err="1" smtClean="0">
                <a:solidFill>
                  <a:srgbClr val="000066"/>
                </a:solidFill>
                <a:latin typeface="Calibri" panose="020F0502020204030204" pitchFamily="34" charset="0"/>
              </a:rPr>
              <a:t>will</a:t>
            </a:r>
            <a:r>
              <a:rPr lang="fr-FR" altLang="en-US" sz="3600" b="1" dirty="0" smtClean="0">
                <a:solidFill>
                  <a:srgbClr val="000066"/>
                </a:solidFill>
                <a:latin typeface="Calibri" panose="020F0502020204030204" pitchFamily="34" charset="0"/>
              </a:rPr>
              <a:t> </a:t>
            </a:r>
            <a:r>
              <a:rPr lang="fr-FR" altLang="en-US" sz="3600" b="1" dirty="0" err="1" smtClean="0">
                <a:solidFill>
                  <a:srgbClr val="000066"/>
                </a:solidFill>
                <a:latin typeface="Calibri" panose="020F0502020204030204" pitchFamily="34" charset="0"/>
              </a:rPr>
              <a:t>answer</a:t>
            </a:r>
            <a:r>
              <a:rPr lang="fr-FR" altLang="en-US" sz="3600" b="1" dirty="0" smtClean="0">
                <a:solidFill>
                  <a:srgbClr val="000066"/>
                </a:solidFill>
                <a:latin typeface="Calibri" panose="020F0502020204030204" pitchFamily="34" charset="0"/>
              </a:rPr>
              <a:t> </a:t>
            </a:r>
          </a:p>
          <a:p>
            <a:pPr algn="ctr">
              <a:defRPr/>
            </a:pPr>
            <a:r>
              <a:rPr lang="fr-FR" altLang="en-US" sz="3600" b="1" dirty="0" smtClean="0">
                <a:solidFill>
                  <a:srgbClr val="000066"/>
                </a:solidFill>
                <a:latin typeface="Calibri" panose="020F0502020204030204" pitchFamily="34" charset="0"/>
              </a:rPr>
              <a:t>the </a:t>
            </a:r>
            <a:r>
              <a:rPr lang="fr-FR" altLang="en-US" sz="3600" b="1" dirty="0" err="1" smtClean="0">
                <a:solidFill>
                  <a:srgbClr val="000066"/>
                </a:solidFill>
                <a:latin typeface="Calibri" panose="020F0502020204030204" pitchFamily="34" charset="0"/>
              </a:rPr>
              <a:t>following</a:t>
            </a:r>
            <a:r>
              <a:rPr lang="fr-FR" altLang="en-US" sz="3600" b="1" dirty="0" smtClean="0">
                <a:solidFill>
                  <a:srgbClr val="000066"/>
                </a:solidFill>
                <a:latin typeface="Calibri" panose="020F0502020204030204" pitchFamily="34" charset="0"/>
              </a:rPr>
              <a:t> questions:</a:t>
            </a:r>
          </a:p>
        </p:txBody>
      </p:sp>
    </p:spTree>
    <p:extLst>
      <p:ext uri="{BB962C8B-B14F-4D97-AF65-F5344CB8AC3E}">
        <p14:creationId xmlns:p14="http://schemas.microsoft.com/office/powerpoint/2010/main" val="28027095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 name="Title 1"/>
          <p:cNvSpPr txBox="1">
            <a:spLocks/>
          </p:cNvSpPr>
          <p:nvPr/>
        </p:nvSpPr>
        <p:spPr>
          <a:xfrm>
            <a:off x="306015" y="2249567"/>
            <a:ext cx="8226425" cy="1107996"/>
          </a:xfrm>
          <a:prstGeom prst="rect">
            <a:avLst/>
          </a:prstGeom>
        </p:spPr>
        <p:txBody>
          <a:bodyPr/>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r>
              <a:rPr lang="en-US" sz="3600" kern="0" dirty="0" smtClean="0">
                <a:solidFill>
                  <a:srgbClr val="002060"/>
                </a:solidFill>
                <a:latin typeface="Gill Sans MT" panose="020B0502020104020203" pitchFamily="34" charset="0"/>
              </a:rPr>
              <a:t>Polio eradication and the </a:t>
            </a:r>
            <a:br>
              <a:rPr lang="en-US" sz="3600" kern="0" dirty="0" smtClean="0">
                <a:solidFill>
                  <a:srgbClr val="002060"/>
                </a:solidFill>
                <a:latin typeface="Gill Sans MT" panose="020B0502020104020203" pitchFamily="34" charset="0"/>
              </a:rPr>
            </a:br>
            <a:r>
              <a:rPr lang="en-US" sz="3600" kern="0" dirty="0" smtClean="0">
                <a:solidFill>
                  <a:srgbClr val="002060"/>
                </a:solidFill>
                <a:latin typeface="Gill Sans MT" panose="020B0502020104020203" pitchFamily="34" charset="0"/>
              </a:rPr>
              <a:t>switch from trivalent OPV </a:t>
            </a:r>
            <a:br>
              <a:rPr lang="en-US" sz="3600" kern="0" dirty="0" smtClean="0">
                <a:solidFill>
                  <a:srgbClr val="002060"/>
                </a:solidFill>
                <a:latin typeface="Gill Sans MT" panose="020B0502020104020203" pitchFamily="34" charset="0"/>
              </a:rPr>
            </a:br>
            <a:r>
              <a:rPr lang="en-US" sz="3600" kern="0" dirty="0" smtClean="0">
                <a:solidFill>
                  <a:srgbClr val="002060"/>
                </a:solidFill>
                <a:latin typeface="Gill Sans MT" panose="020B0502020104020203" pitchFamily="34" charset="0"/>
              </a:rPr>
              <a:t>to bivalent OPV</a:t>
            </a:r>
            <a:endParaRPr lang="en-US" sz="3600" kern="0" dirty="0">
              <a:latin typeface="Gill Sans MT" panose="020B0502020104020203" pitchFamily="34" charset="0"/>
            </a:endParaRPr>
          </a:p>
        </p:txBody>
      </p:sp>
    </p:spTree>
    <p:extLst>
      <p:ext uri="{BB962C8B-B14F-4D97-AF65-F5344CB8AC3E}">
        <p14:creationId xmlns:p14="http://schemas.microsoft.com/office/powerpoint/2010/main" val="28300527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8" name="Rectangle 7"/>
          <p:cNvSpPr/>
          <p:nvPr/>
        </p:nvSpPr>
        <p:spPr>
          <a:xfrm>
            <a:off x="381000" y="1447800"/>
            <a:ext cx="8078788" cy="4524315"/>
          </a:xfrm>
          <a:prstGeom prst="rect">
            <a:avLst/>
          </a:prstGeom>
        </p:spPr>
        <p:txBody>
          <a:bodyPr wrap="square">
            <a:spAutoFit/>
          </a:bodyPr>
          <a:lstStyle/>
          <a:p>
            <a:pPr marL="342900" lvl="0" indent="-342900">
              <a:buFont typeface="Arial" panose="020B0604020202020204" pitchFamily="34" charset="0"/>
              <a:buChar char="•"/>
            </a:pPr>
            <a:r>
              <a:rPr lang="en-US" sz="2400" dirty="0" smtClean="0">
                <a:solidFill>
                  <a:srgbClr val="000066"/>
                </a:solidFill>
                <a:latin typeface="Calibri" panose="020F0502020204030204" pitchFamily="34" charset="0"/>
              </a:rPr>
              <a:t>Immunization efforts have reduced the number of polio cases globally by more than 99% over the last two decades.</a:t>
            </a:r>
            <a:br>
              <a:rPr lang="en-US" sz="2400" dirty="0" smtClean="0">
                <a:solidFill>
                  <a:srgbClr val="000066"/>
                </a:solidFill>
                <a:latin typeface="Calibri" panose="020F0502020204030204" pitchFamily="34" charset="0"/>
              </a:rPr>
            </a:br>
            <a:endParaRPr lang="en-US" sz="1600" dirty="0" smtClean="0">
              <a:solidFill>
                <a:srgbClr val="000066"/>
              </a:solidFill>
              <a:latin typeface="Calibri" panose="020F0502020204030204" pitchFamily="34" charset="0"/>
            </a:endParaRPr>
          </a:p>
          <a:p>
            <a:pPr marL="342900" indent="-342900">
              <a:buFont typeface="Arial" panose="020B0604020202020204" pitchFamily="34" charset="0"/>
              <a:buChar char="•"/>
            </a:pPr>
            <a:r>
              <a:rPr lang="en-US" sz="2400" dirty="0">
                <a:solidFill>
                  <a:srgbClr val="000066"/>
                </a:solidFill>
                <a:latin typeface="Calibri" panose="020F0502020204030204" pitchFamily="34" charset="0"/>
              </a:rPr>
              <a:t>The transition from trivalent OPV to </a:t>
            </a:r>
            <a:r>
              <a:rPr lang="en-US" sz="2400" dirty="0" smtClean="0">
                <a:solidFill>
                  <a:srgbClr val="000066"/>
                </a:solidFill>
                <a:latin typeface="Calibri" panose="020F0502020204030204" pitchFamily="34" charset="0"/>
              </a:rPr>
              <a:t/>
            </a:r>
            <a:br>
              <a:rPr lang="en-US" sz="2400" dirty="0" smtClean="0">
                <a:solidFill>
                  <a:srgbClr val="000066"/>
                </a:solidFill>
                <a:latin typeface="Calibri" panose="020F0502020204030204" pitchFamily="34" charset="0"/>
              </a:rPr>
            </a:br>
            <a:r>
              <a:rPr lang="en-US" sz="2400" dirty="0" smtClean="0">
                <a:solidFill>
                  <a:srgbClr val="000066"/>
                </a:solidFill>
                <a:latin typeface="Calibri" panose="020F0502020204030204" pitchFamily="34" charset="0"/>
              </a:rPr>
              <a:t>bivalent </a:t>
            </a:r>
            <a:r>
              <a:rPr lang="en-US" sz="2400" dirty="0">
                <a:solidFill>
                  <a:srgbClr val="000066"/>
                </a:solidFill>
                <a:latin typeface="Calibri" panose="020F0502020204030204" pitchFamily="34" charset="0"/>
              </a:rPr>
              <a:t>OPV is part of the polio </a:t>
            </a:r>
            <a:r>
              <a:rPr lang="en-US" sz="2400" dirty="0" smtClean="0">
                <a:solidFill>
                  <a:srgbClr val="000066"/>
                </a:solidFill>
                <a:latin typeface="Calibri" panose="020F0502020204030204" pitchFamily="34" charset="0"/>
              </a:rPr>
              <a:t/>
            </a:r>
            <a:br>
              <a:rPr lang="en-US" sz="2400" dirty="0" smtClean="0">
                <a:solidFill>
                  <a:srgbClr val="000066"/>
                </a:solidFill>
                <a:latin typeface="Calibri" panose="020F0502020204030204" pitchFamily="34" charset="0"/>
              </a:rPr>
            </a:br>
            <a:r>
              <a:rPr lang="en-US" sz="2400" dirty="0" smtClean="0">
                <a:solidFill>
                  <a:srgbClr val="000066"/>
                </a:solidFill>
                <a:latin typeface="Calibri" panose="020F0502020204030204" pitchFamily="34" charset="0"/>
              </a:rPr>
              <a:t>eradication </a:t>
            </a:r>
            <a:r>
              <a:rPr lang="en-US" sz="2400" dirty="0">
                <a:solidFill>
                  <a:srgbClr val="000066"/>
                </a:solidFill>
                <a:latin typeface="Calibri" panose="020F0502020204030204" pitchFamily="34" charset="0"/>
              </a:rPr>
              <a:t>strategy</a:t>
            </a:r>
            <a:r>
              <a:rPr lang="en-US" sz="2400" dirty="0" smtClean="0">
                <a:solidFill>
                  <a:srgbClr val="000066"/>
                </a:solidFill>
                <a:latin typeface="Calibri" panose="020F0502020204030204" pitchFamily="34" charset="0"/>
              </a:rPr>
              <a:t>.</a:t>
            </a:r>
          </a:p>
          <a:p>
            <a:pPr marL="342900" indent="-342900">
              <a:buFont typeface="Arial" panose="020B0604020202020204" pitchFamily="34" charset="0"/>
              <a:buChar char="•"/>
            </a:pPr>
            <a:endParaRPr lang="en-US" sz="1600" dirty="0">
              <a:solidFill>
                <a:srgbClr val="000066"/>
              </a:solidFill>
              <a:latin typeface="Calibri" panose="020F0502020204030204" pitchFamily="34" charset="0"/>
            </a:endParaRPr>
          </a:p>
          <a:p>
            <a:pPr marL="342900" indent="-342900">
              <a:buFont typeface="Arial" panose="020B0604020202020204" pitchFamily="34" charset="0"/>
              <a:buChar char="•"/>
            </a:pPr>
            <a:r>
              <a:rPr lang="en-US" sz="2400" i="1" dirty="0" smtClean="0">
                <a:solidFill>
                  <a:srgbClr val="000066"/>
                </a:solidFill>
                <a:latin typeface="Calibri" panose="020F0502020204030204" pitchFamily="34" charset="0"/>
              </a:rPr>
              <a:t>There are three types of polio viruses:                                          1, 2, and 3. The last type 2 wild poliovirus                                        was detected in 1999</a:t>
            </a:r>
            <a:r>
              <a:rPr lang="en-US" sz="2400" dirty="0" smtClean="0">
                <a:solidFill>
                  <a:srgbClr val="000066"/>
                </a:solidFill>
                <a:latin typeface="Calibri" panose="020F0502020204030204" pitchFamily="34" charset="0"/>
              </a:rPr>
              <a:t/>
            </a:r>
            <a:br>
              <a:rPr lang="en-US" sz="2400" dirty="0" smtClean="0">
                <a:solidFill>
                  <a:srgbClr val="000066"/>
                </a:solidFill>
                <a:latin typeface="Calibri" panose="020F0502020204030204" pitchFamily="34" charset="0"/>
              </a:rPr>
            </a:br>
            <a:endParaRPr lang="en-US" sz="1600" dirty="0">
              <a:solidFill>
                <a:srgbClr val="000066"/>
              </a:solidFill>
              <a:latin typeface="Calibri" panose="020F0502020204030204" pitchFamily="34" charset="0"/>
            </a:endParaRPr>
          </a:p>
          <a:p>
            <a:pPr marL="342900" lvl="0" indent="-342900">
              <a:buFont typeface="Arial" panose="020B0604020202020204" pitchFamily="34" charset="0"/>
              <a:buChar char="•"/>
            </a:pPr>
            <a:endParaRPr lang="en-US" sz="2400" dirty="0" smtClean="0">
              <a:solidFill>
                <a:srgbClr val="000066"/>
              </a:solidFill>
              <a:latin typeface="Calibri" panose="020F0502020204030204" pitchFamily="34" charset="0"/>
            </a:endParaRPr>
          </a:p>
          <a:p>
            <a:pPr lvl="0"/>
            <a:endParaRPr lang="en-US" sz="2400" dirty="0">
              <a:solidFill>
                <a:srgbClr val="000066"/>
              </a:solidFill>
              <a:latin typeface="Calibri" panose="020F0502020204030204" pitchFamily="34"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2012" y="2590800"/>
            <a:ext cx="2869588" cy="187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fr-FR" altLang="en-US" sz="3600" b="1" dirty="0" err="1" smtClean="0">
                <a:solidFill>
                  <a:srgbClr val="000066"/>
                </a:solidFill>
                <a:latin typeface="Calibri" panose="020F0502020204030204" pitchFamily="34" charset="0"/>
              </a:rPr>
              <a:t>We</a:t>
            </a:r>
            <a:r>
              <a:rPr lang="fr-FR" altLang="en-US" sz="3600" b="1" dirty="0" smtClean="0">
                <a:solidFill>
                  <a:srgbClr val="000066"/>
                </a:solidFill>
                <a:latin typeface="Calibri" panose="020F0502020204030204" pitchFamily="34" charset="0"/>
              </a:rPr>
              <a:t> are close to the </a:t>
            </a:r>
            <a:r>
              <a:rPr lang="fr-FR" altLang="en-US" sz="3600" b="1" dirty="0" err="1" smtClean="0">
                <a:solidFill>
                  <a:srgbClr val="000066"/>
                </a:solidFill>
                <a:latin typeface="Calibri" panose="020F0502020204030204" pitchFamily="34" charset="0"/>
              </a:rPr>
              <a:t>eradication</a:t>
            </a:r>
            <a:r>
              <a:rPr lang="fr-FR" altLang="en-US" sz="3600" b="1" dirty="0" smtClean="0">
                <a:solidFill>
                  <a:srgbClr val="000066"/>
                </a:solidFill>
                <a:latin typeface="Calibri" panose="020F0502020204030204" pitchFamily="34" charset="0"/>
              </a:rPr>
              <a:t> of polio</a:t>
            </a:r>
          </a:p>
        </p:txBody>
      </p:sp>
    </p:spTree>
    <p:extLst>
      <p:ext uri="{BB962C8B-B14F-4D97-AF65-F5344CB8AC3E}">
        <p14:creationId xmlns:p14="http://schemas.microsoft.com/office/powerpoint/2010/main" val="30351695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r>
              <a:rPr lang="en-US" sz="3600" b="1" dirty="0" smtClean="0">
                <a:solidFill>
                  <a:srgbClr val="002060"/>
                </a:solidFill>
                <a:latin typeface="Calibri" panose="020F0502020204030204" pitchFamily="34" charset="0"/>
              </a:rPr>
              <a:t>Both OPV </a:t>
            </a:r>
            <a:r>
              <a:rPr lang="en-US" sz="3600" b="1" dirty="0">
                <a:solidFill>
                  <a:srgbClr val="002060"/>
                </a:solidFill>
                <a:latin typeface="Calibri" panose="020F0502020204030204" pitchFamily="34" charset="0"/>
              </a:rPr>
              <a:t>and IPV are needed </a:t>
            </a:r>
            <a:r>
              <a:rPr lang="en-US" sz="3600" b="1" dirty="0" smtClean="0">
                <a:solidFill>
                  <a:srgbClr val="002060"/>
                </a:solidFill>
                <a:latin typeface="Calibri" panose="020F0502020204030204" pitchFamily="34" charset="0"/>
              </a:rPr>
              <a:t/>
            </a:r>
            <a:br>
              <a:rPr lang="en-US" sz="3600" b="1" dirty="0" smtClean="0">
                <a:solidFill>
                  <a:srgbClr val="002060"/>
                </a:solidFill>
                <a:latin typeface="Calibri" panose="020F0502020204030204" pitchFamily="34" charset="0"/>
              </a:rPr>
            </a:br>
            <a:r>
              <a:rPr lang="en-US" sz="3600" b="1" dirty="0" smtClean="0">
                <a:solidFill>
                  <a:srgbClr val="002060"/>
                </a:solidFill>
                <a:latin typeface="Calibri" panose="020F0502020204030204" pitchFamily="34" charset="0"/>
              </a:rPr>
              <a:t>at this </a:t>
            </a:r>
            <a:r>
              <a:rPr lang="en-US" sz="3600" b="1" dirty="0">
                <a:solidFill>
                  <a:srgbClr val="002060"/>
                </a:solidFill>
                <a:latin typeface="Calibri" panose="020F0502020204030204" pitchFamily="34" charset="0"/>
              </a:rPr>
              <a:t>stage of polio </a:t>
            </a:r>
            <a:r>
              <a:rPr lang="en-US" sz="3600" b="1" dirty="0" smtClean="0">
                <a:solidFill>
                  <a:srgbClr val="002060"/>
                </a:solidFill>
                <a:latin typeface="Calibri" panose="020F0502020204030204" pitchFamily="34" charset="0"/>
              </a:rPr>
              <a:t>eradication</a:t>
            </a:r>
            <a:endParaRPr lang="en-US" sz="3600" b="1" dirty="0">
              <a:solidFill>
                <a:srgbClr val="002060"/>
              </a:solidFill>
              <a:latin typeface="Calibri" panose="020F0502020204030204" pitchFamily="34" charset="0"/>
            </a:endParaRPr>
          </a:p>
        </p:txBody>
      </p:sp>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graphicFrame>
        <p:nvGraphicFramePr>
          <p:cNvPr id="2" name="Table 1"/>
          <p:cNvGraphicFramePr>
            <a:graphicFrameLocks noGrp="1"/>
          </p:cNvGraphicFramePr>
          <p:nvPr>
            <p:extLst>
              <p:ext uri="{D42A27DB-BD31-4B8C-83A1-F6EECF244321}">
                <p14:modId xmlns:p14="http://schemas.microsoft.com/office/powerpoint/2010/main" val="4021371000"/>
              </p:ext>
            </p:extLst>
          </p:nvPr>
        </p:nvGraphicFramePr>
        <p:xfrm>
          <a:off x="207326" y="1606155"/>
          <a:ext cx="8743330" cy="4108845"/>
        </p:xfrm>
        <a:graphic>
          <a:graphicData uri="http://schemas.openxmlformats.org/drawingml/2006/table">
            <a:tbl>
              <a:tblPr firstRow="1" bandRow="1">
                <a:tableStyleId>{5C22544A-7EE6-4342-B048-85BDC9FD1C3A}</a:tableStyleId>
              </a:tblPr>
              <a:tblGrid>
                <a:gridCol w="4129362"/>
                <a:gridCol w="4613968"/>
              </a:tblGrid>
              <a:tr h="562575">
                <a:tc>
                  <a:txBody>
                    <a:bodyPr/>
                    <a:lstStyle/>
                    <a:p>
                      <a:r>
                        <a:rPr lang="en-US" sz="2600" dirty="0" smtClean="0">
                          <a:solidFill>
                            <a:srgbClr val="002060"/>
                          </a:solidFill>
                          <a:latin typeface="Calibri" panose="020F0502020204030204" pitchFamily="34" charset="0"/>
                        </a:rPr>
                        <a:t>Oral Polio Vaccine (OPV)</a:t>
                      </a:r>
                      <a:endParaRPr lang="en-US" sz="2600" dirty="0">
                        <a:solidFill>
                          <a:srgbClr val="002060"/>
                        </a:solidFill>
                        <a:latin typeface="Calibri" panose="020F0502020204030204" pitchFamily="34" charset="0"/>
                      </a:endParaRPr>
                    </a:p>
                  </a:txBody>
                  <a:tcPr/>
                </a:tc>
                <a:tc>
                  <a:txBody>
                    <a:bodyPr/>
                    <a:lstStyle/>
                    <a:p>
                      <a:r>
                        <a:rPr lang="en-US" sz="2600" dirty="0" smtClean="0">
                          <a:solidFill>
                            <a:srgbClr val="002060"/>
                          </a:solidFill>
                          <a:latin typeface="Calibri" panose="020F0502020204030204" pitchFamily="34" charset="0"/>
                        </a:rPr>
                        <a:t>Inactivated Polio Vaccine (IPV)</a:t>
                      </a:r>
                      <a:endParaRPr lang="en-US" sz="2600" dirty="0">
                        <a:solidFill>
                          <a:srgbClr val="002060"/>
                        </a:solidFill>
                        <a:latin typeface="Calibri" panose="020F0502020204030204" pitchFamily="34" charset="0"/>
                      </a:endParaRPr>
                    </a:p>
                  </a:txBody>
                  <a:tcPr/>
                </a:tc>
              </a:tr>
              <a:tr h="579459">
                <a:tc>
                  <a:txBody>
                    <a:bodyPr/>
                    <a:lstStyle/>
                    <a:p>
                      <a:r>
                        <a:rPr lang="en-US" sz="2000" dirty="0" smtClean="0">
                          <a:latin typeface="Calibri" panose="020F0502020204030204" pitchFamily="34" charset="0"/>
                        </a:rPr>
                        <a:t>Administered by </a:t>
                      </a:r>
                      <a:r>
                        <a:rPr lang="en-US" sz="2000" b="1" dirty="0" smtClean="0">
                          <a:latin typeface="Calibri" panose="020F0502020204030204" pitchFamily="34" charset="0"/>
                        </a:rPr>
                        <a:t>drops</a:t>
                      </a:r>
                      <a:endParaRPr lang="en-US" sz="2000" b="1" dirty="0">
                        <a:latin typeface="Calibri" panose="020F0502020204030204" pitchFamily="34" charset="0"/>
                      </a:endParaRPr>
                    </a:p>
                  </a:txBody>
                  <a:tcPr/>
                </a:tc>
                <a:tc>
                  <a:txBody>
                    <a:bodyPr/>
                    <a:lstStyle/>
                    <a:p>
                      <a:r>
                        <a:rPr lang="en-US" sz="2000" dirty="0" smtClean="0">
                          <a:latin typeface="Calibri" panose="020F0502020204030204" pitchFamily="34" charset="0"/>
                        </a:rPr>
                        <a:t>Administered by </a:t>
                      </a:r>
                      <a:r>
                        <a:rPr lang="en-US" sz="2000" b="1" dirty="0" smtClean="0">
                          <a:latin typeface="Calibri" panose="020F0502020204030204" pitchFamily="34" charset="0"/>
                        </a:rPr>
                        <a:t>injection</a:t>
                      </a:r>
                      <a:endParaRPr lang="en-US" sz="2000" b="1" dirty="0">
                        <a:latin typeface="Calibri" panose="020F0502020204030204" pitchFamily="34" charset="0"/>
                      </a:endParaRPr>
                    </a:p>
                  </a:txBody>
                  <a:tcPr/>
                </a:tc>
              </a:tr>
              <a:tr h="500825">
                <a:tc>
                  <a:txBody>
                    <a:bodyPr/>
                    <a:lstStyle/>
                    <a:p>
                      <a:r>
                        <a:rPr lang="en-US" sz="2000" dirty="0" smtClean="0">
                          <a:latin typeface="Calibri" panose="020F0502020204030204" pitchFamily="34" charset="0"/>
                        </a:rPr>
                        <a:t>Contains</a:t>
                      </a:r>
                      <a:r>
                        <a:rPr lang="en-US" sz="2000" baseline="0" dirty="0" smtClean="0">
                          <a:latin typeface="Calibri" panose="020F0502020204030204" pitchFamily="34" charset="0"/>
                        </a:rPr>
                        <a:t> live, weakened virus</a:t>
                      </a:r>
                      <a:endParaRPr lang="en-US" sz="2000" dirty="0">
                        <a:latin typeface="Calibri" panose="020F0502020204030204" pitchFamily="34" charset="0"/>
                      </a:endParaRPr>
                    </a:p>
                  </a:txBody>
                  <a:tcPr/>
                </a:tc>
                <a:tc>
                  <a:txBody>
                    <a:bodyPr/>
                    <a:lstStyle/>
                    <a:p>
                      <a:r>
                        <a:rPr lang="en-US" sz="2000" dirty="0" smtClean="0">
                          <a:latin typeface="Calibri" panose="020F0502020204030204" pitchFamily="34" charset="0"/>
                        </a:rPr>
                        <a:t>Contains</a:t>
                      </a:r>
                      <a:r>
                        <a:rPr lang="en-US" sz="2000" baseline="0" dirty="0" smtClean="0">
                          <a:latin typeface="Calibri" panose="020F0502020204030204" pitchFamily="34" charset="0"/>
                        </a:rPr>
                        <a:t> killed virus</a:t>
                      </a:r>
                      <a:endParaRPr lang="en-US" sz="2000" dirty="0">
                        <a:latin typeface="Calibri" panose="020F0502020204030204" pitchFamily="34" charset="0"/>
                      </a:endParaRPr>
                    </a:p>
                  </a:txBody>
                  <a:tcPr/>
                </a:tc>
              </a:tr>
              <a:tr h="788813">
                <a:tc>
                  <a:txBody>
                    <a:bodyPr/>
                    <a:lstStyle/>
                    <a:p>
                      <a:r>
                        <a:rPr lang="en-US" sz="2000" dirty="0" smtClean="0">
                          <a:latin typeface="Calibri" panose="020F0502020204030204" pitchFamily="34" charset="0"/>
                        </a:rPr>
                        <a:t>Provides </a:t>
                      </a:r>
                      <a:r>
                        <a:rPr lang="en-US" sz="2000" baseline="0" dirty="0" smtClean="0">
                          <a:latin typeface="Calibri" panose="020F0502020204030204" pitchFamily="34" charset="0"/>
                        </a:rPr>
                        <a:t>immunity through the gut and associated herd immunity</a:t>
                      </a:r>
                      <a:endParaRPr lang="en-US" sz="2000" dirty="0">
                        <a:latin typeface="Calibri" panose="020F0502020204030204" pitchFamily="34" charset="0"/>
                      </a:endParaRPr>
                    </a:p>
                  </a:txBody>
                  <a:tcPr/>
                </a:tc>
                <a:tc>
                  <a:txBody>
                    <a:bodyPr/>
                    <a:lstStyle/>
                    <a:p>
                      <a:r>
                        <a:rPr lang="en-US" sz="2000" dirty="0" smtClean="0">
                          <a:latin typeface="Calibri" panose="020F0502020204030204" pitchFamily="34" charset="0"/>
                        </a:rPr>
                        <a:t>Provides immunity through the </a:t>
                      </a:r>
                      <a:r>
                        <a:rPr lang="en-US" sz="2000" baseline="0" dirty="0" smtClean="0">
                          <a:latin typeface="Calibri" panose="020F0502020204030204" pitchFamily="34" charset="0"/>
                        </a:rPr>
                        <a:t>blood</a:t>
                      </a:r>
                      <a:endParaRPr lang="en-US" sz="2000" dirty="0">
                        <a:latin typeface="Calibri" panose="020F0502020204030204" pitchFamily="34" charset="0"/>
                      </a:endParaRPr>
                    </a:p>
                  </a:txBody>
                  <a:tcPr/>
                </a:tc>
              </a:tr>
              <a:tr h="806568">
                <a:tc>
                  <a:txBody>
                    <a:bodyPr/>
                    <a:lstStyle/>
                    <a:p>
                      <a:pPr marL="0" marR="0" indent="0" algn="l" defTabSz="801472" rtl="0" eaLnBrk="1" fontAlgn="auto" latinLnBrk="0" hangingPunct="1">
                        <a:lnSpc>
                          <a:spcPct val="100000"/>
                        </a:lnSpc>
                        <a:spcBef>
                          <a:spcPts val="0"/>
                        </a:spcBef>
                        <a:spcAft>
                          <a:spcPts val="0"/>
                        </a:spcAft>
                        <a:buClrTx/>
                        <a:buSzTx/>
                        <a:buFontTx/>
                        <a:buNone/>
                        <a:tabLst/>
                        <a:defRPr/>
                      </a:pPr>
                      <a:r>
                        <a:rPr lang="en-US" sz="2000" b="1" u="sng" baseline="0" dirty="0" smtClean="0">
                          <a:latin typeface="Calibri" panose="020F0502020204030204" pitchFamily="34" charset="0"/>
                        </a:rPr>
                        <a:t>Trivalent</a:t>
                      </a:r>
                      <a:r>
                        <a:rPr lang="en-US" sz="2000" b="1" baseline="0" dirty="0" smtClean="0">
                          <a:latin typeface="Calibri" panose="020F0502020204030204" pitchFamily="34" charset="0"/>
                        </a:rPr>
                        <a:t> OPV (</a:t>
                      </a:r>
                      <a:r>
                        <a:rPr lang="en-US" sz="2000" b="1" baseline="0" dirty="0" err="1" smtClean="0">
                          <a:latin typeface="Calibri" panose="020F0502020204030204" pitchFamily="34" charset="0"/>
                        </a:rPr>
                        <a:t>tOPV</a:t>
                      </a:r>
                      <a:r>
                        <a:rPr lang="en-US" sz="2000" b="1" baseline="0" dirty="0" smtClean="0">
                          <a:latin typeface="Calibri" panose="020F0502020204030204" pitchFamily="34" charset="0"/>
                        </a:rPr>
                        <a:t>) protects against types 1, 2, and 3</a:t>
                      </a:r>
                      <a:endParaRPr lang="en-US" sz="2000" b="0" baseline="0" dirty="0" smtClean="0">
                        <a:latin typeface="Calibri" panose="020F0502020204030204" pitchFamily="34" charset="0"/>
                      </a:endParaRPr>
                    </a:p>
                  </a:txBody>
                  <a:tcPr/>
                </a:tc>
                <a:tc>
                  <a:txBody>
                    <a:bodyPr/>
                    <a:lstStyle/>
                    <a:p>
                      <a:r>
                        <a:rPr lang="en-US" sz="2000" dirty="0" smtClean="0">
                          <a:latin typeface="Calibri" panose="020F0502020204030204" pitchFamily="34" charset="0"/>
                        </a:rPr>
                        <a:t>Should be used</a:t>
                      </a:r>
                      <a:r>
                        <a:rPr lang="en-US" sz="2000" baseline="0" dirty="0" smtClean="0">
                          <a:latin typeface="Calibri" panose="020F0502020204030204" pitchFamily="34" charset="0"/>
                        </a:rPr>
                        <a:t> </a:t>
                      </a:r>
                      <a:r>
                        <a:rPr lang="en-US" sz="2000" dirty="0" smtClean="0">
                          <a:latin typeface="Calibri" panose="020F0502020204030204" pitchFamily="34" charset="0"/>
                        </a:rPr>
                        <a:t>in all routine </a:t>
                      </a:r>
                      <a:r>
                        <a:rPr lang="en-US" sz="2000" baseline="0" dirty="0" smtClean="0">
                          <a:latin typeface="Calibri" panose="020F0502020204030204" pitchFamily="34" charset="0"/>
                        </a:rPr>
                        <a:t>immunization schedules worldwide by the end of 2015</a:t>
                      </a:r>
                      <a:endParaRPr lang="en-US" sz="2000" dirty="0">
                        <a:solidFill>
                          <a:schemeClr val="tx1"/>
                        </a:solidFill>
                        <a:latin typeface="Calibri" panose="020F0502020204030204" pitchFamily="34" charset="0"/>
                      </a:endParaRPr>
                    </a:p>
                  </a:txBody>
                  <a:tcPr/>
                </a:tc>
              </a:tr>
              <a:tr h="870605">
                <a:tc>
                  <a:txBody>
                    <a:bodyPr/>
                    <a:lstStyle/>
                    <a:p>
                      <a:pPr marL="0" marR="0" indent="0" algn="l" defTabSz="801472" rtl="0" eaLnBrk="1" fontAlgn="auto" latinLnBrk="0" hangingPunct="1">
                        <a:lnSpc>
                          <a:spcPct val="100000"/>
                        </a:lnSpc>
                        <a:spcBef>
                          <a:spcPts val="0"/>
                        </a:spcBef>
                        <a:spcAft>
                          <a:spcPts val="0"/>
                        </a:spcAft>
                        <a:buClrTx/>
                        <a:buSzTx/>
                        <a:buFontTx/>
                        <a:buNone/>
                        <a:tabLst/>
                        <a:defRPr/>
                      </a:pPr>
                      <a:r>
                        <a:rPr lang="en-US" sz="2000" b="1" u="sng" baseline="0" dirty="0" smtClean="0">
                          <a:latin typeface="Calibri" panose="020F0502020204030204" pitchFamily="34" charset="0"/>
                        </a:rPr>
                        <a:t>Bivalent</a:t>
                      </a:r>
                      <a:r>
                        <a:rPr lang="en-US" sz="2000" b="1" baseline="0" dirty="0" smtClean="0">
                          <a:latin typeface="Calibri" panose="020F0502020204030204" pitchFamily="34" charset="0"/>
                        </a:rPr>
                        <a:t> OPV (bOPV)</a:t>
                      </a:r>
                      <a:r>
                        <a:rPr lang="en-US" sz="2000" b="1" dirty="0" smtClean="0">
                          <a:latin typeface="Calibri" panose="020F0502020204030204" pitchFamily="34" charset="0"/>
                        </a:rPr>
                        <a:t> </a:t>
                      </a:r>
                      <a:r>
                        <a:rPr lang="en-US" sz="2000" b="1" baseline="0" dirty="0" smtClean="0">
                          <a:latin typeface="Calibri" panose="020F0502020204030204" pitchFamily="34" charset="0"/>
                        </a:rPr>
                        <a:t>protects against types 1 and 3</a:t>
                      </a:r>
                      <a:endParaRPr lang="en-US" sz="2000" b="1" dirty="0">
                        <a:latin typeface="Calibri" panose="020F0502020204030204" pitchFamily="34" charset="0"/>
                      </a:endParaRPr>
                    </a:p>
                  </a:txBody>
                  <a:tcPr/>
                </a:tc>
                <a:tc>
                  <a:txBody>
                    <a:bodyPr/>
                    <a:lstStyle/>
                    <a:p>
                      <a:r>
                        <a:rPr lang="en-US" sz="2000" dirty="0" smtClean="0">
                          <a:latin typeface="Calibri" panose="020F0502020204030204" pitchFamily="34" charset="0"/>
                        </a:rPr>
                        <a:t>IPV protects against types</a:t>
                      </a:r>
                      <a:r>
                        <a:rPr lang="en-US" sz="2000" baseline="0" dirty="0" smtClean="0">
                          <a:latin typeface="Calibri" panose="020F0502020204030204" pitchFamily="34" charset="0"/>
                        </a:rPr>
                        <a:t> 1, 2, and 3</a:t>
                      </a:r>
                      <a:endParaRPr lang="en-US" sz="2000" dirty="0">
                        <a:latin typeface="Calibri" panose="020F0502020204030204" pitchFamily="34" charset="0"/>
                      </a:endParaRPr>
                    </a:p>
                  </a:txBody>
                  <a:tcPr/>
                </a:tc>
              </a:tr>
            </a:tbl>
          </a:graphicData>
        </a:graphic>
      </p:graphicFrame>
    </p:spTree>
    <p:extLst>
      <p:ext uri="{BB962C8B-B14F-4D97-AF65-F5344CB8AC3E}">
        <p14:creationId xmlns:p14="http://schemas.microsoft.com/office/powerpoint/2010/main" val="2652392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ounded Rectangular Callout 1"/>
          <p:cNvSpPr>
            <a:spLocks noChangeArrowheads="1"/>
          </p:cNvSpPr>
          <p:nvPr/>
        </p:nvSpPr>
        <p:spPr bwMode="auto">
          <a:xfrm>
            <a:off x="5848350" y="3068638"/>
            <a:ext cx="1676400" cy="76616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GB" altLang="en-US" sz="3900" b="1" dirty="0"/>
          </a:p>
        </p:txBody>
      </p:sp>
      <p:sp>
        <p:nvSpPr>
          <p:cNvPr id="6149" name="Rounded Rectangular Callout 2"/>
          <p:cNvSpPr>
            <a:spLocks noChangeArrowheads="1"/>
          </p:cNvSpPr>
          <p:nvPr/>
        </p:nvSpPr>
        <p:spPr bwMode="auto">
          <a:xfrm>
            <a:off x="7092950" y="3357563"/>
            <a:ext cx="1366838" cy="76616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GB" altLang="en-US" sz="3900" b="1" dirty="0"/>
          </a:p>
        </p:txBody>
      </p:sp>
      <p:sp>
        <p:nvSpPr>
          <p:cNvPr id="8" name="Rectangle 7"/>
          <p:cNvSpPr/>
          <p:nvPr/>
        </p:nvSpPr>
        <p:spPr>
          <a:xfrm>
            <a:off x="341184" y="1469917"/>
            <a:ext cx="8498016" cy="4247317"/>
          </a:xfrm>
          <a:prstGeom prst="rect">
            <a:avLst/>
          </a:prstGeom>
        </p:spPr>
        <p:txBody>
          <a:bodyPr wrap="square">
            <a:spAutoFit/>
          </a:bodyPr>
          <a:lstStyle/>
          <a:p>
            <a:pPr lvl="0"/>
            <a:r>
              <a:rPr lang="en-GB" sz="2400" dirty="0" smtClean="0">
                <a:solidFill>
                  <a:srgbClr val="000066"/>
                </a:solidFill>
                <a:latin typeface="Calibri" panose="020F0502020204030204" pitchFamily="34" charset="0"/>
              </a:rPr>
              <a:t>OPV contains live but </a:t>
            </a:r>
            <a:r>
              <a:rPr lang="en-GB" sz="2400" dirty="0" smtClean="0">
                <a:solidFill>
                  <a:srgbClr val="002060"/>
                </a:solidFill>
                <a:latin typeface="Calibri" panose="020F0502020204030204" pitchFamily="34" charset="0"/>
              </a:rPr>
              <a:t>weakened virus, and </a:t>
            </a:r>
            <a:r>
              <a:rPr lang="en-GB" sz="2400" b="1" dirty="0" smtClean="0">
                <a:solidFill>
                  <a:srgbClr val="002060"/>
                </a:solidFill>
                <a:latin typeface="Calibri" panose="020F0502020204030204" pitchFamily="34" charset="0"/>
              </a:rPr>
              <a:t>in </a:t>
            </a:r>
            <a:r>
              <a:rPr lang="en-GB" sz="2400" b="1" dirty="0" smtClean="0">
                <a:solidFill>
                  <a:srgbClr val="000066"/>
                </a:solidFill>
                <a:latin typeface="Calibri" panose="020F0502020204030204" pitchFamily="34" charset="0"/>
              </a:rPr>
              <a:t>very rare cases</a:t>
            </a:r>
            <a:r>
              <a:rPr lang="en-GB" sz="2400" dirty="0" smtClean="0">
                <a:solidFill>
                  <a:srgbClr val="000066"/>
                </a:solidFill>
                <a:latin typeface="Calibri" panose="020F0502020204030204" pitchFamily="34" charset="0"/>
              </a:rPr>
              <a:t>, OPV can cause paralysis.:</a:t>
            </a:r>
          </a:p>
          <a:p>
            <a:pPr lvl="0"/>
            <a:endParaRPr lang="en-GB" sz="1400" dirty="0" smtClean="0">
              <a:solidFill>
                <a:srgbClr val="000066"/>
              </a:solidFill>
              <a:latin typeface="Calibri" panose="020F0502020204030204" pitchFamily="34" charset="0"/>
            </a:endParaRPr>
          </a:p>
          <a:p>
            <a:pPr lvl="0"/>
            <a:endParaRPr lang="en-GB" sz="1600" dirty="0" smtClean="0">
              <a:solidFill>
                <a:srgbClr val="000066"/>
              </a:solidFill>
              <a:latin typeface="Calibri" panose="020F0502020204030204" pitchFamily="34" charset="0"/>
            </a:endParaRPr>
          </a:p>
          <a:p>
            <a:pPr marL="342900" indent="-342900">
              <a:buFont typeface="Arial" panose="020B0604020202020204" pitchFamily="34" charset="0"/>
              <a:buChar char="•"/>
            </a:pPr>
            <a:r>
              <a:rPr lang="en-GB" sz="2400" dirty="0">
                <a:solidFill>
                  <a:srgbClr val="000066"/>
                </a:solidFill>
                <a:latin typeface="Calibri" panose="020F0502020204030204" pitchFamily="34" charset="0"/>
              </a:rPr>
              <a:t>Vaccine - Associated </a:t>
            </a:r>
            <a:r>
              <a:rPr lang="en-GB" sz="2400" b="1" dirty="0">
                <a:solidFill>
                  <a:srgbClr val="000066"/>
                </a:solidFill>
                <a:latin typeface="Calibri" panose="020F0502020204030204" pitchFamily="34" charset="0"/>
              </a:rPr>
              <a:t>Paralytic Poliomyelitis  (VAPP</a:t>
            </a:r>
            <a:r>
              <a:rPr lang="en-GB" sz="2400" b="1" dirty="0" smtClean="0">
                <a:solidFill>
                  <a:srgbClr val="000066"/>
                </a:solidFill>
                <a:latin typeface="Calibri" panose="020F0502020204030204" pitchFamily="34" charset="0"/>
              </a:rPr>
              <a:t>): </a:t>
            </a:r>
            <a:r>
              <a:rPr lang="en-GB" sz="2400" dirty="0" smtClean="0">
                <a:solidFill>
                  <a:srgbClr val="000066"/>
                </a:solidFill>
                <a:latin typeface="Calibri" panose="020F0502020204030204" pitchFamily="34" charset="0"/>
              </a:rPr>
              <a:t>There are an estimated 250-500 VAPP cases globally per year. </a:t>
            </a:r>
          </a:p>
          <a:p>
            <a:pPr marL="342900" indent="-342900">
              <a:buFont typeface="Arial" panose="020B0604020202020204" pitchFamily="34" charset="0"/>
              <a:buChar char="•"/>
            </a:pPr>
            <a:endParaRPr lang="en-GB" sz="2400" dirty="0" smtClean="0">
              <a:solidFill>
                <a:srgbClr val="000066"/>
              </a:solidFill>
              <a:latin typeface="Calibri" panose="020F0502020204030204" pitchFamily="34" charset="0"/>
            </a:endParaRPr>
          </a:p>
          <a:p>
            <a:pPr marL="342900" lvl="0" indent="-342900">
              <a:buFont typeface="Arial" panose="020B0604020202020204" pitchFamily="34" charset="0"/>
              <a:buChar char="•"/>
            </a:pPr>
            <a:r>
              <a:rPr lang="en-GB" sz="2400" b="1" dirty="0" smtClean="0">
                <a:solidFill>
                  <a:srgbClr val="000066"/>
                </a:solidFill>
                <a:latin typeface="Calibri" panose="020F0502020204030204" pitchFamily="34" charset="0"/>
              </a:rPr>
              <a:t>Circulating Vaccine Derived Poliovirus (</a:t>
            </a:r>
            <a:r>
              <a:rPr lang="en-GB" sz="2400" b="1" dirty="0" err="1" smtClean="0">
                <a:solidFill>
                  <a:srgbClr val="000066"/>
                </a:solidFill>
                <a:latin typeface="Calibri" panose="020F0502020204030204" pitchFamily="34" charset="0"/>
              </a:rPr>
              <a:t>cVDPV</a:t>
            </a:r>
            <a:r>
              <a:rPr lang="en-GB" sz="2400" b="1" dirty="0" smtClean="0">
                <a:solidFill>
                  <a:srgbClr val="000066"/>
                </a:solidFill>
                <a:latin typeface="Calibri" panose="020F0502020204030204" pitchFamily="34" charset="0"/>
              </a:rPr>
              <a:t>): </a:t>
            </a:r>
            <a:r>
              <a:rPr lang="en-GB" sz="2400" dirty="0" smtClean="0">
                <a:solidFill>
                  <a:srgbClr val="000066"/>
                </a:solidFill>
                <a:latin typeface="Calibri" panose="020F0502020204030204" pitchFamily="34" charset="0"/>
              </a:rPr>
              <a:t>Since 2005, there </a:t>
            </a:r>
            <a:r>
              <a:rPr lang="en-US" sz="2400" dirty="0" smtClean="0">
                <a:solidFill>
                  <a:srgbClr val="000066"/>
                </a:solidFill>
                <a:latin typeface="Calibri" panose="020F0502020204030204" pitchFamily="34" charset="0"/>
              </a:rPr>
              <a:t>have </a:t>
            </a:r>
            <a:r>
              <a:rPr lang="en-US" sz="2400" dirty="0">
                <a:solidFill>
                  <a:srgbClr val="000066"/>
                </a:solidFill>
                <a:latin typeface="Calibri" panose="020F0502020204030204" pitchFamily="34" charset="0"/>
              </a:rPr>
              <a:t>been at least 671 cases of paralytic polio from </a:t>
            </a:r>
            <a:r>
              <a:rPr lang="en-US" sz="2400" dirty="0" smtClean="0">
                <a:solidFill>
                  <a:srgbClr val="000066"/>
                </a:solidFill>
                <a:latin typeface="Calibri" panose="020F0502020204030204" pitchFamily="34" charset="0"/>
              </a:rPr>
              <a:t>type 2 cVDPV2s.</a:t>
            </a:r>
            <a:endParaRPr lang="en-GB" sz="2400" dirty="0" smtClean="0">
              <a:solidFill>
                <a:srgbClr val="000066"/>
              </a:solidFill>
              <a:latin typeface="Calibri" panose="020F0502020204030204" pitchFamily="34" charset="0"/>
            </a:endParaRPr>
          </a:p>
          <a:p>
            <a:pPr marL="342900" lvl="0" indent="-342900">
              <a:buFont typeface="Arial" panose="020B0604020202020204" pitchFamily="34" charset="0"/>
              <a:buChar char="•"/>
            </a:pPr>
            <a:endParaRPr lang="en-GB" sz="2400" dirty="0" smtClean="0">
              <a:solidFill>
                <a:srgbClr val="000066"/>
              </a:solidFill>
              <a:latin typeface="Calibri" panose="020F0502020204030204" pitchFamily="34" charset="0"/>
            </a:endParaRPr>
          </a:p>
          <a:p>
            <a:pPr lvl="0"/>
            <a:endParaRPr lang="en-GB" sz="2400" dirty="0" smtClean="0">
              <a:solidFill>
                <a:srgbClr val="000066"/>
              </a:solidFill>
              <a:latin typeface="Calibri" panose="020F0502020204030204" pitchFamily="34" charset="0"/>
            </a:endParaRPr>
          </a:p>
        </p:txBody>
      </p:sp>
      <p:sp>
        <p:nvSpPr>
          <p:cNvPr id="7"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en-GB" altLang="en-US" sz="3600" b="1" dirty="0" smtClean="0">
                <a:solidFill>
                  <a:srgbClr val="000066"/>
                </a:solidFill>
                <a:latin typeface="Calibri" panose="020F0502020204030204" pitchFamily="34" charset="0"/>
              </a:rPr>
              <a:t>Why will we eventually stop use of OPV?</a:t>
            </a:r>
          </a:p>
        </p:txBody>
      </p:sp>
    </p:spTree>
    <p:extLst>
      <p:ext uri="{BB962C8B-B14F-4D97-AF65-F5344CB8AC3E}">
        <p14:creationId xmlns:p14="http://schemas.microsoft.com/office/powerpoint/2010/main" val="26786623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8" name="Rectangle 7"/>
          <p:cNvSpPr/>
          <p:nvPr/>
        </p:nvSpPr>
        <p:spPr>
          <a:xfrm>
            <a:off x="381001" y="1524000"/>
            <a:ext cx="8534399" cy="4308872"/>
          </a:xfrm>
          <a:prstGeom prst="rect">
            <a:avLst/>
          </a:prstGeom>
        </p:spPr>
        <p:txBody>
          <a:bodyPr wrap="square">
            <a:spAutoFit/>
          </a:bodyPr>
          <a:lstStyle/>
          <a:p>
            <a:r>
              <a:rPr lang="en-US" sz="2400" b="1" dirty="0" smtClean="0">
                <a:solidFill>
                  <a:srgbClr val="000066"/>
                </a:solidFill>
                <a:latin typeface="Calibri" panose="020F0502020204030204" pitchFamily="34" charset="0"/>
              </a:rPr>
              <a:t>To </a:t>
            </a:r>
            <a:r>
              <a:rPr lang="en-US" sz="2400" b="1" dirty="0">
                <a:solidFill>
                  <a:srgbClr val="000066"/>
                </a:solidFill>
                <a:latin typeface="Calibri" panose="020F0502020204030204" pitchFamily="34" charset="0"/>
              </a:rPr>
              <a:t>fully eradicate </a:t>
            </a:r>
            <a:r>
              <a:rPr lang="en-US" sz="2400" b="1" dirty="0" smtClean="0">
                <a:solidFill>
                  <a:srgbClr val="000066"/>
                </a:solidFill>
                <a:latin typeface="Calibri" panose="020F0502020204030204" pitchFamily="34" charset="0"/>
              </a:rPr>
              <a:t>polio, we need to eliminate </a:t>
            </a:r>
            <a:r>
              <a:rPr lang="en-US" sz="2400" b="1" dirty="0">
                <a:solidFill>
                  <a:srgbClr val="000066"/>
                </a:solidFill>
                <a:latin typeface="Calibri" panose="020F0502020204030204" pitchFamily="34" charset="0"/>
              </a:rPr>
              <a:t>VAPP and </a:t>
            </a:r>
            <a:r>
              <a:rPr lang="en-US" sz="2400" b="1" dirty="0" err="1" smtClean="0">
                <a:solidFill>
                  <a:srgbClr val="000066"/>
                </a:solidFill>
                <a:latin typeface="Calibri" panose="020F0502020204030204" pitchFamily="34" charset="0"/>
              </a:rPr>
              <a:t>cVDPV</a:t>
            </a:r>
            <a:r>
              <a:rPr lang="en-US" sz="2400" b="1" dirty="0">
                <a:solidFill>
                  <a:srgbClr val="000066"/>
                </a:solidFill>
                <a:latin typeface="Calibri" panose="020F0502020204030204" pitchFamily="34" charset="0"/>
              </a:rPr>
              <a:t> </a:t>
            </a:r>
            <a:r>
              <a:rPr lang="en-US" sz="2400" b="1" dirty="0" smtClean="0">
                <a:solidFill>
                  <a:srgbClr val="000066"/>
                </a:solidFill>
                <a:latin typeface="Calibri" panose="020F0502020204030204" pitchFamily="34" charset="0"/>
              </a:rPr>
              <a:t>by:</a:t>
            </a:r>
          </a:p>
          <a:p>
            <a:pPr marL="355600" lvl="1" indent="-355600">
              <a:buFont typeface="Arial" panose="020B0604020202020204" pitchFamily="34" charset="0"/>
              <a:buChar char="•"/>
            </a:pPr>
            <a:r>
              <a:rPr lang="en-US" sz="2400" dirty="0" smtClean="0">
                <a:solidFill>
                  <a:srgbClr val="000066"/>
                </a:solidFill>
                <a:latin typeface="Calibri" panose="020F0502020204030204" pitchFamily="34" charset="0"/>
              </a:rPr>
              <a:t>Gradually phasing </a:t>
            </a:r>
            <a:r>
              <a:rPr lang="en-US" sz="2400" dirty="0">
                <a:solidFill>
                  <a:srgbClr val="000066"/>
                </a:solidFill>
                <a:latin typeface="Calibri" panose="020F0502020204030204" pitchFamily="34" charset="0"/>
              </a:rPr>
              <a:t>out </a:t>
            </a:r>
            <a:r>
              <a:rPr lang="en-US" sz="2400" dirty="0" smtClean="0">
                <a:solidFill>
                  <a:srgbClr val="000066"/>
                </a:solidFill>
                <a:latin typeface="Calibri" panose="020F0502020204030204" pitchFamily="34" charset="0"/>
              </a:rPr>
              <a:t>OPV</a:t>
            </a:r>
          </a:p>
          <a:p>
            <a:pPr marL="355600" lvl="1" indent="-355600">
              <a:buFont typeface="Arial" panose="020B0604020202020204" pitchFamily="34" charset="0"/>
              <a:buChar char="•"/>
            </a:pPr>
            <a:r>
              <a:rPr lang="en-US" sz="2400" dirty="0" smtClean="0">
                <a:solidFill>
                  <a:srgbClr val="000066"/>
                </a:solidFill>
                <a:latin typeface="Calibri" panose="020F0502020204030204" pitchFamily="34" charset="0"/>
              </a:rPr>
              <a:t>Starting with the removal of the type 2 component of tOPV</a:t>
            </a:r>
          </a:p>
          <a:p>
            <a:pPr lvl="1"/>
            <a:endParaRPr lang="en-US" dirty="0" smtClean="0">
              <a:solidFill>
                <a:srgbClr val="000066"/>
              </a:solidFill>
              <a:latin typeface="Calibri" panose="020F0502020204030204" pitchFamily="34" charset="0"/>
            </a:endParaRPr>
          </a:p>
          <a:p>
            <a:pPr lvl="0"/>
            <a:r>
              <a:rPr lang="en-US" sz="2400" b="1" dirty="0" smtClean="0">
                <a:solidFill>
                  <a:srgbClr val="000066"/>
                </a:solidFill>
                <a:latin typeface="Calibri" panose="020F0502020204030204" pitchFamily="34" charset="0"/>
              </a:rPr>
              <a:t>The </a:t>
            </a:r>
            <a:r>
              <a:rPr lang="en-US" sz="2400" b="1" dirty="0">
                <a:solidFill>
                  <a:srgbClr val="000066"/>
                </a:solidFill>
                <a:latin typeface="Calibri" panose="020F0502020204030204" pitchFamily="34" charset="0"/>
              </a:rPr>
              <a:t>risks associated with the type 2 component of </a:t>
            </a:r>
            <a:r>
              <a:rPr lang="en-US" sz="2400" b="1" dirty="0" err="1">
                <a:solidFill>
                  <a:srgbClr val="000066"/>
                </a:solidFill>
                <a:latin typeface="Calibri" panose="020F0502020204030204" pitchFamily="34" charset="0"/>
              </a:rPr>
              <a:t>tOPV</a:t>
            </a:r>
            <a:r>
              <a:rPr lang="en-US" sz="2400" b="1" dirty="0">
                <a:solidFill>
                  <a:srgbClr val="000066"/>
                </a:solidFill>
                <a:latin typeface="Calibri" panose="020F0502020204030204" pitchFamily="34" charset="0"/>
              </a:rPr>
              <a:t> now outweigh the </a:t>
            </a:r>
            <a:r>
              <a:rPr lang="en-US" sz="2400" b="1" dirty="0" smtClean="0">
                <a:solidFill>
                  <a:srgbClr val="000066"/>
                </a:solidFill>
                <a:latin typeface="Calibri" panose="020F0502020204030204" pitchFamily="34" charset="0"/>
              </a:rPr>
              <a:t>benefits</a:t>
            </a:r>
            <a:r>
              <a:rPr lang="en-US" sz="2400" dirty="0" smtClean="0">
                <a:solidFill>
                  <a:srgbClr val="000066"/>
                </a:solidFill>
                <a:latin typeface="Calibri" panose="020F0502020204030204" pitchFamily="34" charset="0"/>
              </a:rPr>
              <a:t>:</a:t>
            </a:r>
            <a:endParaRPr lang="en-US" sz="2400" dirty="0">
              <a:solidFill>
                <a:srgbClr val="000066"/>
              </a:solidFill>
              <a:latin typeface="Calibri" panose="020F0502020204030204" pitchFamily="34" charset="0"/>
            </a:endParaRPr>
          </a:p>
          <a:p>
            <a:pPr marL="342900" lvl="0" indent="-342900">
              <a:buFont typeface="Arial" panose="020B0604020202020204" pitchFamily="34" charset="0"/>
              <a:buChar char="•"/>
            </a:pPr>
            <a:r>
              <a:rPr lang="en-US" sz="2400" dirty="0" smtClean="0">
                <a:solidFill>
                  <a:srgbClr val="000066"/>
                </a:solidFill>
                <a:latin typeface="Calibri" panose="020F0502020204030204" pitchFamily="34" charset="0"/>
              </a:rPr>
              <a:t>Type </a:t>
            </a:r>
            <a:r>
              <a:rPr lang="en-US" sz="2400" dirty="0">
                <a:solidFill>
                  <a:srgbClr val="000066"/>
                </a:solidFill>
                <a:latin typeface="Calibri" panose="020F0502020204030204" pitchFamily="34" charset="0"/>
              </a:rPr>
              <a:t>2 component  </a:t>
            </a:r>
            <a:r>
              <a:rPr lang="en-US" sz="2400" dirty="0" smtClean="0">
                <a:solidFill>
                  <a:srgbClr val="000066"/>
                </a:solidFill>
                <a:latin typeface="Calibri" panose="020F0502020204030204" pitchFamily="34" charset="0"/>
              </a:rPr>
              <a:t>of tOPV causes around 40</a:t>
            </a:r>
            <a:r>
              <a:rPr lang="en-US" sz="2400" dirty="0">
                <a:solidFill>
                  <a:srgbClr val="000066"/>
                </a:solidFill>
                <a:latin typeface="Calibri" panose="020F0502020204030204" pitchFamily="34" charset="0"/>
              </a:rPr>
              <a:t>% of VAPP </a:t>
            </a:r>
            <a:r>
              <a:rPr lang="en-US" sz="2400" dirty="0" smtClean="0">
                <a:solidFill>
                  <a:srgbClr val="000066"/>
                </a:solidFill>
                <a:latin typeface="Calibri" panose="020F0502020204030204" pitchFamily="34" charset="0"/>
              </a:rPr>
              <a:t>and over 90</a:t>
            </a:r>
            <a:r>
              <a:rPr lang="en-US" sz="2400" dirty="0">
                <a:solidFill>
                  <a:srgbClr val="000066"/>
                </a:solidFill>
                <a:latin typeface="Calibri" panose="020F0502020204030204" pitchFamily="34" charset="0"/>
              </a:rPr>
              <a:t>% of </a:t>
            </a:r>
            <a:r>
              <a:rPr lang="en-US" sz="2400" dirty="0" smtClean="0">
                <a:solidFill>
                  <a:srgbClr val="000066"/>
                </a:solidFill>
                <a:latin typeface="Calibri" panose="020F0502020204030204" pitchFamily="34" charset="0"/>
              </a:rPr>
              <a:t>cVDPV cases</a:t>
            </a:r>
          </a:p>
          <a:p>
            <a:pPr marL="342900" lvl="0" indent="-342900">
              <a:buFont typeface="Arial" panose="020B0604020202020204" pitchFamily="34" charset="0"/>
              <a:buChar char="•"/>
            </a:pPr>
            <a:r>
              <a:rPr lang="en-US" sz="2400" dirty="0">
                <a:solidFill>
                  <a:srgbClr val="000066"/>
                </a:solidFill>
                <a:latin typeface="Calibri" panose="020F0502020204030204" pitchFamily="34" charset="0"/>
              </a:rPr>
              <a:t>Type 2 component </a:t>
            </a:r>
            <a:r>
              <a:rPr lang="en-US" sz="2400" dirty="0" smtClean="0">
                <a:solidFill>
                  <a:srgbClr val="000066"/>
                </a:solidFill>
                <a:latin typeface="Calibri" panose="020F0502020204030204" pitchFamily="34" charset="0"/>
              </a:rPr>
              <a:t>of tOPV interferes with immune response to types 1 and types 3</a:t>
            </a:r>
          </a:p>
          <a:p>
            <a:pPr lvl="0"/>
            <a:endParaRPr lang="en-US" sz="1600" dirty="0" smtClean="0">
              <a:solidFill>
                <a:srgbClr val="000066"/>
              </a:solidFill>
              <a:latin typeface="Calibri" panose="020F0502020204030204" pitchFamily="34" charset="0"/>
            </a:endParaRPr>
          </a:p>
          <a:p>
            <a:pPr lvl="0"/>
            <a:r>
              <a:rPr lang="en-US" sz="2400" b="1" i="1" dirty="0" smtClean="0">
                <a:solidFill>
                  <a:srgbClr val="000066"/>
                </a:solidFill>
                <a:latin typeface="Calibri" panose="020F0502020204030204" pitchFamily="34" charset="0"/>
              </a:rPr>
              <a:t>Recall that the last type 2 wild poliovirus was detected in 1999. </a:t>
            </a:r>
          </a:p>
        </p:txBody>
      </p:sp>
      <p:sp>
        <p:nvSpPr>
          <p:cNvPr id="7"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fr-FR" altLang="en-US" sz="3600" b="1" dirty="0" smtClean="0">
                <a:solidFill>
                  <a:srgbClr val="000066"/>
                </a:solidFill>
                <a:latin typeface="Calibri" panose="020F0502020204030204" pitchFamily="34" charset="0"/>
              </a:rPr>
              <a:t>An important step in the effort</a:t>
            </a:r>
          </a:p>
          <a:p>
            <a:pPr algn="ctr">
              <a:defRPr/>
            </a:pPr>
            <a:r>
              <a:rPr lang="fr-FR" altLang="en-US" sz="3600" b="1" dirty="0" smtClean="0">
                <a:solidFill>
                  <a:srgbClr val="000066"/>
                </a:solidFill>
                <a:latin typeface="Calibri" panose="020F0502020204030204" pitchFamily="34" charset="0"/>
              </a:rPr>
              <a:t> to eradicate polio</a:t>
            </a:r>
          </a:p>
        </p:txBody>
      </p:sp>
    </p:spTree>
    <p:extLst>
      <p:ext uri="{BB962C8B-B14F-4D97-AF65-F5344CB8AC3E}">
        <p14:creationId xmlns:p14="http://schemas.microsoft.com/office/powerpoint/2010/main" val="11144610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p:cNvSpPr>
            <a:spLocks noChangeArrowheads="1"/>
          </p:cNvSpPr>
          <p:nvPr/>
        </p:nvSpPr>
        <p:spPr bwMode="auto">
          <a:xfrm>
            <a:off x="28203" y="30907"/>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r>
              <a:rPr lang="en-US" sz="3600" b="1" kern="0" dirty="0">
                <a:solidFill>
                  <a:srgbClr val="002060"/>
                </a:solidFill>
                <a:latin typeface="Calibri" panose="020F0502020204030204" pitchFamily="34" charset="0"/>
              </a:rPr>
              <a:t>Polio Eradication </a:t>
            </a:r>
            <a:br>
              <a:rPr lang="en-US" sz="3600" b="1" kern="0" dirty="0">
                <a:solidFill>
                  <a:srgbClr val="002060"/>
                </a:solidFill>
                <a:latin typeface="Calibri" panose="020F0502020204030204" pitchFamily="34" charset="0"/>
              </a:rPr>
            </a:br>
            <a:r>
              <a:rPr lang="en-US" sz="3600" b="1" kern="0" dirty="0">
                <a:solidFill>
                  <a:srgbClr val="002060"/>
                </a:solidFill>
                <a:latin typeface="Calibri" panose="020F0502020204030204" pitchFamily="34" charset="0"/>
              </a:rPr>
              <a:t>Endgame and Strategic Plan</a:t>
            </a:r>
            <a:endParaRPr lang="en-US" sz="3600" b="1" kern="0" dirty="0">
              <a:latin typeface="Calibri" panose="020F0502020204030204" pitchFamily="34" charset="0"/>
            </a:endParaRPr>
          </a:p>
        </p:txBody>
      </p:sp>
      <p:sp>
        <p:nvSpPr>
          <p:cNvPr id="6148" name="Rounded Rectangular Callout 1"/>
          <p:cNvSpPr>
            <a:spLocks noChangeArrowheads="1"/>
          </p:cNvSpPr>
          <p:nvPr/>
        </p:nvSpPr>
        <p:spPr bwMode="auto">
          <a:xfrm>
            <a:off x="5848350" y="3068638"/>
            <a:ext cx="1676400" cy="1873250"/>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149" name="Rounded Rectangular Callout 2"/>
          <p:cNvSpPr>
            <a:spLocks noChangeArrowheads="1"/>
          </p:cNvSpPr>
          <p:nvPr/>
        </p:nvSpPr>
        <p:spPr bwMode="auto">
          <a:xfrm>
            <a:off x="7092950" y="3357563"/>
            <a:ext cx="1366838" cy="1366837"/>
          </a:xfrm>
          <a:prstGeom prst="wedgeRoundRectCallout">
            <a:avLst>
              <a:gd name="adj1" fmla="val -20833"/>
              <a:gd name="adj2" fmla="val 62500"/>
              <a:gd name="adj3" fmla="val 16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1042988"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1042988"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1042988"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eaLnBrk="1" hangingPunct="1">
              <a:spcBef>
                <a:spcPct val="50000"/>
              </a:spcBef>
              <a:buClrTx/>
              <a:buFontTx/>
              <a:buNone/>
            </a:pPr>
            <a:endParaRPr lang="en-US" altLang="en-US" sz="3900" b="1"/>
          </a:p>
        </p:txBody>
      </p:sp>
      <p:sp>
        <p:nvSpPr>
          <p:cNvPr id="6" name="Title 1"/>
          <p:cNvSpPr txBox="1">
            <a:spLocks/>
          </p:cNvSpPr>
          <p:nvPr/>
        </p:nvSpPr>
        <p:spPr>
          <a:xfrm>
            <a:off x="306015" y="1484784"/>
            <a:ext cx="8226425" cy="1107996"/>
          </a:xfrm>
          <a:prstGeom prst="rect">
            <a:avLst/>
          </a:prstGeom>
        </p:spPr>
        <p:txBody>
          <a:bodyPr/>
          <a:lst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a:lstStyle>
          <a:p>
            <a:endParaRPr lang="en-US" kern="0" dirty="0">
              <a:latin typeface="Limon F3"/>
            </a:endParaRPr>
          </a:p>
        </p:txBody>
      </p:sp>
      <p:sp>
        <p:nvSpPr>
          <p:cNvPr id="8" name="Rectangle 7"/>
          <p:cNvSpPr/>
          <p:nvPr/>
        </p:nvSpPr>
        <p:spPr>
          <a:xfrm>
            <a:off x="457200" y="1600200"/>
            <a:ext cx="8075240" cy="4154984"/>
          </a:xfrm>
          <a:prstGeom prst="rect">
            <a:avLst/>
          </a:prstGeom>
        </p:spPr>
        <p:txBody>
          <a:bodyPr wrap="square">
            <a:spAutoFit/>
          </a:bodyPr>
          <a:lstStyle/>
          <a:p>
            <a:pPr lvl="0"/>
            <a:r>
              <a:rPr lang="en-US" sz="2400" dirty="0" smtClean="0">
                <a:solidFill>
                  <a:srgbClr val="000066"/>
                </a:solidFill>
                <a:latin typeface="Calibri" panose="020F0502020204030204" pitchFamily="34" charset="0"/>
              </a:rPr>
              <a:t>In 2013, the World Health Organization (WHO) developed the </a:t>
            </a:r>
            <a:r>
              <a:rPr lang="en-US" sz="2400" b="1" dirty="0" smtClean="0">
                <a:solidFill>
                  <a:srgbClr val="000066"/>
                </a:solidFill>
                <a:latin typeface="Calibri" panose="020F0502020204030204" pitchFamily="34" charset="0"/>
              </a:rPr>
              <a:t>Polio Eradication Endgame and Strategic Plan 2013-2018</a:t>
            </a:r>
            <a:r>
              <a:rPr lang="en-US" sz="2400" dirty="0" smtClean="0">
                <a:solidFill>
                  <a:srgbClr val="000066"/>
                </a:solidFill>
                <a:latin typeface="Calibri" panose="020F0502020204030204" pitchFamily="34" charset="0"/>
              </a:rPr>
              <a:t>. This global plan recommends the:</a:t>
            </a:r>
            <a:br>
              <a:rPr lang="en-US" sz="2400" dirty="0" smtClean="0">
                <a:solidFill>
                  <a:srgbClr val="000066"/>
                </a:solidFill>
                <a:latin typeface="Calibri" panose="020F0502020204030204" pitchFamily="34" charset="0"/>
              </a:rPr>
            </a:br>
            <a:endParaRPr lang="en-US" sz="2400" dirty="0" smtClean="0">
              <a:solidFill>
                <a:srgbClr val="000066"/>
              </a:solidFill>
              <a:latin typeface="Calibri" panose="020F0502020204030204" pitchFamily="34" charset="0"/>
            </a:endParaRPr>
          </a:p>
          <a:p>
            <a:pPr marL="342900" lvl="0" indent="-342900">
              <a:buFont typeface="Arial" panose="020B0604020202020204" pitchFamily="34" charset="0"/>
              <a:buChar char="•"/>
            </a:pPr>
            <a:r>
              <a:rPr lang="en-US" sz="2400" dirty="0" smtClean="0">
                <a:solidFill>
                  <a:srgbClr val="000066"/>
                </a:solidFill>
                <a:latin typeface="Calibri" panose="020F0502020204030204" pitchFamily="34" charset="0"/>
              </a:rPr>
              <a:t>Withdrawal of all OPV worldwide, beginning with the type 2 component in April 2016 (“the switch” from tOPV to bOPV)</a:t>
            </a:r>
            <a:br>
              <a:rPr lang="en-US" sz="2400" dirty="0" smtClean="0">
                <a:solidFill>
                  <a:srgbClr val="000066"/>
                </a:solidFill>
                <a:latin typeface="Calibri" panose="020F0502020204030204" pitchFamily="34" charset="0"/>
              </a:rPr>
            </a:br>
            <a:endParaRPr lang="en-US" sz="2400" dirty="0" smtClean="0">
              <a:solidFill>
                <a:srgbClr val="000066"/>
              </a:solidFill>
              <a:latin typeface="Calibri" panose="020F0502020204030204" pitchFamily="34" charset="0"/>
            </a:endParaRPr>
          </a:p>
          <a:p>
            <a:pPr marL="342900" indent="-342900">
              <a:buFont typeface="Arial" panose="020B0604020202020204" pitchFamily="34" charset="0"/>
              <a:buChar char="•"/>
            </a:pPr>
            <a:r>
              <a:rPr lang="en-US" sz="2400" dirty="0" smtClean="0">
                <a:solidFill>
                  <a:srgbClr val="000066"/>
                </a:solidFill>
                <a:latin typeface="Calibri" panose="020F0502020204030204" pitchFamily="34" charset="0"/>
              </a:rPr>
              <a:t>Introduction of </a:t>
            </a:r>
            <a:r>
              <a:rPr lang="en-US" sz="2400" dirty="0">
                <a:solidFill>
                  <a:srgbClr val="000066"/>
                </a:solidFill>
                <a:latin typeface="Calibri" panose="020F0502020204030204" pitchFamily="34" charset="0"/>
              </a:rPr>
              <a:t>IPV into routine </a:t>
            </a:r>
            <a:r>
              <a:rPr lang="en-US" sz="2400" dirty="0" smtClean="0">
                <a:solidFill>
                  <a:srgbClr val="000066"/>
                </a:solidFill>
                <a:latin typeface="Calibri" panose="020F0502020204030204" pitchFamily="34" charset="0"/>
              </a:rPr>
              <a:t>immunization before the switch from tOPV to </a:t>
            </a:r>
            <a:r>
              <a:rPr lang="en-US" sz="2400" dirty="0" smtClean="0">
                <a:solidFill>
                  <a:srgbClr val="002060"/>
                </a:solidFill>
                <a:latin typeface="Calibri" panose="020F0502020204030204" pitchFamily="34" charset="0"/>
              </a:rPr>
              <a:t>bOPV to maintain protection against all 3 types of </a:t>
            </a:r>
            <a:r>
              <a:rPr lang="en-US" sz="2400" dirty="0">
                <a:solidFill>
                  <a:srgbClr val="002060"/>
                </a:solidFill>
                <a:latin typeface="Calibri" panose="020F0502020204030204" pitchFamily="34" charset="0"/>
              </a:rPr>
              <a:t>poliovirus, mainly against </a:t>
            </a:r>
            <a:r>
              <a:rPr lang="en-US" sz="2400" dirty="0" smtClean="0">
                <a:solidFill>
                  <a:srgbClr val="002060"/>
                </a:solidFill>
                <a:latin typeface="Calibri" panose="020F0502020204030204" pitchFamily="34" charset="0"/>
              </a:rPr>
              <a:t>type 2.</a:t>
            </a:r>
            <a:endParaRPr lang="en-US" sz="2400" dirty="0">
              <a:solidFill>
                <a:srgbClr val="002060"/>
              </a:solidFill>
              <a:latin typeface="Calibri" panose="020F0502020204030204" pitchFamily="34" charset="0"/>
            </a:endParaRPr>
          </a:p>
          <a:p>
            <a:pPr marL="342900" lvl="0" indent="-342900">
              <a:buFont typeface="Arial" panose="020B0604020202020204" pitchFamily="34" charset="0"/>
              <a:buChar char="•"/>
            </a:pPr>
            <a:endParaRPr lang="en-US" sz="2400" dirty="0">
              <a:solidFill>
                <a:srgbClr val="000066"/>
              </a:solidFill>
              <a:latin typeface="Calibri" panose="020F0502020204030204" pitchFamily="34" charset="0"/>
            </a:endParaRPr>
          </a:p>
        </p:txBody>
      </p:sp>
    </p:spTree>
    <p:extLst>
      <p:ext uri="{BB962C8B-B14F-4D97-AF65-F5344CB8AC3E}">
        <p14:creationId xmlns:p14="http://schemas.microsoft.com/office/powerpoint/2010/main" val="1835302053"/>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Gates Foundation Deck Template v1.0">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ates Found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w="12700">
          <a:noFill/>
          <a:headEnd type="none" w="med" len="med"/>
          <a:tailEnd type="none" w="med" len="med"/>
        </a:ln>
        <a:effectLst/>
        <a:scene3d>
          <a:camera prst="orthographicFront">
            <a:rot lat="0" lon="0" rev="0"/>
          </a:camera>
          <a:lightRig rig="threePt" dir="t">
            <a:rot lat="0" lon="0" rev="1200000"/>
          </a:lightRig>
        </a:scene3d>
        <a:sp3d/>
      </a:spPr>
      <a:bodyPr vert="horz" wrap="square" lIns="91436" tIns="45718" rIns="91436" bIns="45718" numCol="1" rtlCol="0" anchor="ctr" anchorCtr="0" compatLnSpc="1">
        <a:prstTxWarp prst="textNoShape">
          <a:avLst/>
        </a:prstTxWarp>
      </a:bodyPr>
      <a:lstStyle>
        <a:defPPr algn="ctr" defTabSz="914099">
          <a:defRPr sz="2300" dirty="0" smtClean="0">
            <a:solidFill>
              <a:schemeClr val="accent1">
                <a:lumMod val="50000"/>
              </a:schemeClr>
            </a:solidFill>
            <a:latin typeface="Segoe" pitchFamily="34" charset="0"/>
          </a:defRPr>
        </a:defPPr>
      </a:lstStyle>
      <a:style>
        <a:lnRef idx="0">
          <a:schemeClr val="accent1"/>
        </a:lnRef>
        <a:fillRef idx="3">
          <a:schemeClr val="accent1"/>
        </a:fillRef>
        <a:effectRef idx="3">
          <a:schemeClr val="accent1"/>
        </a:effectRef>
        <a:fontRef idx="minor">
          <a:schemeClr val="lt1"/>
        </a:fontRef>
      </a:style>
    </a:spDef>
    <a:txDef>
      <a:spPr>
        <a:noFill/>
      </a:spPr>
      <a:bodyPr wrap="square" rtlCol="0">
        <a:spAutoFit/>
      </a:bodyPr>
      <a:lstStyle>
        <a:defPPr marL="396875" indent="-396875">
          <a:lnSpc>
            <a:spcPct val="90000"/>
          </a:lnSpc>
          <a:spcBef>
            <a:spcPct val="20000"/>
          </a:spcBef>
          <a:buClr>
            <a:srgbClr val="CE6B28"/>
          </a:buClr>
          <a:buFont typeface="Wingdings" pitchFamily="2" charset="2"/>
          <a:buChar char="§"/>
          <a:defRPr sz="2400" b="1" dirty="0" smtClean="0">
            <a:solidFill>
              <a:srgbClr val="5A471C"/>
            </a:soli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8641</TotalTime>
  <Words>2132</Words>
  <Application>Microsoft Office PowerPoint</Application>
  <PresentationFormat>On-screen Show (4:3)</PresentationFormat>
  <Paragraphs>345</Paragraphs>
  <Slides>26</Slides>
  <Notes>26</Notes>
  <HiddenSlides>0</HiddenSlides>
  <MMClips>0</MMClips>
  <ScaleCrop>false</ScaleCrop>
  <HeadingPairs>
    <vt:vector size="4" baseType="variant">
      <vt:variant>
        <vt:lpstr>Theme</vt:lpstr>
      </vt:variant>
      <vt:variant>
        <vt:i4>2</vt:i4>
      </vt:variant>
      <vt:variant>
        <vt:lpstr>Slide Titles</vt:lpstr>
      </vt:variant>
      <vt:variant>
        <vt:i4>26</vt:i4>
      </vt:variant>
    </vt:vector>
  </HeadingPairs>
  <TitlesOfParts>
    <vt:vector size="28" baseType="lpstr">
      <vt:lpstr>Theme1</vt:lpstr>
      <vt:lpstr>Gates Foundation Deck Template v1.0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End of module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Robb, Rachel</dc:creator>
  <cp:lastModifiedBy>Thrush, Ms. Elizabeth (WDC)</cp:lastModifiedBy>
  <cp:revision>278</cp:revision>
  <cp:lastPrinted>2015-04-16T17:36:14Z</cp:lastPrinted>
  <dcterms:created xsi:type="dcterms:W3CDTF">2015-03-24T18:01:28Z</dcterms:created>
  <dcterms:modified xsi:type="dcterms:W3CDTF">2015-08-03T19:14:34Z</dcterms:modified>
</cp:coreProperties>
</file>