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62" r:id="rId2"/>
    <p:sldId id="269" r:id="rId3"/>
    <p:sldId id="259" r:id="rId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jEvClpo3+vgbS9Mai1pr7/177H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customschemas.google.com/relationships/presentationmetadata" Target="metadata"/><Relationship Id="rId3" Type="http://schemas.openxmlformats.org/officeDocument/2006/relationships/slide" Target="slides/slide2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4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C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48518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4318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5164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05927" y="158555"/>
            <a:ext cx="65991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dirty="0"/>
              <a:t>Comité de Ética de</a:t>
            </a:r>
          </a:p>
          <a:p>
            <a:pPr algn="ctr"/>
            <a:r>
              <a:rPr lang="es-EC" sz="2400" dirty="0"/>
              <a:t>Investigación en Seres Humanos, del</a:t>
            </a:r>
          </a:p>
          <a:p>
            <a:pPr algn="ctr"/>
            <a:r>
              <a:rPr lang="es-EC" sz="2400" dirty="0"/>
              <a:t>Instituto Nacional de Investigación</a:t>
            </a:r>
          </a:p>
          <a:p>
            <a:pPr algn="ctr"/>
            <a:r>
              <a:rPr lang="es-EC" sz="2400" dirty="0"/>
              <a:t>en Salud Pública – INSPI “Dr.</a:t>
            </a:r>
          </a:p>
          <a:p>
            <a:pPr algn="ctr"/>
            <a:r>
              <a:rPr lang="es-EC" sz="2400" dirty="0"/>
              <a:t>Leopoldo Izquieta Pérez”</a:t>
            </a:r>
          </a:p>
          <a:p>
            <a:pPr algn="ctr"/>
            <a:r>
              <a:rPr lang="es-EC" sz="2400" dirty="0"/>
              <a:t>(CEISH-INSPI)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09321" y="3569465"/>
            <a:ext cx="5009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/>
              <a:t>Presidente: Yasel Manuel Santiesteban Díaz, MSc</a:t>
            </a:r>
          </a:p>
          <a:p>
            <a:endParaRPr lang="es-EC" sz="1600" b="1" dirty="0"/>
          </a:p>
        </p:txBody>
      </p:sp>
    </p:spTree>
    <p:extLst>
      <p:ext uri="{BB962C8B-B14F-4D97-AF65-F5344CB8AC3E}">
        <p14:creationId xmlns:p14="http://schemas.microsoft.com/office/powerpoint/2010/main" val="3658545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4799" y="1392445"/>
            <a:ext cx="8817167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C" sz="1600" b="1" dirty="0"/>
              <a:t>Artículo 42.- </a:t>
            </a:r>
            <a:r>
              <a:rPr lang="es-EC" sz="1600" dirty="0"/>
              <a:t>Se consideran investigaciones </a:t>
            </a:r>
            <a:r>
              <a:rPr lang="es-EC" sz="1600" b="1" dirty="0"/>
              <a:t>sin riesgo</a:t>
            </a:r>
            <a:r>
              <a:rPr lang="es-EC" sz="1600" dirty="0"/>
              <a:t>, aquellos estudios en los que no se realiza ninguna modificación o intervención intencionada sobre variables biológicas, psicológicas o sociales de los sujetos participantes, y en los cuales no sea posible identificar a los mismos.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517977" y="289540"/>
            <a:ext cx="63418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ESTRATIFICACIÓN DE RIESGOS PARA LA EVALUACIÓN DE ESTUDIOS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04799" y="2720593"/>
            <a:ext cx="881716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C" sz="1600" b="1" dirty="0"/>
              <a:t>Artículo 43</a:t>
            </a:r>
            <a:r>
              <a:rPr lang="es-EC" sz="1600" dirty="0"/>
              <a:t>.- Se consideran investigaciones de </a:t>
            </a:r>
            <a:r>
              <a:rPr lang="es-EC" sz="1600" b="1" dirty="0"/>
              <a:t>riesgo mínimo</a:t>
            </a:r>
            <a:r>
              <a:rPr lang="es-EC" sz="1600" dirty="0"/>
              <a:t>, aquellas investigaciones en donde el riesgo es similar o equivalente a los riesgos de la vida diaria o de la práctica médica de rutina.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04798" y="3802519"/>
            <a:ext cx="881716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C" sz="1600" b="1"/>
              <a:t>Artículo 44</a:t>
            </a:r>
            <a:r>
              <a:rPr lang="es-EC" sz="1600"/>
              <a:t>.- Se consideran investigaciones con riesgo mayor al mínimo, aquellas en las que las probabilidades de afectar a los participantes (individuos o comunidades) son significativas o en las que la magnitud del daño puede ser significativa.</a:t>
            </a:r>
            <a:endParaRPr lang="es-EC" sz="1600" dirty="0"/>
          </a:p>
        </p:txBody>
      </p:sp>
      <p:sp>
        <p:nvSpPr>
          <p:cNvPr id="6" name="Rectángulo 5"/>
          <p:cNvSpPr/>
          <p:nvPr/>
        </p:nvSpPr>
        <p:spPr>
          <a:xfrm>
            <a:off x="9859777" y="1392444"/>
            <a:ext cx="144352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sz="1600" b="1" dirty="0"/>
              <a:t> Exenta de</a:t>
            </a:r>
          </a:p>
          <a:p>
            <a:pPr algn="ctr"/>
            <a:r>
              <a:rPr lang="es-EC" sz="1600" b="1" dirty="0"/>
              <a:t>Evaluación (15 DÍAS)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859777" y="2720593"/>
            <a:ext cx="192873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sz="1600" b="1" dirty="0"/>
              <a:t>Revisión expedita (45 DÍAS)</a:t>
            </a:r>
          </a:p>
          <a:p>
            <a:pPr algn="ctr"/>
            <a:endParaRPr lang="es-EC" sz="1600" b="1" dirty="0"/>
          </a:p>
        </p:txBody>
      </p:sp>
      <p:sp>
        <p:nvSpPr>
          <p:cNvPr id="8" name="Rectángulo 7"/>
          <p:cNvSpPr/>
          <p:nvPr/>
        </p:nvSpPr>
        <p:spPr>
          <a:xfrm>
            <a:off x="9881975" y="3883487"/>
            <a:ext cx="1939955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C" sz="1600" b="1" dirty="0"/>
              <a:t>Revisión en pleno (60 DÍAS)</a:t>
            </a:r>
          </a:p>
          <a:p>
            <a:pPr algn="ctr"/>
            <a:endParaRPr lang="es-EC" sz="1600" b="1" dirty="0"/>
          </a:p>
        </p:txBody>
      </p:sp>
      <p:sp>
        <p:nvSpPr>
          <p:cNvPr id="9" name="Flecha derecha 8"/>
          <p:cNvSpPr/>
          <p:nvPr/>
        </p:nvSpPr>
        <p:spPr>
          <a:xfrm>
            <a:off x="9276202" y="1652530"/>
            <a:ext cx="374574" cy="155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Flecha derecha 10"/>
          <p:cNvSpPr/>
          <p:nvPr/>
        </p:nvSpPr>
        <p:spPr>
          <a:xfrm>
            <a:off x="9276202" y="3095126"/>
            <a:ext cx="374574" cy="155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Flecha derecha 11"/>
          <p:cNvSpPr/>
          <p:nvPr/>
        </p:nvSpPr>
        <p:spPr>
          <a:xfrm>
            <a:off x="9292568" y="4221279"/>
            <a:ext cx="374574" cy="155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21772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16592" y="336867"/>
            <a:ext cx="211147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EC" sz="1600" b="1" dirty="0">
                <a:latin typeface="Arial" panose="020B0604020202020204" pitchFamily="34" charset="0"/>
                <a:ea typeface="SimSun" panose="02010600030101010101" pitchFamily="2" charset="-122"/>
              </a:rPr>
              <a:t>Vigente: </a:t>
            </a:r>
          </a:p>
          <a:p>
            <a:endParaRPr lang="es-EC" sz="1600" b="1" dirty="0"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r>
              <a:rPr lang="es-EC" sz="1600" b="1" dirty="0">
                <a:latin typeface="Arial" panose="020B0604020202020204" pitchFamily="34" charset="0"/>
                <a:ea typeface="SimSun" panose="02010600030101010101" pitchFamily="2" charset="-122"/>
              </a:rPr>
              <a:t>21 de mayo de 2021</a:t>
            </a:r>
            <a:endParaRPr lang="es-EC" sz="16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5311170" y="242372"/>
            <a:ext cx="172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/>
              <a:t>CEISH-INSPI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318" y="1167864"/>
            <a:ext cx="12024856" cy="55469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225</Words>
  <Application>Microsoft Office PowerPoint</Application>
  <PresentationFormat>Panorámica</PresentationFormat>
  <Paragraphs>23</Paragraphs>
  <Slides>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SimSun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cajasmarcia@gmail.com</dc:creator>
  <cp:lastModifiedBy>usuario</cp:lastModifiedBy>
  <cp:revision>13</cp:revision>
  <dcterms:created xsi:type="dcterms:W3CDTF">2021-05-27T23:45:58Z</dcterms:created>
  <dcterms:modified xsi:type="dcterms:W3CDTF">2024-10-08T13:22:57Z</dcterms:modified>
</cp:coreProperties>
</file>