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274" r:id="rId3"/>
    <p:sldId id="258" r:id="rId4"/>
    <p:sldId id="259" r:id="rId5"/>
    <p:sldId id="275" r:id="rId6"/>
    <p:sldId id="264" r:id="rId7"/>
    <p:sldId id="263" r:id="rId8"/>
    <p:sldId id="265" r:id="rId9"/>
    <p:sldId id="276" r:id="rId10"/>
    <p:sldId id="266" r:id="rId11"/>
    <p:sldId id="268" r:id="rId12"/>
    <p:sldId id="415" r:id="rId13"/>
    <p:sldId id="417" r:id="rId14"/>
    <p:sldId id="423" r:id="rId15"/>
    <p:sldId id="418" r:id="rId16"/>
    <p:sldId id="419" r:id="rId17"/>
    <p:sldId id="424" r:id="rId18"/>
    <p:sldId id="420" r:id="rId19"/>
    <p:sldId id="441" r:id="rId20"/>
    <p:sldId id="426" r:id="rId21"/>
    <p:sldId id="427" r:id="rId22"/>
    <p:sldId id="428" r:id="rId23"/>
    <p:sldId id="430" r:id="rId24"/>
    <p:sldId id="432" r:id="rId25"/>
    <p:sldId id="442" r:id="rId26"/>
    <p:sldId id="434" r:id="rId27"/>
    <p:sldId id="435" r:id="rId28"/>
    <p:sldId id="436" r:id="rId29"/>
    <p:sldId id="444" r:id="rId30"/>
    <p:sldId id="445" r:id="rId31"/>
    <p:sldId id="446" r:id="rId32"/>
    <p:sldId id="447" r:id="rId33"/>
    <p:sldId id="450" r:id="rId34"/>
    <p:sldId id="462" r:id="rId35"/>
    <p:sldId id="463" r:id="rId36"/>
    <p:sldId id="464" r:id="rId37"/>
    <p:sldId id="465" r:id="rId38"/>
    <p:sldId id="460" r:id="rId39"/>
    <p:sldId id="454" r:id="rId40"/>
    <p:sldId id="456" r:id="rId41"/>
    <p:sldId id="448" r:id="rId42"/>
    <p:sldId id="453" r:id="rId43"/>
    <p:sldId id="452" r:id="rId44"/>
    <p:sldId id="458" r:id="rId45"/>
    <p:sldId id="421" r:id="rId46"/>
    <p:sldId id="459" r:id="rId47"/>
    <p:sldId id="439" r:id="rId48"/>
    <p:sldId id="457" r:id="rId49"/>
    <p:sldId id="260" r:id="rId5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0" roundtripDataSignature="AMtx7mgfsQybd2hes5qMfd625ajkgi9x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B5E0"/>
    <a:srgbClr val="4D4D4D"/>
    <a:srgbClr val="4C3DA8"/>
    <a:srgbClr val="000000"/>
    <a:srgbClr val="999999"/>
    <a:srgbClr val="FFC600"/>
    <a:srgbClr val="32266B"/>
    <a:srgbClr val="287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83"/>
    <p:restoredTop sz="94674"/>
  </p:normalViewPr>
  <p:slideViewPr>
    <p:cSldViewPr snapToGrid="0">
      <p:cViewPr varScale="1">
        <p:scale>
          <a:sx n="124" d="100"/>
          <a:sy n="124" d="100"/>
        </p:scale>
        <p:origin x="43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60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gas\Documents\GPR\Informes\2023\GLVERN_Pruebas_especializadas_%20Consolidad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otalin\Desktop\MCD%20INSPI-LIP%20CZ9\30%20PLATAFORMAS%20COMPARTIDAS\15%20INFORMES%20ANUALES\2022%20SALIDA%20ING%20ISAAC\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otalin\Desktop\MCD%20INSPI-LIP%20CZ9\30%20PLATAFORMAS%20COMPARTIDAS\15%20INFORMES%20ANUALES\2022%20SALIDA%20ING%20ISAAC\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grafico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Pruebas Especializadas</a:t>
            </a:r>
            <a:r>
              <a:rPr lang="es-EC" baseline="0"/>
              <a:t> 2023</a:t>
            </a:r>
            <a:endParaRPr lang="es-EC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'Pruebas esp Consolidado 2023'!$B$6</c:f>
              <c:strCache>
                <c:ptCount val="1"/>
                <c:pt idx="0">
                  <c:v>INFLUENZA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'Pruebas esp Consolidado 2023'!$A$7:$A$18</c:f>
              <c:strCache>
                <c:ptCount val="12"/>
                <c:pt idx="0">
                  <c:v> ENERO</c:v>
                </c:pt>
                <c:pt idx="1">
                  <c:v> FEBRERO</c:v>
                </c:pt>
                <c:pt idx="2">
                  <c:v> MARZO</c:v>
                </c:pt>
                <c:pt idx="3">
                  <c:v> ABRIL</c:v>
                </c:pt>
                <c:pt idx="4">
                  <c:v> MAYO</c:v>
                </c:pt>
                <c:pt idx="5">
                  <c:v> JUNIO</c:v>
                </c:pt>
                <c:pt idx="6">
                  <c:v> JULIO</c:v>
                </c:pt>
                <c:pt idx="7">
                  <c:v> AGOSTO</c:v>
                </c:pt>
                <c:pt idx="8">
                  <c:v> SEPTIEMBRE</c:v>
                </c:pt>
                <c:pt idx="9">
                  <c:v> OCTUBRE</c:v>
                </c:pt>
                <c:pt idx="10">
                  <c:v> NOVIEMBRE</c:v>
                </c:pt>
                <c:pt idx="11">
                  <c:v>DICIEMBRE </c:v>
                </c:pt>
              </c:strCache>
            </c:strRef>
          </c:cat>
          <c:val>
            <c:numRef>
              <c:f>'Pruebas esp Consolidado 2023'!$B$7:$B$18</c:f>
              <c:numCache>
                <c:formatCode>General</c:formatCode>
                <c:ptCount val="12"/>
                <c:pt idx="0">
                  <c:v>6364</c:v>
                </c:pt>
                <c:pt idx="1">
                  <c:v>4256</c:v>
                </c:pt>
                <c:pt idx="2">
                  <c:v>5954</c:v>
                </c:pt>
                <c:pt idx="3">
                  <c:v>4578</c:v>
                </c:pt>
                <c:pt idx="4">
                  <c:v>3428</c:v>
                </c:pt>
                <c:pt idx="5">
                  <c:v>4833</c:v>
                </c:pt>
                <c:pt idx="6">
                  <c:v>2134</c:v>
                </c:pt>
                <c:pt idx="7">
                  <c:v>1542</c:v>
                </c:pt>
                <c:pt idx="8">
                  <c:v>2157</c:v>
                </c:pt>
                <c:pt idx="9">
                  <c:v>3130</c:v>
                </c:pt>
                <c:pt idx="10">
                  <c:v>4907</c:v>
                </c:pt>
                <c:pt idx="11">
                  <c:v>5689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B9-446C-A52E-C4666D13FB35}"/>
            </c:ext>
          </c:extLst>
        </c:ser>
        <c:ser>
          <c:idx val="1"/>
          <c:order val="1"/>
          <c:tx>
            <c:strRef>
              <c:f>'Pruebas esp Consolidado 2023'!$C$6</c:f>
              <c:strCache>
                <c:ptCount val="1"/>
                <c:pt idx="0">
                  <c:v>EXANTEMATICOS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'Pruebas esp Consolidado 2023'!$A$7:$A$18</c:f>
              <c:strCache>
                <c:ptCount val="12"/>
                <c:pt idx="0">
                  <c:v> ENERO</c:v>
                </c:pt>
                <c:pt idx="1">
                  <c:v> FEBRERO</c:v>
                </c:pt>
                <c:pt idx="2">
                  <c:v> MARZO</c:v>
                </c:pt>
                <c:pt idx="3">
                  <c:v> ABRIL</c:v>
                </c:pt>
                <c:pt idx="4">
                  <c:v> MAYO</c:v>
                </c:pt>
                <c:pt idx="5">
                  <c:v> JUNIO</c:v>
                </c:pt>
                <c:pt idx="6">
                  <c:v> JULIO</c:v>
                </c:pt>
                <c:pt idx="7">
                  <c:v> AGOSTO</c:v>
                </c:pt>
                <c:pt idx="8">
                  <c:v> SEPTIEMBRE</c:v>
                </c:pt>
                <c:pt idx="9">
                  <c:v> OCTUBRE</c:v>
                </c:pt>
                <c:pt idx="10">
                  <c:v> NOVIEMBRE</c:v>
                </c:pt>
                <c:pt idx="11">
                  <c:v>DICIEMBRE </c:v>
                </c:pt>
              </c:strCache>
            </c:strRef>
          </c:cat>
          <c:val>
            <c:numRef>
              <c:f>'Pruebas esp Consolidado 2023'!$C$7:$C$18</c:f>
              <c:numCache>
                <c:formatCode>General</c:formatCode>
                <c:ptCount val="12"/>
                <c:pt idx="0">
                  <c:v>265</c:v>
                </c:pt>
                <c:pt idx="1">
                  <c:v>154</c:v>
                </c:pt>
                <c:pt idx="2">
                  <c:v>243</c:v>
                </c:pt>
                <c:pt idx="3">
                  <c:v>486</c:v>
                </c:pt>
                <c:pt idx="4">
                  <c:v>274</c:v>
                </c:pt>
                <c:pt idx="5">
                  <c:v>391</c:v>
                </c:pt>
                <c:pt idx="6">
                  <c:v>376</c:v>
                </c:pt>
                <c:pt idx="7">
                  <c:v>226</c:v>
                </c:pt>
                <c:pt idx="8">
                  <c:v>234</c:v>
                </c:pt>
                <c:pt idx="9">
                  <c:v>252</c:v>
                </c:pt>
                <c:pt idx="10">
                  <c:v>220</c:v>
                </c:pt>
                <c:pt idx="11">
                  <c:v>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B9-446C-A52E-C4666D13FB35}"/>
            </c:ext>
          </c:extLst>
        </c:ser>
        <c:ser>
          <c:idx val="2"/>
          <c:order val="2"/>
          <c:tx>
            <c:strRef>
              <c:f>'Pruebas esp Consolidado 2023'!$D$6</c:f>
              <c:strCache>
                <c:ptCount val="1"/>
                <c:pt idx="0">
                  <c:v>INMNOHEMAT E IVTS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'Pruebas esp Consolidado 2023'!$A$7:$A$18</c:f>
              <c:strCache>
                <c:ptCount val="12"/>
                <c:pt idx="0">
                  <c:v> ENERO</c:v>
                </c:pt>
                <c:pt idx="1">
                  <c:v> FEBRERO</c:v>
                </c:pt>
                <c:pt idx="2">
                  <c:v> MARZO</c:v>
                </c:pt>
                <c:pt idx="3">
                  <c:v> ABRIL</c:v>
                </c:pt>
                <c:pt idx="4">
                  <c:v> MAYO</c:v>
                </c:pt>
                <c:pt idx="5">
                  <c:v> JUNIO</c:v>
                </c:pt>
                <c:pt idx="6">
                  <c:v> JULIO</c:v>
                </c:pt>
                <c:pt idx="7">
                  <c:v> AGOSTO</c:v>
                </c:pt>
                <c:pt idx="8">
                  <c:v> SEPTIEMBRE</c:v>
                </c:pt>
                <c:pt idx="9">
                  <c:v> OCTUBRE</c:v>
                </c:pt>
                <c:pt idx="10">
                  <c:v> NOVIEMBRE</c:v>
                </c:pt>
                <c:pt idx="11">
                  <c:v>DICIEMBRE </c:v>
                </c:pt>
              </c:strCache>
            </c:strRef>
          </c:cat>
          <c:val>
            <c:numRef>
              <c:f>'Pruebas esp Consolidado 2023'!$D$7:$D$18</c:f>
              <c:numCache>
                <c:formatCode>General</c:formatCode>
                <c:ptCount val="12"/>
                <c:pt idx="0">
                  <c:v>1261</c:v>
                </c:pt>
                <c:pt idx="1">
                  <c:v>1205</c:v>
                </c:pt>
                <c:pt idx="2">
                  <c:v>1060</c:v>
                </c:pt>
                <c:pt idx="3">
                  <c:v>206</c:v>
                </c:pt>
                <c:pt idx="4">
                  <c:v>67</c:v>
                </c:pt>
                <c:pt idx="5">
                  <c:v>69</c:v>
                </c:pt>
                <c:pt idx="6">
                  <c:v>0</c:v>
                </c:pt>
                <c:pt idx="7">
                  <c:v>35</c:v>
                </c:pt>
                <c:pt idx="8">
                  <c:v>162</c:v>
                </c:pt>
                <c:pt idx="9">
                  <c:v>654</c:v>
                </c:pt>
                <c:pt idx="10">
                  <c:v>992</c:v>
                </c:pt>
                <c:pt idx="11">
                  <c:v>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B9-446C-A52E-C4666D13FB35}"/>
            </c:ext>
          </c:extLst>
        </c:ser>
        <c:ser>
          <c:idx val="3"/>
          <c:order val="3"/>
          <c:tx>
            <c:strRef>
              <c:f>'Pruebas esp Consolidado 2023'!$E$6</c:f>
              <c:strCache>
                <c:ptCount val="1"/>
                <c:pt idx="0">
                  <c:v>MICOBACTERIAS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'Pruebas esp Consolidado 2023'!$A$7:$A$18</c:f>
              <c:strCache>
                <c:ptCount val="12"/>
                <c:pt idx="0">
                  <c:v> ENERO</c:v>
                </c:pt>
                <c:pt idx="1">
                  <c:v> FEBRERO</c:v>
                </c:pt>
                <c:pt idx="2">
                  <c:v> MARZO</c:v>
                </c:pt>
                <c:pt idx="3">
                  <c:v> ABRIL</c:v>
                </c:pt>
                <c:pt idx="4">
                  <c:v> MAYO</c:v>
                </c:pt>
                <c:pt idx="5">
                  <c:v> JUNIO</c:v>
                </c:pt>
                <c:pt idx="6">
                  <c:v> JULIO</c:v>
                </c:pt>
                <c:pt idx="7">
                  <c:v> AGOSTO</c:v>
                </c:pt>
                <c:pt idx="8">
                  <c:v> SEPTIEMBRE</c:v>
                </c:pt>
                <c:pt idx="9">
                  <c:v> OCTUBRE</c:v>
                </c:pt>
                <c:pt idx="10">
                  <c:v> NOVIEMBRE</c:v>
                </c:pt>
                <c:pt idx="11">
                  <c:v>DICIEMBRE </c:v>
                </c:pt>
              </c:strCache>
            </c:strRef>
          </c:cat>
          <c:val>
            <c:numRef>
              <c:f>'Pruebas esp Consolidado 2023'!$E$7:$E$18</c:f>
              <c:numCache>
                <c:formatCode>General</c:formatCode>
                <c:ptCount val="12"/>
                <c:pt idx="0">
                  <c:v>339</c:v>
                </c:pt>
                <c:pt idx="1">
                  <c:v>267</c:v>
                </c:pt>
                <c:pt idx="2">
                  <c:v>368</c:v>
                </c:pt>
                <c:pt idx="3">
                  <c:v>213</c:v>
                </c:pt>
                <c:pt idx="4">
                  <c:v>407</c:v>
                </c:pt>
                <c:pt idx="5">
                  <c:v>298</c:v>
                </c:pt>
                <c:pt idx="6">
                  <c:v>255</c:v>
                </c:pt>
                <c:pt idx="7">
                  <c:v>167</c:v>
                </c:pt>
                <c:pt idx="8">
                  <c:v>91</c:v>
                </c:pt>
                <c:pt idx="9">
                  <c:v>178</c:v>
                </c:pt>
                <c:pt idx="10">
                  <c:v>158</c:v>
                </c:pt>
                <c:pt idx="11">
                  <c:v>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B9-446C-A52E-C4666D13FB35}"/>
            </c:ext>
          </c:extLst>
        </c:ser>
        <c:ser>
          <c:idx val="4"/>
          <c:order val="4"/>
          <c:tx>
            <c:strRef>
              <c:f>'Pruebas esp Consolidado 2023'!$F$6</c:f>
              <c:strCache>
                <c:ptCount val="1"/>
                <c:pt idx="0">
                  <c:v>PARASITOLOGÍA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'Pruebas esp Consolidado 2023'!$A$7:$A$18</c:f>
              <c:strCache>
                <c:ptCount val="12"/>
                <c:pt idx="0">
                  <c:v> ENERO</c:v>
                </c:pt>
                <c:pt idx="1">
                  <c:v> FEBRERO</c:v>
                </c:pt>
                <c:pt idx="2">
                  <c:v> MARZO</c:v>
                </c:pt>
                <c:pt idx="3">
                  <c:v> ABRIL</c:v>
                </c:pt>
                <c:pt idx="4">
                  <c:v> MAYO</c:v>
                </c:pt>
                <c:pt idx="5">
                  <c:v> JUNIO</c:v>
                </c:pt>
                <c:pt idx="6">
                  <c:v> JULIO</c:v>
                </c:pt>
                <c:pt idx="7">
                  <c:v> AGOSTO</c:v>
                </c:pt>
                <c:pt idx="8">
                  <c:v> SEPTIEMBRE</c:v>
                </c:pt>
                <c:pt idx="9">
                  <c:v> OCTUBRE</c:v>
                </c:pt>
                <c:pt idx="10">
                  <c:v> NOVIEMBRE</c:v>
                </c:pt>
                <c:pt idx="11">
                  <c:v>DICIEMBRE </c:v>
                </c:pt>
              </c:strCache>
            </c:strRef>
          </c:cat>
          <c:val>
            <c:numRef>
              <c:f>'Pruebas esp Consolidado 2023'!$F$7:$F$18</c:f>
              <c:numCache>
                <c:formatCode>General</c:formatCode>
                <c:ptCount val="12"/>
                <c:pt idx="0">
                  <c:v>66</c:v>
                </c:pt>
                <c:pt idx="1">
                  <c:v>36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42</c:v>
                </c:pt>
                <c:pt idx="6">
                  <c:v>52</c:v>
                </c:pt>
                <c:pt idx="7">
                  <c:v>43</c:v>
                </c:pt>
                <c:pt idx="8">
                  <c:v>121</c:v>
                </c:pt>
                <c:pt idx="9">
                  <c:v>61</c:v>
                </c:pt>
                <c:pt idx="10">
                  <c:v>15</c:v>
                </c:pt>
                <c:pt idx="1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B9-446C-A52E-C4666D13FB35}"/>
            </c:ext>
          </c:extLst>
        </c:ser>
        <c:ser>
          <c:idx val="5"/>
          <c:order val="5"/>
          <c:tx>
            <c:strRef>
              <c:f>'Pruebas esp Consolidado 2023'!$G$6</c:f>
              <c:strCache>
                <c:ptCount val="1"/>
                <c:pt idx="0">
                  <c:v>TOXICOLOGIA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'Pruebas esp Consolidado 2023'!$A$7:$A$18</c:f>
              <c:strCache>
                <c:ptCount val="12"/>
                <c:pt idx="0">
                  <c:v> ENERO</c:v>
                </c:pt>
                <c:pt idx="1">
                  <c:v> FEBRERO</c:v>
                </c:pt>
                <c:pt idx="2">
                  <c:v> MARZO</c:v>
                </c:pt>
                <c:pt idx="3">
                  <c:v> ABRIL</c:v>
                </c:pt>
                <c:pt idx="4">
                  <c:v> MAYO</c:v>
                </c:pt>
                <c:pt idx="5">
                  <c:v> JUNIO</c:v>
                </c:pt>
                <c:pt idx="6">
                  <c:v> JULIO</c:v>
                </c:pt>
                <c:pt idx="7">
                  <c:v> AGOSTO</c:v>
                </c:pt>
                <c:pt idx="8">
                  <c:v> SEPTIEMBRE</c:v>
                </c:pt>
                <c:pt idx="9">
                  <c:v> OCTUBRE</c:v>
                </c:pt>
                <c:pt idx="10">
                  <c:v> NOVIEMBRE</c:v>
                </c:pt>
                <c:pt idx="11">
                  <c:v>DICIEMBRE </c:v>
                </c:pt>
              </c:strCache>
            </c:strRef>
          </c:cat>
          <c:val>
            <c:numRef>
              <c:f>'Pruebas esp Consolidado 2023'!$G$7:$G$18</c:f>
              <c:numCache>
                <c:formatCode>General</c:formatCode>
                <c:ptCount val="12"/>
                <c:pt idx="0">
                  <c:v>126</c:v>
                </c:pt>
                <c:pt idx="1">
                  <c:v>63</c:v>
                </c:pt>
                <c:pt idx="2">
                  <c:v>72</c:v>
                </c:pt>
                <c:pt idx="3">
                  <c:v>66</c:v>
                </c:pt>
                <c:pt idx="4">
                  <c:v>126</c:v>
                </c:pt>
                <c:pt idx="5">
                  <c:v>123</c:v>
                </c:pt>
                <c:pt idx="6">
                  <c:v>54</c:v>
                </c:pt>
                <c:pt idx="7">
                  <c:v>12</c:v>
                </c:pt>
                <c:pt idx="8">
                  <c:v>84</c:v>
                </c:pt>
                <c:pt idx="9">
                  <c:v>99</c:v>
                </c:pt>
                <c:pt idx="10">
                  <c:v>24</c:v>
                </c:pt>
                <c:pt idx="1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9B9-446C-A52E-C4666D13FB35}"/>
            </c:ext>
          </c:extLst>
        </c:ser>
        <c:ser>
          <c:idx val="6"/>
          <c:order val="6"/>
          <c:tx>
            <c:strRef>
              <c:f>'Pruebas esp Consolidado 2023'!$H$6</c:f>
              <c:strCache>
                <c:ptCount val="1"/>
                <c:pt idx="0">
                  <c:v>TENA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'Pruebas esp Consolidado 2023'!$A$7:$A$18</c:f>
              <c:strCache>
                <c:ptCount val="12"/>
                <c:pt idx="0">
                  <c:v> ENERO</c:v>
                </c:pt>
                <c:pt idx="1">
                  <c:v> FEBRERO</c:v>
                </c:pt>
                <c:pt idx="2">
                  <c:v> MARZO</c:v>
                </c:pt>
                <c:pt idx="3">
                  <c:v> ABRIL</c:v>
                </c:pt>
                <c:pt idx="4">
                  <c:v> MAYO</c:v>
                </c:pt>
                <c:pt idx="5">
                  <c:v> JUNIO</c:v>
                </c:pt>
                <c:pt idx="6">
                  <c:v> JULIO</c:v>
                </c:pt>
                <c:pt idx="7">
                  <c:v> AGOSTO</c:v>
                </c:pt>
                <c:pt idx="8">
                  <c:v> SEPTIEMBRE</c:v>
                </c:pt>
                <c:pt idx="9">
                  <c:v> OCTUBRE</c:v>
                </c:pt>
                <c:pt idx="10">
                  <c:v> NOVIEMBRE</c:v>
                </c:pt>
                <c:pt idx="11">
                  <c:v>DICIEMBRE </c:v>
                </c:pt>
              </c:strCache>
            </c:strRef>
          </c:cat>
          <c:val>
            <c:numRef>
              <c:f>'Pruebas esp Consolidado 2023'!$H$7:$H$18</c:f>
              <c:numCache>
                <c:formatCode>General</c:formatCode>
                <c:ptCount val="12"/>
                <c:pt idx="0">
                  <c:v>534</c:v>
                </c:pt>
                <c:pt idx="1">
                  <c:v>254</c:v>
                </c:pt>
                <c:pt idx="2">
                  <c:v>341</c:v>
                </c:pt>
                <c:pt idx="3">
                  <c:v>603</c:v>
                </c:pt>
                <c:pt idx="4">
                  <c:v>345</c:v>
                </c:pt>
                <c:pt idx="5">
                  <c:v>606</c:v>
                </c:pt>
                <c:pt idx="6">
                  <c:v>420</c:v>
                </c:pt>
                <c:pt idx="7">
                  <c:v>602</c:v>
                </c:pt>
                <c:pt idx="8">
                  <c:v>376</c:v>
                </c:pt>
                <c:pt idx="9">
                  <c:v>469</c:v>
                </c:pt>
                <c:pt idx="10">
                  <c:v>645</c:v>
                </c:pt>
                <c:pt idx="11">
                  <c:v>820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B9-446C-A52E-C4666D13FB35}"/>
            </c:ext>
          </c:extLst>
        </c:ser>
        <c:ser>
          <c:idx val="7"/>
          <c:order val="7"/>
          <c:tx>
            <c:strRef>
              <c:f>'Pruebas esp Consolidado 2023'!$I$6</c:f>
              <c:strCache>
                <c:ptCount val="1"/>
                <c:pt idx="0">
                  <c:v>TOTAL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'Pruebas esp Consolidado 2023'!$A$7:$A$18</c:f>
              <c:strCache>
                <c:ptCount val="12"/>
                <c:pt idx="0">
                  <c:v> ENERO</c:v>
                </c:pt>
                <c:pt idx="1">
                  <c:v> FEBRERO</c:v>
                </c:pt>
                <c:pt idx="2">
                  <c:v> MARZO</c:v>
                </c:pt>
                <c:pt idx="3">
                  <c:v> ABRIL</c:v>
                </c:pt>
                <c:pt idx="4">
                  <c:v> MAYO</c:v>
                </c:pt>
                <c:pt idx="5">
                  <c:v> JUNIO</c:v>
                </c:pt>
                <c:pt idx="6">
                  <c:v> JULIO</c:v>
                </c:pt>
                <c:pt idx="7">
                  <c:v> AGOSTO</c:v>
                </c:pt>
                <c:pt idx="8">
                  <c:v> SEPTIEMBRE</c:v>
                </c:pt>
                <c:pt idx="9">
                  <c:v> OCTUBRE</c:v>
                </c:pt>
                <c:pt idx="10">
                  <c:v> NOVIEMBRE</c:v>
                </c:pt>
                <c:pt idx="11">
                  <c:v>DICIEMBRE </c:v>
                </c:pt>
              </c:strCache>
            </c:strRef>
          </c:cat>
          <c:val>
            <c:numRef>
              <c:f>'Pruebas esp Consolidado 2023'!$I$7:$I$18</c:f>
              <c:numCache>
                <c:formatCode>General</c:formatCode>
                <c:ptCount val="12"/>
                <c:pt idx="0">
                  <c:v>8955</c:v>
                </c:pt>
                <c:pt idx="1">
                  <c:v>6235</c:v>
                </c:pt>
                <c:pt idx="2">
                  <c:v>8041</c:v>
                </c:pt>
                <c:pt idx="3">
                  <c:v>6154</c:v>
                </c:pt>
                <c:pt idx="4">
                  <c:v>4650</c:v>
                </c:pt>
                <c:pt idx="5">
                  <c:v>6362</c:v>
                </c:pt>
                <c:pt idx="6">
                  <c:v>3291</c:v>
                </c:pt>
                <c:pt idx="7">
                  <c:v>2627</c:v>
                </c:pt>
                <c:pt idx="8">
                  <c:v>3225</c:v>
                </c:pt>
                <c:pt idx="9">
                  <c:v>4843</c:v>
                </c:pt>
                <c:pt idx="10">
                  <c:v>6961</c:v>
                </c:pt>
                <c:pt idx="11">
                  <c:v>7757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9B9-446C-A52E-C4666D13FB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1302799"/>
        <c:axId val="1551289839"/>
      </c:barChart>
      <c:catAx>
        <c:axId val="1551302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C"/>
          </a:p>
        </c:txPr>
        <c:crossAx val="1551289839"/>
        <c:crosses val="autoZero"/>
        <c:auto val="1"/>
        <c:lblAlgn val="ctr"/>
        <c:lblOffset val="100"/>
        <c:noMultiLvlLbl val="0"/>
      </c:catAx>
      <c:valAx>
        <c:axId val="155128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C"/>
          </a:p>
        </c:txPr>
        <c:crossAx val="1551302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PLATAFORMA DE RECEPCIÓN  DE MUESTRAS </a:t>
            </a:r>
          </a:p>
        </c:rich>
      </c:tx>
      <c:layout>
        <c:manualLayout>
          <c:xMode val="edge"/>
          <c:yMode val="edge"/>
          <c:x val="0.18863169292408694"/>
          <c:y val="2.27514002859868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EC"/>
        </a:p>
      </c:txPr>
    </c:title>
    <c:autoTitleDeleted val="0"/>
    <c:plotArea>
      <c:layout>
        <c:manualLayout>
          <c:layoutTarget val="inner"/>
          <c:xMode val="edge"/>
          <c:yMode val="edge"/>
          <c:x val="0.1495948258470132"/>
          <c:y val="0.25776309680541076"/>
          <c:w val="0.82541937510105212"/>
          <c:h val="0.56536142787577126"/>
        </c:manualLayout>
      </c:layout>
      <c:barChart>
        <c:barDir val="col"/>
        <c:grouping val="clustered"/>
        <c:varyColors val="0"/>
        <c:ser>
          <c:idx val="0"/>
          <c:order val="0"/>
          <c:tx>
            <c:v>UNIDAD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D92-4130-8DE4-E2FD28B420A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D92-4130-8DE4-E2FD28B420A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D92-4130-8DE4-E2FD28B420A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D92-4130-8DE4-E2FD28B420A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D92-4130-8DE4-E2FD28B420A9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D92-4130-8DE4-E2FD28B420A9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D92-4130-8DE4-E2FD28B420A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BD92-4130-8DE4-E2FD28B420A9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BD92-4130-8DE4-E2FD28B420A9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BD92-4130-8DE4-E2FD28B420A9}"/>
              </c:ext>
            </c:extLst>
          </c:dPt>
          <c:dLbls>
            <c:dLbl>
              <c:idx val="7"/>
              <c:tx>
                <c:rich>
                  <a:bodyPr/>
                  <a:lstStyle/>
                  <a:p>
                    <a:r>
                      <a:rPr lang="en-US">
                        <a:solidFill>
                          <a:sysClr val="windowText" lastClr="000000"/>
                        </a:solidFill>
                      </a:rPr>
                      <a:t>2423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D92-4130-8DE4-E2FD28B420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RM!$M$3:$M$14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RM!$N$3:$N$14</c:f>
              <c:numCache>
                <c:formatCode>General</c:formatCode>
                <c:ptCount val="12"/>
                <c:pt idx="0">
                  <c:v>3139</c:v>
                </c:pt>
                <c:pt idx="1">
                  <c:v>2212</c:v>
                </c:pt>
                <c:pt idx="2">
                  <c:v>2502</c:v>
                </c:pt>
                <c:pt idx="3">
                  <c:v>4010</c:v>
                </c:pt>
                <c:pt idx="4">
                  <c:v>1242</c:v>
                </c:pt>
                <c:pt idx="5">
                  <c:v>1825</c:v>
                </c:pt>
                <c:pt idx="6">
                  <c:v>939</c:v>
                </c:pt>
                <c:pt idx="7">
                  <c:v>789</c:v>
                </c:pt>
                <c:pt idx="8">
                  <c:v>927</c:v>
                </c:pt>
                <c:pt idx="9">
                  <c:v>1518</c:v>
                </c:pt>
                <c:pt idx="10">
                  <c:v>2075</c:v>
                </c:pt>
                <c:pt idx="11">
                  <c:v>1930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D92-4130-8DE4-E2FD28B420A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94033152"/>
        <c:axId val="688965888"/>
      </c:barChart>
      <c:catAx>
        <c:axId val="59403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C"/>
          </a:p>
        </c:txPr>
        <c:crossAx val="688965888"/>
        <c:crosses val="autoZero"/>
        <c:auto val="1"/>
        <c:lblAlgn val="ctr"/>
        <c:lblOffset val="100"/>
        <c:noMultiLvlLbl val="0"/>
      </c:catAx>
      <c:valAx>
        <c:axId val="6889658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940331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PRODUCCIÓN DE MEDIOS DE CULTIVO, REACTIVOS, SUSTANCIAS Y COLORANTES.</a:t>
            </a:r>
          </a:p>
        </c:rich>
      </c:tx>
      <c:layout>
        <c:manualLayout>
          <c:xMode val="edge"/>
          <c:yMode val="edge"/>
          <c:x val="0.1881260758022999"/>
          <c:y val="2.8411959996983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EC"/>
        </a:p>
      </c:txPr>
    </c:title>
    <c:autoTitleDeleted val="0"/>
    <c:plotArea>
      <c:layout>
        <c:manualLayout>
          <c:layoutTarget val="inner"/>
          <c:xMode val="edge"/>
          <c:yMode val="edge"/>
          <c:x val="8.5200835639946293E-2"/>
          <c:y val="0.25776309680541076"/>
          <c:w val="0.88981327942945987"/>
          <c:h val="0.56536142787577126"/>
        </c:manualLayout>
      </c:layout>
      <c:barChart>
        <c:barDir val="col"/>
        <c:grouping val="clustered"/>
        <c:varyColors val="0"/>
        <c:ser>
          <c:idx val="0"/>
          <c:order val="0"/>
          <c:tx>
            <c:v>ml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3D3-4DDD-BC81-E1AFE7CC4A1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3D3-4DDD-BC81-E1AFE7CC4A1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3D3-4DDD-BC81-E1AFE7CC4A1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3D3-4DDD-BC81-E1AFE7CC4A1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3D3-4DDD-BC81-E1AFE7CC4A1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3D3-4DDD-BC81-E1AFE7CC4A1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83D3-4DDD-BC81-E1AFE7CC4A10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3D3-4DDD-BC81-E1AFE7CC4A10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83D3-4DDD-BC81-E1AFE7CC4A1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C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3D3-4DDD-BC81-E1AFE7CC4A1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C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3D3-4DDD-BC81-E1AFE7CC4A1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C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3D3-4DDD-BC81-E1AFE7CC4A1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C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3D3-4DDD-BC81-E1AFE7CC4A1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C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3D3-4DDD-BC81-E1AFE7CC4A1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C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3D3-4DDD-BC81-E1AFE7CC4A1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C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3D3-4DDD-BC81-E1AFE7CC4A1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C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83D3-4DDD-BC81-E1AFE7CC4A10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C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3D3-4DDD-BC81-E1AFE7CC4A10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C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83D3-4DDD-BC81-E1AFE7CC4A10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C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83D3-4DDD-BC81-E1AFE7CC4A10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C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83D3-4DDD-BC81-E1AFE7CC4A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MDC!$M$3:$M$14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MDC!$N$3:$N$14</c:f>
              <c:numCache>
                <c:formatCode>General</c:formatCode>
                <c:ptCount val="12"/>
                <c:pt idx="0">
                  <c:v>368084</c:v>
                </c:pt>
                <c:pt idx="1">
                  <c:v>262319</c:v>
                </c:pt>
                <c:pt idx="2" formatCode="0">
                  <c:v>213621</c:v>
                </c:pt>
                <c:pt idx="3">
                  <c:v>81388</c:v>
                </c:pt>
                <c:pt idx="4">
                  <c:v>74609</c:v>
                </c:pt>
                <c:pt idx="5">
                  <c:v>47294</c:v>
                </c:pt>
                <c:pt idx="6">
                  <c:v>137103</c:v>
                </c:pt>
                <c:pt idx="7">
                  <c:v>175411</c:v>
                </c:pt>
                <c:pt idx="8">
                  <c:v>240144</c:v>
                </c:pt>
                <c:pt idx="9">
                  <c:v>182385</c:v>
                </c:pt>
                <c:pt idx="10">
                  <c:v>149682</c:v>
                </c:pt>
                <c:pt idx="11">
                  <c:v>111239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3D3-4DDD-BC81-E1AFE7CC4A1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94033664"/>
        <c:axId val="663971520"/>
      </c:barChart>
      <c:catAx>
        <c:axId val="59403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C"/>
          </a:p>
        </c:txPr>
        <c:crossAx val="663971520"/>
        <c:crosses val="autoZero"/>
        <c:auto val="1"/>
        <c:lblAlgn val="ctr"/>
        <c:lblOffset val="100"/>
        <c:noMultiLvlLbl val="0"/>
      </c:catAx>
      <c:valAx>
        <c:axId val="6639715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Mililitros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EC"/>
            </a:p>
          </c:txPr>
        </c:title>
        <c:numFmt formatCode="General" sourceLinked="1"/>
        <c:majorTickMark val="none"/>
        <c:minorTickMark val="none"/>
        <c:tickLblPos val="nextTo"/>
        <c:crossAx val="5940336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Plataforma de Manejo de Desechos y Esterilización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EC"/>
        </a:p>
      </c:txPr>
    </c:title>
    <c:autoTitleDeleted val="0"/>
    <c:plotArea>
      <c:layout>
        <c:manualLayout>
          <c:layoutTarget val="inner"/>
          <c:xMode val="edge"/>
          <c:yMode val="edge"/>
          <c:x val="9.5122760124575712E-2"/>
          <c:y val="0.16049527383942688"/>
          <c:w val="0.90487723987542423"/>
          <c:h val="0.702283271659860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MDE!$N$2</c:f>
              <c:strCache>
                <c:ptCount val="1"/>
                <c:pt idx="0">
                  <c:v>Unidades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C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D1D-42DF-AC6E-85EA46BEDF3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C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D1D-42DF-AC6E-85EA46BEDF3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C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D1D-42DF-AC6E-85EA46BEDF3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C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D1D-42DF-AC6E-85EA46BEDF3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C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D1D-42DF-AC6E-85EA46BEDF3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C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D1D-42DF-AC6E-85EA46BEDF3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C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7D1D-42DF-AC6E-85EA46BEDF34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C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D1D-42DF-AC6E-85EA46BEDF34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C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7D1D-42DF-AC6E-85EA46BEDF34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C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D1D-42DF-AC6E-85EA46BEDF34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C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7D1D-42DF-AC6E-85EA46BEDF34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C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7D1D-42DF-AC6E-85EA46BEDF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MDE!$M$3:$M$14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MDE!$N$3:$N$14</c:f>
              <c:numCache>
                <c:formatCode>General</c:formatCode>
                <c:ptCount val="12"/>
                <c:pt idx="0">
                  <c:v>3789</c:v>
                </c:pt>
                <c:pt idx="1">
                  <c:v>2506</c:v>
                </c:pt>
                <c:pt idx="2">
                  <c:v>3900</c:v>
                </c:pt>
                <c:pt idx="3">
                  <c:v>3323</c:v>
                </c:pt>
                <c:pt idx="4">
                  <c:v>5021</c:v>
                </c:pt>
                <c:pt idx="5">
                  <c:v>4543</c:v>
                </c:pt>
                <c:pt idx="6">
                  <c:v>3559</c:v>
                </c:pt>
                <c:pt idx="7">
                  <c:v>5040</c:v>
                </c:pt>
                <c:pt idx="8">
                  <c:v>5924</c:v>
                </c:pt>
                <c:pt idx="9">
                  <c:v>4554</c:v>
                </c:pt>
                <c:pt idx="10">
                  <c:v>9129</c:v>
                </c:pt>
                <c:pt idx="11">
                  <c:v>35808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75-46B2-9B2B-102216718D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41723503"/>
        <c:axId val="441728463"/>
      </c:barChart>
      <c:catAx>
        <c:axId val="441723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C"/>
          </a:p>
        </c:txPr>
        <c:crossAx val="441728463"/>
        <c:crosses val="autoZero"/>
        <c:auto val="1"/>
        <c:lblAlgn val="ctr"/>
        <c:lblOffset val="100"/>
        <c:noMultiLvlLbl val="0"/>
      </c:catAx>
      <c:valAx>
        <c:axId val="441728463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4172350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C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820399412767003E-2"/>
          <c:y val="3.2158424783538461E-2"/>
          <c:w val="0.95082926774326049"/>
          <c:h val="0.807861482718443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Hoja1!$B$1:$B$2</c:f>
              <c:strCache>
                <c:ptCount val="2"/>
                <c:pt idx="0">
                  <c:v>EVENTO </c:v>
                </c:pt>
                <c:pt idx="1">
                  <c:v>SARS COV-2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Hoja1!$A$3:$A$9</c:f>
              <c:strCache>
                <c:ptCount val="7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  <c:pt idx="6">
                  <c:v>TOTAL</c:v>
                </c:pt>
              </c:strCache>
            </c:strRef>
          </c:cat>
          <c:val>
            <c:numRef>
              <c:f>Hoja1!$B$3:$B$9</c:f>
              <c:numCache>
                <c:formatCode>General</c:formatCode>
                <c:ptCount val="7"/>
                <c:pt idx="0">
                  <c:v>285</c:v>
                </c:pt>
                <c:pt idx="1">
                  <c:v>230</c:v>
                </c:pt>
                <c:pt idx="2">
                  <c:v>81</c:v>
                </c:pt>
                <c:pt idx="3">
                  <c:v>5</c:v>
                </c:pt>
                <c:pt idx="4">
                  <c:v>93</c:v>
                </c:pt>
                <c:pt idx="5">
                  <c:v>497</c:v>
                </c:pt>
                <c:pt idx="6">
                  <c:v>1191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8D-42AC-B7D1-800D429E5BA4}"/>
            </c:ext>
          </c:extLst>
        </c:ser>
        <c:ser>
          <c:idx val="1"/>
          <c:order val="1"/>
          <c:tx>
            <c:strRef>
              <c:f>Hoja1!$C$1:$C$2</c:f>
              <c:strCache>
                <c:ptCount val="2"/>
                <c:pt idx="0">
                  <c:v>EVENTO </c:v>
                </c:pt>
                <c:pt idx="1">
                  <c:v>Mycobacterium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Hoja1!$A$3:$A$9</c:f>
              <c:strCache>
                <c:ptCount val="7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  <c:pt idx="6">
                  <c:v>TOTAL</c:v>
                </c:pt>
              </c:strCache>
            </c:strRef>
          </c:cat>
          <c:val>
            <c:numRef>
              <c:f>Hoja1!$C$3:$C$9</c:f>
              <c:numCache>
                <c:formatCode>General</c:formatCode>
                <c:ptCount val="7"/>
                <c:pt idx="0">
                  <c:v>510</c:v>
                </c:pt>
                <c:pt idx="1">
                  <c:v>211</c:v>
                </c:pt>
                <c:pt idx="2">
                  <c:v>566</c:v>
                </c:pt>
                <c:pt idx="3">
                  <c:v>224</c:v>
                </c:pt>
                <c:pt idx="4">
                  <c:v>215</c:v>
                </c:pt>
                <c:pt idx="5">
                  <c:v>120</c:v>
                </c:pt>
                <c:pt idx="6">
                  <c:v>1846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8D-42AC-B7D1-800D429E5BA4}"/>
            </c:ext>
          </c:extLst>
        </c:ser>
        <c:ser>
          <c:idx val="2"/>
          <c:order val="2"/>
          <c:tx>
            <c:strRef>
              <c:f>Hoja1!$D$1:$D$2</c:f>
              <c:strCache>
                <c:ptCount val="2"/>
                <c:pt idx="0">
                  <c:v>EVENTO </c:v>
                </c:pt>
                <c:pt idx="1">
                  <c:v>Monkeypox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Hoja1!$A$3:$A$9</c:f>
              <c:strCache>
                <c:ptCount val="7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  <c:pt idx="6">
                  <c:v>TOTAL</c:v>
                </c:pt>
              </c:strCache>
            </c:strRef>
          </c:cat>
          <c:val>
            <c:numRef>
              <c:f>Hoja1!$D$3:$D$9</c:f>
              <c:numCache>
                <c:formatCode>General</c:formatCode>
                <c:ptCount val="7"/>
                <c:pt idx="0">
                  <c:v>0</c:v>
                </c:pt>
                <c:pt idx="1">
                  <c:v>20</c:v>
                </c:pt>
                <c:pt idx="2">
                  <c:v>13</c:v>
                </c:pt>
                <c:pt idx="3">
                  <c:v>5</c:v>
                </c:pt>
                <c:pt idx="4">
                  <c:v>10</c:v>
                </c:pt>
                <c:pt idx="5">
                  <c:v>0</c:v>
                </c:pt>
                <c:pt idx="6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8D-42AC-B7D1-800D429E5BA4}"/>
            </c:ext>
          </c:extLst>
        </c:ser>
        <c:ser>
          <c:idx val="3"/>
          <c:order val="3"/>
          <c:tx>
            <c:strRef>
              <c:f>Hoja1!$E$1:$E$2</c:f>
              <c:strCache>
                <c:ptCount val="2"/>
                <c:pt idx="0">
                  <c:v>EVENTO </c:v>
                </c:pt>
                <c:pt idx="1">
                  <c:v>EFNV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Hoja1!$A$3:$A$9</c:f>
              <c:strCache>
                <c:ptCount val="7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  <c:pt idx="6">
                  <c:v>TOTAL</c:v>
                </c:pt>
              </c:strCache>
            </c:strRef>
          </c:cat>
          <c:val>
            <c:numRef>
              <c:f>Hoja1!$E$3:$E$9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5</c:v>
                </c:pt>
                <c:pt idx="6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8D-42AC-B7D1-800D429E5B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01092304"/>
        <c:axId val="401096264"/>
      </c:barChart>
      <c:catAx>
        <c:axId val="401092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C"/>
          </a:p>
        </c:txPr>
        <c:crossAx val="401096264"/>
        <c:crosses val="autoZero"/>
        <c:auto val="1"/>
        <c:lblAlgn val="ctr"/>
        <c:lblOffset val="100"/>
        <c:noMultiLvlLbl val="0"/>
      </c:catAx>
      <c:valAx>
        <c:axId val="401096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109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4354749410531966E-2"/>
          <c:y val="0.94268840685094213"/>
          <c:w val="0.89999985921050174"/>
          <c:h val="5.73115931490578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Hoja1!$B$15:$B$16</c:f>
              <c:strCache>
                <c:ptCount val="2"/>
                <c:pt idx="0">
                  <c:v>EVENTO </c:v>
                </c:pt>
                <c:pt idx="1">
                  <c:v>SARS-CoV-2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Hoja1!$A$17:$A$28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Hoja1!$B$17:$B$28</c:f>
              <c:numCache>
                <c:formatCode>General</c:formatCode>
                <c:ptCount val="12"/>
                <c:pt idx="0">
                  <c:v>223</c:v>
                </c:pt>
                <c:pt idx="1">
                  <c:v>44</c:v>
                </c:pt>
                <c:pt idx="2">
                  <c:v>128</c:v>
                </c:pt>
                <c:pt idx="3">
                  <c:v>74</c:v>
                </c:pt>
                <c:pt idx="4">
                  <c:v>37</c:v>
                </c:pt>
                <c:pt idx="5">
                  <c:v>106</c:v>
                </c:pt>
                <c:pt idx="6">
                  <c:v>7</c:v>
                </c:pt>
                <c:pt idx="7">
                  <c:v>8</c:v>
                </c:pt>
                <c:pt idx="8">
                  <c:v>1</c:v>
                </c:pt>
                <c:pt idx="9">
                  <c:v>0</c:v>
                </c:pt>
                <c:pt idx="10">
                  <c:v>3</c:v>
                </c:pt>
                <c:pt idx="11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AB-4186-A76D-71FA09AAD517}"/>
            </c:ext>
          </c:extLst>
        </c:ser>
        <c:ser>
          <c:idx val="1"/>
          <c:order val="1"/>
          <c:tx>
            <c:strRef>
              <c:f>Hoja1!$C$15:$C$16</c:f>
              <c:strCache>
                <c:ptCount val="2"/>
                <c:pt idx="0">
                  <c:v>EVENTO </c:v>
                </c:pt>
                <c:pt idx="1">
                  <c:v>Mycobacterium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Hoja1!$A$17:$A$28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Hoja1!$C$17:$C$28</c:f>
              <c:numCache>
                <c:formatCode>General</c:formatCode>
                <c:ptCount val="12"/>
                <c:pt idx="0">
                  <c:v>301</c:v>
                </c:pt>
                <c:pt idx="1">
                  <c:v>178</c:v>
                </c:pt>
                <c:pt idx="2">
                  <c:v>204</c:v>
                </c:pt>
                <c:pt idx="3">
                  <c:v>326</c:v>
                </c:pt>
                <c:pt idx="4">
                  <c:v>171</c:v>
                </c:pt>
                <c:pt idx="5">
                  <c:v>281</c:v>
                </c:pt>
                <c:pt idx="6">
                  <c:v>294</c:v>
                </c:pt>
                <c:pt idx="7">
                  <c:v>458</c:v>
                </c:pt>
                <c:pt idx="8">
                  <c:v>355</c:v>
                </c:pt>
                <c:pt idx="9">
                  <c:v>247</c:v>
                </c:pt>
                <c:pt idx="10">
                  <c:v>183</c:v>
                </c:pt>
                <c:pt idx="11">
                  <c:v>266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AB-4186-A76D-71FA09AAD517}"/>
            </c:ext>
          </c:extLst>
        </c:ser>
        <c:ser>
          <c:idx val="2"/>
          <c:order val="2"/>
          <c:tx>
            <c:strRef>
              <c:f>Hoja1!$D$15:$D$16</c:f>
              <c:strCache>
                <c:ptCount val="2"/>
                <c:pt idx="0">
                  <c:v>EVENTO </c:v>
                </c:pt>
                <c:pt idx="1">
                  <c:v>IRAG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Hoja1!$A$17:$A$28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Hoja1!$D$17:$D$28</c:f>
              <c:numCache>
                <c:formatCode>General</c:formatCode>
                <c:ptCount val="12"/>
                <c:pt idx="0">
                  <c:v>0</c:v>
                </c:pt>
                <c:pt idx="1">
                  <c:v>9</c:v>
                </c:pt>
                <c:pt idx="2">
                  <c:v>21</c:v>
                </c:pt>
                <c:pt idx="3">
                  <c:v>57</c:v>
                </c:pt>
                <c:pt idx="4">
                  <c:v>27</c:v>
                </c:pt>
                <c:pt idx="5">
                  <c:v>45</c:v>
                </c:pt>
                <c:pt idx="6">
                  <c:v>28</c:v>
                </c:pt>
                <c:pt idx="7">
                  <c:v>41</c:v>
                </c:pt>
                <c:pt idx="8">
                  <c:v>49</c:v>
                </c:pt>
                <c:pt idx="9">
                  <c:v>31</c:v>
                </c:pt>
                <c:pt idx="10">
                  <c:v>46</c:v>
                </c:pt>
                <c:pt idx="11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AB-4186-A76D-71FA09AAD517}"/>
            </c:ext>
          </c:extLst>
        </c:ser>
        <c:ser>
          <c:idx val="3"/>
          <c:order val="3"/>
          <c:tx>
            <c:strRef>
              <c:f>Hoja1!$E$15:$E$16</c:f>
              <c:strCache>
                <c:ptCount val="2"/>
                <c:pt idx="0">
                  <c:v>EVENTO </c:v>
                </c:pt>
                <c:pt idx="1">
                  <c:v>Monkeypox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Hoja1!$A$17:$A$28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Hoja1!$E$17:$E$28</c:f>
              <c:numCache>
                <c:formatCode>General</c:formatCode>
                <c:ptCount val="12"/>
                <c:pt idx="0">
                  <c:v>12</c:v>
                </c:pt>
                <c:pt idx="1">
                  <c:v>20</c:v>
                </c:pt>
                <c:pt idx="2">
                  <c:v>0</c:v>
                </c:pt>
                <c:pt idx="3">
                  <c:v>6</c:v>
                </c:pt>
                <c:pt idx="4">
                  <c:v>15</c:v>
                </c:pt>
                <c:pt idx="5">
                  <c:v>27</c:v>
                </c:pt>
                <c:pt idx="6">
                  <c:v>5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FAB-4186-A76D-71FA09AAD517}"/>
            </c:ext>
          </c:extLst>
        </c:ser>
        <c:ser>
          <c:idx val="4"/>
          <c:order val="4"/>
          <c:tx>
            <c:strRef>
              <c:f>Hoja1!$F$15:$F$16</c:f>
              <c:strCache>
                <c:ptCount val="2"/>
                <c:pt idx="0">
                  <c:v>EVENTO </c:v>
                </c:pt>
                <c:pt idx="1">
                  <c:v>EFNV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Hoja1!$A$17:$A$28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Hoja1!$F$17:$F$28</c:f>
              <c:numCache>
                <c:formatCode>General</c:formatCode>
                <c:ptCount val="12"/>
                <c:pt idx="0">
                  <c:v>3</c:v>
                </c:pt>
                <c:pt idx="1">
                  <c:v>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4</c:v>
                </c:pt>
                <c:pt idx="11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FAB-4186-A76D-71FA09AAD517}"/>
            </c:ext>
          </c:extLst>
        </c:ser>
        <c:ser>
          <c:idx val="5"/>
          <c:order val="5"/>
          <c:tx>
            <c:strRef>
              <c:f>Hoja1!$G$15:$G$16</c:f>
              <c:strCache>
                <c:ptCount val="2"/>
                <c:pt idx="0">
                  <c:v>EVENTO </c:v>
                </c:pt>
                <c:pt idx="1">
                  <c:v>CD4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Hoja1!$A$17:$A$28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Hoja1!$G$17:$G$28</c:f>
              <c:numCache>
                <c:formatCode>General</c:formatCode>
                <c:ptCount val="12"/>
                <c:pt idx="9">
                  <c:v>60</c:v>
                </c:pt>
                <c:pt idx="10">
                  <c:v>147</c:v>
                </c:pt>
                <c:pt idx="11">
                  <c:v>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FAB-4186-A76D-71FA09AAD517}"/>
            </c:ext>
          </c:extLst>
        </c:ser>
        <c:ser>
          <c:idx val="6"/>
          <c:order val="6"/>
          <c:tx>
            <c:strRef>
              <c:f>Hoja1!$H$15:$H$16</c:f>
              <c:strCache>
                <c:ptCount val="2"/>
                <c:pt idx="0">
                  <c:v>EVENTO </c:v>
                </c:pt>
                <c:pt idx="1">
                  <c:v>Carga viral hepatitis 4</c:v>
                </c:pt>
              </c:strCache>
            </c:strRef>
          </c:tx>
          <c:spPr>
            <a:ln w="22225" cap="rnd" cmpd="sng" algn="ctr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Hoja1!$A$17:$A$28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Hoja1!$H$17:$H$28</c:f>
              <c:numCache>
                <c:formatCode>General</c:formatCode>
                <c:ptCount val="12"/>
                <c:pt idx="10">
                  <c:v>3</c:v>
                </c:pt>
                <c:pt idx="11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FAB-4186-A76D-71FA09AAD517}"/>
            </c:ext>
          </c:extLst>
        </c:ser>
        <c:ser>
          <c:idx val="7"/>
          <c:order val="7"/>
          <c:tx>
            <c:strRef>
              <c:f>Hoja1!$I$15:$I$16</c:f>
              <c:strCache>
                <c:ptCount val="2"/>
                <c:pt idx="0">
                  <c:v>EVENTO </c:v>
                </c:pt>
                <c:pt idx="1">
                  <c:v>Chagas</c:v>
                </c:pt>
              </c:strCache>
            </c:strRef>
          </c:tx>
          <c:spPr>
            <a:ln w="22225" cap="rnd" cmpd="sng" algn="ctr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Hoja1!$A$17:$A$28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Hoja1!$I$17:$I$28</c:f>
              <c:numCache>
                <c:formatCode>General</c:formatCode>
                <c:ptCount val="12"/>
                <c:pt idx="10">
                  <c:v>5</c:v>
                </c:pt>
                <c:pt idx="11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FAB-4186-A76D-71FA09AAD517}"/>
            </c:ext>
          </c:extLst>
        </c:ser>
        <c:ser>
          <c:idx val="8"/>
          <c:order val="8"/>
          <c:tx>
            <c:strRef>
              <c:f>Hoja1!$J$15:$J$16</c:f>
              <c:strCache>
                <c:ptCount val="2"/>
                <c:pt idx="0">
                  <c:v>EVENTO </c:v>
                </c:pt>
                <c:pt idx="1">
                  <c:v>Serotipos Dengue</c:v>
                </c:pt>
              </c:strCache>
            </c:strRef>
          </c:tx>
          <c:spPr>
            <a:ln w="22225" cap="rnd" cmpd="sng" algn="ctr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Hoja1!$A$17:$A$28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Hoja1!$J$17:$J$28</c:f>
              <c:numCache>
                <c:formatCode>General</c:formatCode>
                <c:ptCount val="12"/>
                <c:pt idx="10">
                  <c:v>4</c:v>
                </c:pt>
                <c:pt idx="11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FAB-4186-A76D-71FA09AAD5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389339960"/>
        <c:axId val="389334560"/>
      </c:lineChart>
      <c:catAx>
        <c:axId val="389339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C"/>
          </a:p>
        </c:txPr>
        <c:crossAx val="389334560"/>
        <c:crosses val="autoZero"/>
        <c:auto val="1"/>
        <c:lblAlgn val="ctr"/>
        <c:lblOffset val="100"/>
        <c:noMultiLvlLbl val="0"/>
      </c:catAx>
      <c:valAx>
        <c:axId val="389334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C"/>
          </a:p>
        </c:txPr>
        <c:crossAx val="38933996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C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Hoja1!$C$5:$C$6</c:f>
              <c:strCache>
                <c:ptCount val="2"/>
                <c:pt idx="0">
                  <c:v>CONTRATOS DE SERVICIOS OCASIONALES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5"/>
              <c:layout>
                <c:manualLayout>
                  <c:x val="3.5919127837636826E-4"/>
                  <c:y val="3.4829958838256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B4-4D40-A1D0-3E0B3608F0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Hoja1!$B$7:$B$12</c:f>
              <c:strCache>
                <c:ptCount val="6"/>
                <c:pt idx="0">
                  <c:v>ENERO (RENOVACIONES, PORROGAS)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Hoja1!$C$7:$C$12</c:f>
              <c:numCache>
                <c:formatCode>General</c:formatCode>
                <c:ptCount val="6"/>
                <c:pt idx="0">
                  <c:v>41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B4-4D40-A1D0-3E0B3608F056}"/>
            </c:ext>
          </c:extLst>
        </c:ser>
        <c:ser>
          <c:idx val="1"/>
          <c:order val="1"/>
          <c:tx>
            <c:strRef>
              <c:f>Hoja1!$D$5:$D$6</c:f>
              <c:strCache>
                <c:ptCount val="2"/>
                <c:pt idx="0">
                  <c:v>CONTRATOS DE SERVCIOS PROFESIONALES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dLbl>
              <c:idx val="5"/>
              <c:layout>
                <c:manualLayout>
                  <c:x val="3.5919127837636826E-4"/>
                  <c:y val="-8.707489709564159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B4-4D40-A1D0-3E0B3608F0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Hoja1!$B$7:$B$12</c:f>
              <c:strCache>
                <c:ptCount val="6"/>
                <c:pt idx="0">
                  <c:v>ENERO (RENOVACIONES, PORROGAS)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Hoja1!$D$7:$D$12</c:f>
              <c:numCache>
                <c:formatCode>General</c:formatCode>
                <c:ptCount val="6"/>
                <c:pt idx="0">
                  <c:v>0</c:v>
                </c:pt>
                <c:pt idx="1">
                  <c:v>13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B4-4D40-A1D0-3E0B3608F05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18996223"/>
        <c:axId val="2019002943"/>
      </c:lineChart>
      <c:catAx>
        <c:axId val="2018996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C"/>
          </a:p>
        </c:txPr>
        <c:crossAx val="2019002943"/>
        <c:crosses val="autoZero"/>
        <c:auto val="1"/>
        <c:lblAlgn val="ctr"/>
        <c:lblOffset val="100"/>
        <c:noMultiLvlLbl val="0"/>
      </c:catAx>
      <c:valAx>
        <c:axId val="2019002943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18996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EC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C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099012823770312"/>
          <c:y val="0.31225708324920926"/>
          <c:w val="0.6225701071964127"/>
          <c:h val="0.53741866882024369"/>
        </c:manualLayout>
      </c:layout>
      <c:pie3DChart>
        <c:varyColors val="1"/>
        <c:ser>
          <c:idx val="0"/>
          <c:order val="0"/>
          <c:tx>
            <c:strRef>
              <c:f>Hoja1!$C$3</c:f>
              <c:strCache>
                <c:ptCount val="1"/>
                <c:pt idx="0">
                  <c:v>Número Total Adjudicados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7C9-4752-B23C-0C65058DEF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7C9-4752-B23C-0C65058DEFE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57C9-4752-B23C-0C65058DEFE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57C9-4752-B23C-0C65058DEFE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57C9-4752-B23C-0C65058DEFE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57C9-4752-B23C-0C65058DEFE4}"/>
              </c:ext>
            </c:extLst>
          </c:dPt>
          <c:dLbls>
            <c:dLbl>
              <c:idx val="0"/>
              <c:layout>
                <c:manualLayout>
                  <c:x val="-5.2880070300553993E-2"/>
                  <c:y val="-3.90590160203476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C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C9-4752-B23C-0C65058DEFE4}"/>
                </c:ext>
              </c:extLst>
            </c:dLbl>
            <c:dLbl>
              <c:idx val="1"/>
              <c:layout>
                <c:manualLayout>
                  <c:x val="-4.6164607441094262E-17"/>
                  <c:y val="2.84065571057073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C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C9-4752-B23C-0C65058DEFE4}"/>
                </c:ext>
              </c:extLst>
            </c:dLbl>
            <c:dLbl>
              <c:idx val="2"/>
              <c:layout>
                <c:manualLayout>
                  <c:x val="-2.26293749394978E-2"/>
                  <c:y val="-1.42032785528537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C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841575769503062"/>
                      <c:h val="0.175156389633601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7C9-4752-B23C-0C65058DEFE4}"/>
                </c:ext>
              </c:extLst>
            </c:dLbl>
            <c:dLbl>
              <c:idx val="3"/>
              <c:layout>
                <c:manualLayout>
                  <c:x val="1.9162304354620966E-2"/>
                  <c:y val="-7.47101250413403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51574B3-2731-46E8-B53D-87C6F0BB4EC4}" type="CATEGORYNAME">
                      <a:rPr lang="en-US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dirty="0"/>
                      <a:t> </a:t>
                    </a:r>
                    <a:fld id="{587BE55E-2F9F-4920-98DA-BC63B176CADD}" type="PERCENTAGE">
                      <a:rPr lang="en-US" baseline="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C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41829294897219"/>
                      <c:h val="0.134048257372654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7C9-4752-B23C-0C65058DEFE4}"/>
                </c:ext>
              </c:extLst>
            </c:dLbl>
            <c:dLbl>
              <c:idx val="4"/>
              <c:layout>
                <c:manualLayout>
                  <c:x val="-3.0158783700844028E-4"/>
                  <c:y val="-9.63244741860350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C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7C9-4752-B23C-0C65058DEFE4}"/>
                </c:ext>
              </c:extLst>
            </c:dLbl>
            <c:dLbl>
              <c:idx val="5"/>
              <c:layout>
                <c:manualLayout>
                  <c:x val="0.13602769099282278"/>
                  <c:y val="-6.637943045323088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49AEE38-214F-46DF-A66A-00DF769F3F41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 </a:t>
                    </a:r>
                    <a:fld id="{E8663353-05FE-4A26-A22D-F954415A9AD7}" type="PERCENTAG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C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14766686579579"/>
                      <c:h val="0.118880890558921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7C9-4752-B23C-0C65058DEFE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Hoja1!$B$4:$B$9</c:f>
              <c:strCache>
                <c:ptCount val="6"/>
                <c:pt idx="0">
                  <c:v>CATÁLOGO ELECTRÓNICO</c:v>
                </c:pt>
                <c:pt idx="1">
                  <c:v>ÍNFIMA CUANTÍA</c:v>
                </c:pt>
                <c:pt idx="2">
                  <c:v>SUBASTA INVERSA ELECTRÓNICA</c:v>
                </c:pt>
                <c:pt idx="3">
                  <c:v>RÉGIMEN ESPECIAL</c:v>
                </c:pt>
                <c:pt idx="4">
                  <c:v>CONSULTORÍAS</c:v>
                </c:pt>
                <c:pt idx="5">
                  <c:v>PROCEDIMIENTO ESPECIAL</c:v>
                </c:pt>
              </c:strCache>
            </c:strRef>
          </c:cat>
          <c:val>
            <c:numRef>
              <c:f>Hoja1!$C$4:$C$9</c:f>
              <c:numCache>
                <c:formatCode>General</c:formatCode>
                <c:ptCount val="6"/>
                <c:pt idx="0">
                  <c:v>18</c:v>
                </c:pt>
                <c:pt idx="1">
                  <c:v>28</c:v>
                </c:pt>
                <c:pt idx="2">
                  <c:v>2</c:v>
                </c:pt>
                <c:pt idx="3">
                  <c:v>6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7C9-4752-B23C-0C65058DEFE4}"/>
            </c:ext>
          </c:extLst>
        </c:ser>
        <c:ser>
          <c:idx val="1"/>
          <c:order val="1"/>
          <c:tx>
            <c:strRef>
              <c:f>Hoja1!$D$3</c:f>
              <c:strCache>
                <c:ptCount val="1"/>
                <c:pt idx="0">
                  <c:v>Valor Total Adjudicados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E-57C9-4752-B23C-0C65058DEF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0-57C9-4752-B23C-0C65058DEFE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2-57C9-4752-B23C-0C65058DEFE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4-57C9-4752-B23C-0C65058DEFE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6-57C9-4752-B23C-0C65058DEFE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8-57C9-4752-B23C-0C65058DEFE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C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E-57C9-4752-B23C-0C65058DEFE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C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0-57C9-4752-B23C-0C65058DEFE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C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2-57C9-4752-B23C-0C65058DEFE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C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4-57C9-4752-B23C-0C65058DEFE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C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6-57C9-4752-B23C-0C65058DEFE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C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8-57C9-4752-B23C-0C65058DEFE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Hoja1!$B$4:$B$9</c:f>
              <c:strCache>
                <c:ptCount val="6"/>
                <c:pt idx="0">
                  <c:v>CATÁLOGO ELECTRÓNICO</c:v>
                </c:pt>
                <c:pt idx="1">
                  <c:v>ÍNFIMA CUANTÍA</c:v>
                </c:pt>
                <c:pt idx="2">
                  <c:v>SUBASTA INVERSA ELECTRÓNICA</c:v>
                </c:pt>
                <c:pt idx="3">
                  <c:v>RÉGIMEN ESPECIAL</c:v>
                </c:pt>
                <c:pt idx="4">
                  <c:v>CONSULTORÍAS</c:v>
                </c:pt>
                <c:pt idx="5">
                  <c:v>PROCEDIMIENTO ESPECIAL</c:v>
                </c:pt>
              </c:strCache>
            </c:strRef>
          </c:cat>
          <c:val>
            <c:numRef>
              <c:f>Hoja1!$D$4:$D$9</c:f>
              <c:numCache>
                <c:formatCode>"$"#,##0.00_);[Red]\("$"#,##0.00\)</c:formatCode>
                <c:ptCount val="6"/>
                <c:pt idx="0">
                  <c:v>164104.1</c:v>
                </c:pt>
                <c:pt idx="1">
                  <c:v>65124.82</c:v>
                </c:pt>
                <c:pt idx="2">
                  <c:v>53964.800000000003</c:v>
                </c:pt>
                <c:pt idx="3">
                  <c:v>161555.28</c:v>
                </c:pt>
                <c:pt idx="4">
                  <c:v>109978.38</c:v>
                </c:pt>
                <c:pt idx="5">
                  <c:v>10080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57C9-4752-B23C-0C65058DEFE4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C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100" b="1" dirty="0"/>
              <a:t>MONTO</a:t>
            </a:r>
            <a:r>
              <a:rPr lang="es-EC" sz="1100" b="1" baseline="0" dirty="0"/>
              <a:t> ADJUDICADO Y EJECUTADO PROCESOS DE COMPRAS PÚBLICAS</a:t>
            </a:r>
            <a:endParaRPr lang="es-EC" sz="11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EC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890048118985126"/>
          <c:y val="0.29569897073041351"/>
          <c:w val="0.63498840769903764"/>
          <c:h val="0.620967695936253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Hoja1!$C$76</c:f>
              <c:strCache>
                <c:ptCount val="1"/>
                <c:pt idx="0">
                  <c:v>Monto Adjudicado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333442694663221E-2"/>
                  <c:y val="-8.40099449705262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Monto</a:t>
                    </a:r>
                    <a:r>
                      <a:rPr lang="en-US" baseline="0"/>
                      <a:t> Adjudicado </a:t>
                    </a:r>
                    <a:fld id="{A75D1BC8-0D7B-4845-8E29-0A4FBDBBF82A}" type="VALUE">
                      <a:rPr lang="en-US"/>
                      <a:pPr>
                        <a:defRPr/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8751093613298"/>
                      <c:h val="0.211401588624126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B7E-44B8-BA81-C0034420B6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Hoja1!$C$77</c:f>
              <c:numCache>
                <c:formatCode>General</c:formatCode>
                <c:ptCount val="1"/>
                <c:pt idx="0">
                  <c:v>564807.38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7E-44B8-BA81-C0034420B619}"/>
            </c:ext>
          </c:extLst>
        </c:ser>
        <c:ser>
          <c:idx val="1"/>
          <c:order val="1"/>
          <c:tx>
            <c:strRef>
              <c:f>Hoja1!$D$76</c:f>
              <c:strCache>
                <c:ptCount val="1"/>
                <c:pt idx="0">
                  <c:v>Monto Ejecutado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1"/>
                  <c:y val="-9.758623659025789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Monto Ejecutado </a:t>
                    </a:r>
                    <a:fld id="{22285447-55AE-40BB-9470-A207CE7C80DB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B7E-44B8-BA81-C0034420B6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Hoja1!$D$77</c:f>
              <c:numCache>
                <c:formatCode>General</c:formatCode>
                <c:ptCount val="1"/>
                <c:pt idx="0">
                  <c:v>379551.28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7E-44B8-BA81-C0034420B6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46096304"/>
        <c:axId val="446093904"/>
        <c:axId val="0"/>
      </c:bar3DChart>
      <c:catAx>
        <c:axId val="4460963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6093904"/>
        <c:crosses val="autoZero"/>
        <c:auto val="1"/>
        <c:lblAlgn val="ctr"/>
        <c:lblOffset val="100"/>
        <c:noMultiLvlLbl val="0"/>
      </c:catAx>
      <c:valAx>
        <c:axId val="44609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EC"/>
          </a:p>
        </c:txPr>
        <c:crossAx val="44609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E1F8B2-81F1-488D-8584-8425AFFEDA30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US"/>
        </a:p>
      </dgm:t>
    </dgm:pt>
    <dgm:pt modelId="{EEBC71FC-D313-4678-A332-632642A949B3}">
      <dgm:prSet phldrT="[Texto]" custT="1"/>
      <dgm:spPr/>
      <dgm:t>
        <a:bodyPr/>
        <a:lstStyle/>
        <a:p>
          <a:r>
            <a:rPr lang="es-ES" sz="1800" dirty="0"/>
            <a:t>Ejecutar proyectos de investigación, desarrollo e Innovación.</a:t>
          </a:r>
          <a:endParaRPr lang="es-US" sz="1800" dirty="0"/>
        </a:p>
      </dgm:t>
    </dgm:pt>
    <dgm:pt modelId="{0BE06A72-D3E8-4EE5-89BD-AA1FE45BFF84}" type="parTrans" cxnId="{5F2626C6-0D28-4442-8C54-2B8F64E230A4}">
      <dgm:prSet/>
      <dgm:spPr/>
      <dgm:t>
        <a:bodyPr/>
        <a:lstStyle/>
        <a:p>
          <a:endParaRPr lang="es-US" sz="1200"/>
        </a:p>
      </dgm:t>
    </dgm:pt>
    <dgm:pt modelId="{2EB131F3-D486-4006-B472-03EA77DC1B64}" type="sibTrans" cxnId="{5F2626C6-0D28-4442-8C54-2B8F64E230A4}">
      <dgm:prSet/>
      <dgm:spPr/>
      <dgm:t>
        <a:bodyPr/>
        <a:lstStyle/>
        <a:p>
          <a:endParaRPr lang="es-US" sz="1200"/>
        </a:p>
      </dgm:t>
    </dgm:pt>
    <dgm:pt modelId="{4E9067D8-8038-4F6A-969C-34AEA6032F9D}">
      <dgm:prSet phldrT="[Texto]" custT="1"/>
      <dgm:spPr/>
      <dgm:t>
        <a:bodyPr/>
        <a:lstStyle/>
        <a:p>
          <a:r>
            <a:rPr lang="es-ES" sz="1800" dirty="0"/>
            <a:t>Proveer servicios de laboratorio especializado en salud y evaluación de calidad de la red de laboratorios</a:t>
          </a:r>
          <a:endParaRPr lang="es-US" sz="1800" dirty="0"/>
        </a:p>
      </dgm:t>
    </dgm:pt>
    <dgm:pt modelId="{3F78750E-CE56-4E03-A262-53F5581A44D1}" type="parTrans" cxnId="{59B55667-3528-4979-8F1B-FC7670ED9618}">
      <dgm:prSet/>
      <dgm:spPr/>
      <dgm:t>
        <a:bodyPr/>
        <a:lstStyle/>
        <a:p>
          <a:endParaRPr lang="es-US" sz="1200"/>
        </a:p>
      </dgm:t>
    </dgm:pt>
    <dgm:pt modelId="{C8727C05-1AC0-4208-90C9-1EAA7E2D7567}" type="sibTrans" cxnId="{59B55667-3528-4979-8F1B-FC7670ED9618}">
      <dgm:prSet/>
      <dgm:spPr/>
      <dgm:t>
        <a:bodyPr/>
        <a:lstStyle/>
        <a:p>
          <a:endParaRPr lang="es-US" sz="1200"/>
        </a:p>
      </dgm:t>
    </dgm:pt>
    <dgm:pt modelId="{27BD280B-3B18-4E8F-9AAD-B806014CE32E}">
      <dgm:prSet phldrT="[Texto]" custT="1"/>
      <dgm:spPr/>
      <dgm:t>
        <a:bodyPr/>
        <a:lstStyle/>
        <a:p>
          <a:r>
            <a:rPr lang="es-ES" sz="1800" dirty="0"/>
            <a:t>Producción de principios activos y comercialización de biológicos y reactivos de diagnóstico.</a:t>
          </a:r>
          <a:endParaRPr lang="es-US" sz="1800" dirty="0"/>
        </a:p>
      </dgm:t>
    </dgm:pt>
    <dgm:pt modelId="{2FD7353A-9733-49A0-BCD0-41168F916856}" type="parTrans" cxnId="{056A7DE4-D446-4BB6-96F4-13FE99A330D7}">
      <dgm:prSet/>
      <dgm:spPr/>
      <dgm:t>
        <a:bodyPr/>
        <a:lstStyle/>
        <a:p>
          <a:endParaRPr lang="es-US" sz="1200"/>
        </a:p>
      </dgm:t>
    </dgm:pt>
    <dgm:pt modelId="{113F7638-1149-4246-9576-CC71402B08BE}" type="sibTrans" cxnId="{056A7DE4-D446-4BB6-96F4-13FE99A330D7}">
      <dgm:prSet/>
      <dgm:spPr/>
      <dgm:t>
        <a:bodyPr/>
        <a:lstStyle/>
        <a:p>
          <a:endParaRPr lang="es-US" sz="1200"/>
        </a:p>
      </dgm:t>
    </dgm:pt>
    <dgm:pt modelId="{C1789AA2-EF54-4A55-9EAF-FB88F532F24E}" type="pres">
      <dgm:prSet presAssocID="{82E1F8B2-81F1-488D-8584-8425AFFEDA30}" presName="linear" presStyleCnt="0">
        <dgm:presLayoutVars>
          <dgm:dir/>
          <dgm:resizeHandles val="exact"/>
        </dgm:presLayoutVars>
      </dgm:prSet>
      <dgm:spPr/>
    </dgm:pt>
    <dgm:pt modelId="{A089AD80-563A-414C-B3CA-5D154B6C4BCC}" type="pres">
      <dgm:prSet presAssocID="{EEBC71FC-D313-4678-A332-632642A949B3}" presName="comp" presStyleCnt="0"/>
      <dgm:spPr/>
    </dgm:pt>
    <dgm:pt modelId="{1067B7F1-2551-432A-BE3B-A9505AEB808F}" type="pres">
      <dgm:prSet presAssocID="{EEBC71FC-D313-4678-A332-632642A949B3}" presName="box" presStyleLbl="node1" presStyleIdx="0" presStyleCnt="3" custLinFactNeighborX="-1570" custLinFactNeighborY="6160"/>
      <dgm:spPr/>
    </dgm:pt>
    <dgm:pt modelId="{D85F3B8C-9946-42C3-B82C-AECAE3020043}" type="pres">
      <dgm:prSet presAssocID="{EEBC71FC-D313-4678-A332-632642A949B3}" presName="img" presStyleLbl="fgImgPlace1" presStyleIdx="0" presStyleCnt="3" custLinFactNeighborY="8800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3FF733FE-146C-4536-8CFC-3CC56AB03412}" type="pres">
      <dgm:prSet presAssocID="{EEBC71FC-D313-4678-A332-632642A949B3}" presName="text" presStyleLbl="node1" presStyleIdx="0" presStyleCnt="3">
        <dgm:presLayoutVars>
          <dgm:bulletEnabled val="1"/>
        </dgm:presLayoutVars>
      </dgm:prSet>
      <dgm:spPr/>
    </dgm:pt>
    <dgm:pt modelId="{494B6DE7-D4C4-4095-AC55-017338AD5C33}" type="pres">
      <dgm:prSet presAssocID="{2EB131F3-D486-4006-B472-03EA77DC1B64}" presName="spacer" presStyleCnt="0"/>
      <dgm:spPr/>
    </dgm:pt>
    <dgm:pt modelId="{29AC0150-D0D8-4076-954F-2976BD004E49}" type="pres">
      <dgm:prSet presAssocID="{4E9067D8-8038-4F6A-969C-34AEA6032F9D}" presName="comp" presStyleCnt="0"/>
      <dgm:spPr/>
    </dgm:pt>
    <dgm:pt modelId="{D40B14B1-3218-47EF-8371-16686DDAF0DB}" type="pres">
      <dgm:prSet presAssocID="{4E9067D8-8038-4F6A-969C-34AEA6032F9D}" presName="box" presStyleLbl="node1" presStyleIdx="1" presStyleCnt="3"/>
      <dgm:spPr/>
    </dgm:pt>
    <dgm:pt modelId="{44101E6F-E198-4984-8FCD-3621AF8D7EC3}" type="pres">
      <dgm:prSet presAssocID="{4E9067D8-8038-4F6A-969C-34AEA6032F9D}" presName="img" presStyleLbl="fgImgPlace1" presStyleIdx="1" presStyleCnt="3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</dgm:pt>
    <dgm:pt modelId="{194CD549-7D90-4C57-9488-427C12809311}" type="pres">
      <dgm:prSet presAssocID="{4E9067D8-8038-4F6A-969C-34AEA6032F9D}" presName="text" presStyleLbl="node1" presStyleIdx="1" presStyleCnt="3">
        <dgm:presLayoutVars>
          <dgm:bulletEnabled val="1"/>
        </dgm:presLayoutVars>
      </dgm:prSet>
      <dgm:spPr/>
    </dgm:pt>
    <dgm:pt modelId="{55BC8502-FE32-40B0-BC4B-9988E5CEB2DF}" type="pres">
      <dgm:prSet presAssocID="{C8727C05-1AC0-4208-90C9-1EAA7E2D7567}" presName="spacer" presStyleCnt="0"/>
      <dgm:spPr/>
    </dgm:pt>
    <dgm:pt modelId="{52520587-0FBB-455E-97C9-DCF861C820B6}" type="pres">
      <dgm:prSet presAssocID="{27BD280B-3B18-4E8F-9AAD-B806014CE32E}" presName="comp" presStyleCnt="0"/>
      <dgm:spPr/>
    </dgm:pt>
    <dgm:pt modelId="{751F22A9-3199-49BE-80C3-BB5AF4DB8277}" type="pres">
      <dgm:prSet presAssocID="{27BD280B-3B18-4E8F-9AAD-B806014CE32E}" presName="box" presStyleLbl="node1" presStyleIdx="2" presStyleCnt="3"/>
      <dgm:spPr/>
    </dgm:pt>
    <dgm:pt modelId="{D0EE98D4-4225-4A8C-8DCB-9F8CFE33D9D3}" type="pres">
      <dgm:prSet presAssocID="{27BD280B-3B18-4E8F-9AAD-B806014CE32E}" presName="img" presStyleLbl="fgImgPlace1" presStyleIdx="2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</dgm:pt>
    <dgm:pt modelId="{3B377BB4-6FBA-4E05-9778-91687B4DFF21}" type="pres">
      <dgm:prSet presAssocID="{27BD280B-3B18-4E8F-9AAD-B806014CE32E}" presName="text" presStyleLbl="node1" presStyleIdx="2" presStyleCnt="3">
        <dgm:presLayoutVars>
          <dgm:bulletEnabled val="1"/>
        </dgm:presLayoutVars>
      </dgm:prSet>
      <dgm:spPr/>
    </dgm:pt>
  </dgm:ptLst>
  <dgm:cxnLst>
    <dgm:cxn modelId="{BD7F5811-44C6-43DE-8ACE-6BDBADCCA8F5}" type="presOf" srcId="{4E9067D8-8038-4F6A-969C-34AEA6032F9D}" destId="{194CD549-7D90-4C57-9488-427C12809311}" srcOrd="1" destOrd="0" presId="urn:microsoft.com/office/officeart/2005/8/layout/vList4"/>
    <dgm:cxn modelId="{ABDCB735-793B-4F92-9584-B0B5487F3AB4}" type="presOf" srcId="{EEBC71FC-D313-4678-A332-632642A949B3}" destId="{3FF733FE-146C-4536-8CFC-3CC56AB03412}" srcOrd="1" destOrd="0" presId="urn:microsoft.com/office/officeart/2005/8/layout/vList4"/>
    <dgm:cxn modelId="{59B55667-3528-4979-8F1B-FC7670ED9618}" srcId="{82E1F8B2-81F1-488D-8584-8425AFFEDA30}" destId="{4E9067D8-8038-4F6A-969C-34AEA6032F9D}" srcOrd="1" destOrd="0" parTransId="{3F78750E-CE56-4E03-A262-53F5581A44D1}" sibTransId="{C8727C05-1AC0-4208-90C9-1EAA7E2D7567}"/>
    <dgm:cxn modelId="{0107246F-3D89-4D7F-A061-DB2595853126}" type="presOf" srcId="{4E9067D8-8038-4F6A-969C-34AEA6032F9D}" destId="{D40B14B1-3218-47EF-8371-16686DDAF0DB}" srcOrd="0" destOrd="0" presId="urn:microsoft.com/office/officeart/2005/8/layout/vList4"/>
    <dgm:cxn modelId="{4C5BE38F-DFBB-4C78-AC33-C992F3AF48F0}" type="presOf" srcId="{82E1F8B2-81F1-488D-8584-8425AFFEDA30}" destId="{C1789AA2-EF54-4A55-9EAF-FB88F532F24E}" srcOrd="0" destOrd="0" presId="urn:microsoft.com/office/officeart/2005/8/layout/vList4"/>
    <dgm:cxn modelId="{5F2626C6-0D28-4442-8C54-2B8F64E230A4}" srcId="{82E1F8B2-81F1-488D-8584-8425AFFEDA30}" destId="{EEBC71FC-D313-4678-A332-632642A949B3}" srcOrd="0" destOrd="0" parTransId="{0BE06A72-D3E8-4EE5-89BD-AA1FE45BFF84}" sibTransId="{2EB131F3-D486-4006-B472-03EA77DC1B64}"/>
    <dgm:cxn modelId="{39339DD0-55AA-4BE4-928E-D9BD087D6EAC}" type="presOf" srcId="{27BD280B-3B18-4E8F-9AAD-B806014CE32E}" destId="{751F22A9-3199-49BE-80C3-BB5AF4DB8277}" srcOrd="0" destOrd="0" presId="urn:microsoft.com/office/officeart/2005/8/layout/vList4"/>
    <dgm:cxn modelId="{056A7DE4-D446-4BB6-96F4-13FE99A330D7}" srcId="{82E1F8B2-81F1-488D-8584-8425AFFEDA30}" destId="{27BD280B-3B18-4E8F-9AAD-B806014CE32E}" srcOrd="2" destOrd="0" parTransId="{2FD7353A-9733-49A0-BCD0-41168F916856}" sibTransId="{113F7638-1149-4246-9576-CC71402B08BE}"/>
    <dgm:cxn modelId="{0E84A5F3-05CC-46F6-B9AD-E84DBA1EA3F4}" type="presOf" srcId="{EEBC71FC-D313-4678-A332-632642A949B3}" destId="{1067B7F1-2551-432A-BE3B-A9505AEB808F}" srcOrd="0" destOrd="0" presId="urn:microsoft.com/office/officeart/2005/8/layout/vList4"/>
    <dgm:cxn modelId="{D67AAEFF-8312-4B35-899D-297602254095}" type="presOf" srcId="{27BD280B-3B18-4E8F-9AAD-B806014CE32E}" destId="{3B377BB4-6FBA-4E05-9778-91687B4DFF21}" srcOrd="1" destOrd="0" presId="urn:microsoft.com/office/officeart/2005/8/layout/vList4"/>
    <dgm:cxn modelId="{DDD92C86-80CD-465D-AF65-9BD4F1420C97}" type="presParOf" srcId="{C1789AA2-EF54-4A55-9EAF-FB88F532F24E}" destId="{A089AD80-563A-414C-B3CA-5D154B6C4BCC}" srcOrd="0" destOrd="0" presId="urn:microsoft.com/office/officeart/2005/8/layout/vList4"/>
    <dgm:cxn modelId="{B323284F-3AF3-400E-9483-A179B1A38F76}" type="presParOf" srcId="{A089AD80-563A-414C-B3CA-5D154B6C4BCC}" destId="{1067B7F1-2551-432A-BE3B-A9505AEB808F}" srcOrd="0" destOrd="0" presId="urn:microsoft.com/office/officeart/2005/8/layout/vList4"/>
    <dgm:cxn modelId="{13077E09-0389-44E6-AA67-2E3696F36C10}" type="presParOf" srcId="{A089AD80-563A-414C-B3CA-5D154B6C4BCC}" destId="{D85F3B8C-9946-42C3-B82C-AECAE3020043}" srcOrd="1" destOrd="0" presId="urn:microsoft.com/office/officeart/2005/8/layout/vList4"/>
    <dgm:cxn modelId="{AF9CCAB1-C718-4907-9EEE-797CCF603D8C}" type="presParOf" srcId="{A089AD80-563A-414C-B3CA-5D154B6C4BCC}" destId="{3FF733FE-146C-4536-8CFC-3CC56AB03412}" srcOrd="2" destOrd="0" presId="urn:microsoft.com/office/officeart/2005/8/layout/vList4"/>
    <dgm:cxn modelId="{A2F5EC10-0A12-43C9-8BA2-C9910444B2E3}" type="presParOf" srcId="{C1789AA2-EF54-4A55-9EAF-FB88F532F24E}" destId="{494B6DE7-D4C4-4095-AC55-017338AD5C33}" srcOrd="1" destOrd="0" presId="urn:microsoft.com/office/officeart/2005/8/layout/vList4"/>
    <dgm:cxn modelId="{613743B1-E945-4D86-8603-E58906D638D0}" type="presParOf" srcId="{C1789AA2-EF54-4A55-9EAF-FB88F532F24E}" destId="{29AC0150-D0D8-4076-954F-2976BD004E49}" srcOrd="2" destOrd="0" presId="urn:microsoft.com/office/officeart/2005/8/layout/vList4"/>
    <dgm:cxn modelId="{2DB14E0A-4915-479B-BA4B-080AD4C7BA69}" type="presParOf" srcId="{29AC0150-D0D8-4076-954F-2976BD004E49}" destId="{D40B14B1-3218-47EF-8371-16686DDAF0DB}" srcOrd="0" destOrd="0" presId="urn:microsoft.com/office/officeart/2005/8/layout/vList4"/>
    <dgm:cxn modelId="{6792FA79-ABF5-4AA4-8195-A3F18E015D15}" type="presParOf" srcId="{29AC0150-D0D8-4076-954F-2976BD004E49}" destId="{44101E6F-E198-4984-8FCD-3621AF8D7EC3}" srcOrd="1" destOrd="0" presId="urn:microsoft.com/office/officeart/2005/8/layout/vList4"/>
    <dgm:cxn modelId="{59410A0F-37BD-46AE-811B-93FAE6D287F0}" type="presParOf" srcId="{29AC0150-D0D8-4076-954F-2976BD004E49}" destId="{194CD549-7D90-4C57-9488-427C12809311}" srcOrd="2" destOrd="0" presId="urn:microsoft.com/office/officeart/2005/8/layout/vList4"/>
    <dgm:cxn modelId="{30CC61D3-0606-4944-9937-B2AE7701513C}" type="presParOf" srcId="{C1789AA2-EF54-4A55-9EAF-FB88F532F24E}" destId="{55BC8502-FE32-40B0-BC4B-9988E5CEB2DF}" srcOrd="3" destOrd="0" presId="urn:microsoft.com/office/officeart/2005/8/layout/vList4"/>
    <dgm:cxn modelId="{FBC13045-7910-49D5-906C-DE3B15F59BEF}" type="presParOf" srcId="{C1789AA2-EF54-4A55-9EAF-FB88F532F24E}" destId="{52520587-0FBB-455E-97C9-DCF861C820B6}" srcOrd="4" destOrd="0" presId="urn:microsoft.com/office/officeart/2005/8/layout/vList4"/>
    <dgm:cxn modelId="{6721C72A-A176-492B-A384-490E7F5F66DE}" type="presParOf" srcId="{52520587-0FBB-455E-97C9-DCF861C820B6}" destId="{751F22A9-3199-49BE-80C3-BB5AF4DB8277}" srcOrd="0" destOrd="0" presId="urn:microsoft.com/office/officeart/2005/8/layout/vList4"/>
    <dgm:cxn modelId="{AF8E1CB0-B283-4C14-A59E-A97E1CF8F69A}" type="presParOf" srcId="{52520587-0FBB-455E-97C9-DCF861C820B6}" destId="{D0EE98D4-4225-4A8C-8DCB-9F8CFE33D9D3}" srcOrd="1" destOrd="0" presId="urn:microsoft.com/office/officeart/2005/8/layout/vList4"/>
    <dgm:cxn modelId="{F48CF4CB-2341-408E-8875-E2109534F885}" type="presParOf" srcId="{52520587-0FBB-455E-97C9-DCF861C820B6}" destId="{3B377BB4-6FBA-4E05-9778-91687B4DFF2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F02C08-05A3-4B4A-B131-C1C3971A891C}" type="doc">
      <dgm:prSet loTypeId="urn:microsoft.com/office/officeart/2008/layout/RadialCluster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US"/>
        </a:p>
      </dgm:t>
    </dgm:pt>
    <dgm:pt modelId="{EB8CD252-3D66-4CF7-868B-F6750D563B71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US" sz="2400" dirty="0"/>
            <a:t>GIDI</a:t>
          </a:r>
        </a:p>
      </dgm:t>
    </dgm:pt>
    <dgm:pt modelId="{26E54B1A-7CE0-4EA5-AAE5-98001AED6E83}" type="parTrans" cxnId="{2D0AB57C-073F-45EF-BEDF-BFB46243EE9E}">
      <dgm:prSet/>
      <dgm:spPr/>
      <dgm:t>
        <a:bodyPr/>
        <a:lstStyle/>
        <a:p>
          <a:endParaRPr lang="es-US"/>
        </a:p>
      </dgm:t>
    </dgm:pt>
    <dgm:pt modelId="{0F405865-9AD4-4E75-8C55-19DC6823D8AE}" type="sibTrans" cxnId="{2D0AB57C-073F-45EF-BEDF-BFB46243EE9E}">
      <dgm:prSet/>
      <dgm:spPr/>
      <dgm:t>
        <a:bodyPr/>
        <a:lstStyle/>
        <a:p>
          <a:endParaRPr lang="es-US"/>
        </a:p>
      </dgm:t>
    </dgm:pt>
    <dgm:pt modelId="{A5407428-590C-459E-9F22-2E055186ABB6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C" sz="1200" b="1" i="0" dirty="0">
              <a:solidFill>
                <a:schemeClr val="tx1"/>
              </a:solidFill>
            </a:rPr>
            <a:t>Informes de revisión de investigaciones en ejecución</a:t>
          </a:r>
          <a:endParaRPr lang="es-US" sz="1200" b="1" i="0" dirty="0">
            <a:solidFill>
              <a:schemeClr val="tx1"/>
            </a:solidFill>
          </a:endParaRPr>
        </a:p>
      </dgm:t>
    </dgm:pt>
    <dgm:pt modelId="{5B128D61-00BE-40CB-8A02-20F3A375E2AB}" type="parTrans" cxnId="{A5EDF612-934B-477D-A3A8-0C84551F145E}">
      <dgm:prSet/>
      <dgm:spPr/>
      <dgm:t>
        <a:bodyPr/>
        <a:lstStyle/>
        <a:p>
          <a:endParaRPr lang="es-US"/>
        </a:p>
      </dgm:t>
    </dgm:pt>
    <dgm:pt modelId="{C4E4D711-7555-44F9-91D1-2C92AE585855}" type="sibTrans" cxnId="{A5EDF612-934B-477D-A3A8-0C84551F145E}">
      <dgm:prSet/>
      <dgm:spPr/>
      <dgm:t>
        <a:bodyPr/>
        <a:lstStyle/>
        <a:p>
          <a:endParaRPr lang="es-US"/>
        </a:p>
      </dgm:t>
    </dgm:pt>
    <dgm:pt modelId="{D14CFF35-2712-447F-9B40-5CFD0BACEB3E}">
      <dgm:prSet phldrT="[Texto]" custT="1"/>
      <dgm:spPr/>
      <dgm:t>
        <a:bodyPr/>
        <a:lstStyle/>
        <a:p>
          <a:r>
            <a:rPr lang="es-ES" sz="1200" b="1" dirty="0">
              <a:solidFill>
                <a:schemeClr val="tx1"/>
              </a:solidFill>
            </a:rPr>
            <a:t>Propuestas de investigación </a:t>
          </a:r>
          <a:endParaRPr lang="es-US" sz="1100" b="1" dirty="0">
            <a:solidFill>
              <a:schemeClr val="tx1"/>
            </a:solidFill>
          </a:endParaRPr>
        </a:p>
      </dgm:t>
    </dgm:pt>
    <dgm:pt modelId="{F2A00480-A5AE-4798-90E5-C8A02495308B}" type="parTrans" cxnId="{C3057A57-D49F-4DFF-92FA-46825B86AEFE}">
      <dgm:prSet/>
      <dgm:spPr/>
      <dgm:t>
        <a:bodyPr/>
        <a:lstStyle/>
        <a:p>
          <a:endParaRPr lang="es-US"/>
        </a:p>
      </dgm:t>
    </dgm:pt>
    <dgm:pt modelId="{85F575FA-B679-4209-8AE0-7F86BEAA9C33}" type="sibTrans" cxnId="{C3057A57-D49F-4DFF-92FA-46825B86AEFE}">
      <dgm:prSet/>
      <dgm:spPr/>
      <dgm:t>
        <a:bodyPr/>
        <a:lstStyle/>
        <a:p>
          <a:endParaRPr lang="es-US"/>
        </a:p>
      </dgm:t>
    </dgm:pt>
    <dgm:pt modelId="{414A6946-CB48-4700-A67F-B7138221265E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 defTabSz="533400">
            <a:buNone/>
          </a:pPr>
          <a:r>
            <a:rPr lang="es-ES" sz="1200" b="1" dirty="0">
              <a:solidFill>
                <a:schemeClr val="tx1"/>
              </a:solidFill>
            </a:rPr>
            <a:t>Artículos Científicos</a:t>
          </a:r>
        </a:p>
        <a:p>
          <a:pPr algn="l" defTabSz="533400">
            <a:buFont typeface="Arial" panose="020B0604020202020204" pitchFamily="34" charset="0"/>
            <a:buChar char="•"/>
          </a:pPr>
          <a:r>
            <a:rPr lang="es-US" sz="1200" b="1" dirty="0">
              <a:solidFill>
                <a:schemeClr val="tx1"/>
              </a:solidFill>
            </a:rPr>
            <a:t>- 3 artículos publicados</a:t>
          </a:r>
        </a:p>
        <a:p>
          <a:pPr algn="l" defTabSz="1619250">
            <a:buFont typeface="Arial" panose="020B0604020202020204" pitchFamily="34" charset="0"/>
            <a:buChar char="•"/>
          </a:pPr>
          <a:r>
            <a:rPr lang="es-US" sz="1200" b="1" dirty="0">
              <a:solidFill>
                <a:schemeClr val="tx1"/>
              </a:solidFill>
            </a:rPr>
            <a:t>- 2 artículos en revisión</a:t>
          </a:r>
        </a:p>
      </dgm:t>
    </dgm:pt>
    <dgm:pt modelId="{62263DE1-86E7-48AC-BA78-12C63FB897E8}" type="parTrans" cxnId="{7A863C1B-BE3E-47EA-8961-BEC808BEE3B9}">
      <dgm:prSet/>
      <dgm:spPr/>
      <dgm:t>
        <a:bodyPr/>
        <a:lstStyle/>
        <a:p>
          <a:endParaRPr lang="es-US"/>
        </a:p>
      </dgm:t>
    </dgm:pt>
    <dgm:pt modelId="{0D4CF163-2B3C-4AEF-B4A4-3811EC5C61C2}" type="sibTrans" cxnId="{7A863C1B-BE3E-47EA-8961-BEC808BEE3B9}">
      <dgm:prSet/>
      <dgm:spPr/>
      <dgm:t>
        <a:bodyPr/>
        <a:lstStyle/>
        <a:p>
          <a:endParaRPr lang="es-US"/>
        </a:p>
      </dgm:t>
    </dgm:pt>
    <dgm:pt modelId="{E83FB927-5BFF-4FC1-AECF-4CC14098BA8B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 sz="1200" b="1" dirty="0">
              <a:solidFill>
                <a:schemeClr val="tx1"/>
              </a:solidFill>
            </a:rPr>
            <a:t>Convenios de cooperación interinstitucional en vigencia</a:t>
          </a:r>
          <a:endParaRPr lang="es-US" sz="1200" b="1" dirty="0">
            <a:solidFill>
              <a:schemeClr val="tx1"/>
            </a:solidFill>
          </a:endParaRPr>
        </a:p>
      </dgm:t>
    </dgm:pt>
    <dgm:pt modelId="{8400C2CA-117F-43FE-9D7D-CB298B3F1D29}" type="parTrans" cxnId="{016EDAB4-E730-47E9-81FB-E3BDAA9ACB6D}">
      <dgm:prSet/>
      <dgm:spPr/>
      <dgm:t>
        <a:bodyPr/>
        <a:lstStyle/>
        <a:p>
          <a:endParaRPr lang="es-US"/>
        </a:p>
      </dgm:t>
    </dgm:pt>
    <dgm:pt modelId="{5D134DD5-FDBE-4D82-BB2C-E64E65C118E6}" type="sibTrans" cxnId="{016EDAB4-E730-47E9-81FB-E3BDAA9ACB6D}">
      <dgm:prSet/>
      <dgm:spPr/>
      <dgm:t>
        <a:bodyPr/>
        <a:lstStyle/>
        <a:p>
          <a:endParaRPr lang="es-US"/>
        </a:p>
      </dgm:t>
    </dgm:pt>
    <dgm:pt modelId="{43C77EB2-47A9-44D8-BD3B-0830B40320C4}">
      <dgm:prSet phldrT="[Texto]" custT="1"/>
      <dgm:spPr/>
      <dgm:t>
        <a:bodyPr/>
        <a:lstStyle/>
        <a:p>
          <a:r>
            <a:rPr lang="es-ES" sz="1200" b="1" dirty="0">
              <a:solidFill>
                <a:schemeClr val="tx1"/>
              </a:solidFill>
            </a:rPr>
            <a:t>Eventos organizados por redes científicas internacionales</a:t>
          </a:r>
          <a:endParaRPr lang="es-US" sz="1200" b="1" dirty="0">
            <a:solidFill>
              <a:schemeClr val="tx1"/>
            </a:solidFill>
          </a:endParaRPr>
        </a:p>
      </dgm:t>
    </dgm:pt>
    <dgm:pt modelId="{67292BA5-9052-42F2-BE51-5FC9E3865F35}" type="parTrans" cxnId="{47099606-8808-499A-827D-D879F8B97631}">
      <dgm:prSet/>
      <dgm:spPr/>
      <dgm:t>
        <a:bodyPr/>
        <a:lstStyle/>
        <a:p>
          <a:endParaRPr lang="es-ES"/>
        </a:p>
      </dgm:t>
    </dgm:pt>
    <dgm:pt modelId="{3DD8D5EB-5A36-42DC-80D0-D422CA557D2E}" type="sibTrans" cxnId="{47099606-8808-499A-827D-D879F8B97631}">
      <dgm:prSet/>
      <dgm:spPr/>
      <dgm:t>
        <a:bodyPr/>
        <a:lstStyle/>
        <a:p>
          <a:endParaRPr lang="es-ES"/>
        </a:p>
      </dgm:t>
    </dgm:pt>
    <dgm:pt modelId="{D0162767-928C-4394-AD43-89B54111CBE6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S" sz="1200" b="1" dirty="0">
              <a:solidFill>
                <a:schemeClr val="tx1"/>
              </a:solidFill>
            </a:rPr>
            <a:t>Procesos de contratación pública</a:t>
          </a:r>
          <a:endParaRPr lang="es-US" sz="2200" b="1" dirty="0">
            <a:solidFill>
              <a:schemeClr val="tx1"/>
            </a:solidFill>
          </a:endParaRPr>
        </a:p>
      </dgm:t>
    </dgm:pt>
    <dgm:pt modelId="{F3CCA75A-60E9-430C-B2EC-AE2A1E1F1318}" type="sibTrans" cxnId="{38B653C9-F9A0-4B25-9457-CE4550D73682}">
      <dgm:prSet/>
      <dgm:spPr/>
      <dgm:t>
        <a:bodyPr/>
        <a:lstStyle/>
        <a:p>
          <a:endParaRPr lang="es-US"/>
        </a:p>
      </dgm:t>
    </dgm:pt>
    <dgm:pt modelId="{721F0668-EC41-4FCF-92EC-9FB0A105C50A}" type="parTrans" cxnId="{38B653C9-F9A0-4B25-9457-CE4550D73682}">
      <dgm:prSet/>
      <dgm:spPr/>
      <dgm:t>
        <a:bodyPr/>
        <a:lstStyle/>
        <a:p>
          <a:endParaRPr lang="es-US"/>
        </a:p>
      </dgm:t>
    </dgm:pt>
    <dgm:pt modelId="{D8D4920F-FAAB-4D12-873F-FA1E8906B264}" type="pres">
      <dgm:prSet presAssocID="{10F02C08-05A3-4B4A-B131-C1C3971A891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2A49508-C1D3-445D-8167-9E16C1BBDAE5}" type="pres">
      <dgm:prSet presAssocID="{EB8CD252-3D66-4CF7-868B-F6750D563B71}" presName="singleCycle" presStyleCnt="0"/>
      <dgm:spPr/>
    </dgm:pt>
    <dgm:pt modelId="{5AD13E48-8BF6-4ACF-A853-7B3F8CD3ED71}" type="pres">
      <dgm:prSet presAssocID="{EB8CD252-3D66-4CF7-868B-F6750D563B71}" presName="singleCenter" presStyleLbl="node1" presStyleIdx="0" presStyleCnt="7">
        <dgm:presLayoutVars>
          <dgm:chMax val="7"/>
          <dgm:chPref val="7"/>
        </dgm:presLayoutVars>
      </dgm:prSet>
      <dgm:spPr/>
    </dgm:pt>
    <dgm:pt modelId="{5F622BD4-DE44-4469-9EE4-1FE203F6D5A1}" type="pres">
      <dgm:prSet presAssocID="{721F0668-EC41-4FCF-92EC-9FB0A105C50A}" presName="Name56" presStyleLbl="parChTrans1D2" presStyleIdx="0" presStyleCnt="6"/>
      <dgm:spPr/>
    </dgm:pt>
    <dgm:pt modelId="{87AFD45A-C952-418F-94E7-FB409154F686}" type="pres">
      <dgm:prSet presAssocID="{D0162767-928C-4394-AD43-89B54111CBE6}" presName="text0" presStyleLbl="node1" presStyleIdx="1" presStyleCnt="7" custScaleX="141961" custScaleY="65605" custRadScaleRad="93474" custRadScaleInc="2483">
        <dgm:presLayoutVars>
          <dgm:bulletEnabled val="1"/>
        </dgm:presLayoutVars>
      </dgm:prSet>
      <dgm:spPr/>
    </dgm:pt>
    <dgm:pt modelId="{2D90A1FF-BC9D-46EA-A4F7-927C3070AC09}" type="pres">
      <dgm:prSet presAssocID="{5B128D61-00BE-40CB-8A02-20F3A375E2AB}" presName="Name56" presStyleLbl="parChTrans1D2" presStyleIdx="1" presStyleCnt="6"/>
      <dgm:spPr/>
    </dgm:pt>
    <dgm:pt modelId="{EAE7DA60-77D4-4BA4-AA3F-376CDE05A004}" type="pres">
      <dgm:prSet presAssocID="{A5407428-590C-459E-9F22-2E055186ABB6}" presName="text0" presStyleLbl="node1" presStyleIdx="2" presStyleCnt="7" custScaleX="133772" custRadScaleRad="118329" custRadScaleInc="37910">
        <dgm:presLayoutVars>
          <dgm:bulletEnabled val="1"/>
        </dgm:presLayoutVars>
      </dgm:prSet>
      <dgm:spPr/>
    </dgm:pt>
    <dgm:pt modelId="{005CD1A9-819D-4CBE-B070-5146B86AB89C}" type="pres">
      <dgm:prSet presAssocID="{8400C2CA-117F-43FE-9D7D-CB298B3F1D29}" presName="Name56" presStyleLbl="parChTrans1D2" presStyleIdx="2" presStyleCnt="6"/>
      <dgm:spPr/>
    </dgm:pt>
    <dgm:pt modelId="{92713826-C5CB-4227-BA16-2B6BCA2DE7AB}" type="pres">
      <dgm:prSet presAssocID="{E83FB927-5BFF-4FC1-AECF-4CC14098BA8B}" presName="text0" presStyleLbl="node1" presStyleIdx="3" presStyleCnt="7" custScaleX="134138" custRadScaleRad="115247" custRadScaleInc="-54618">
        <dgm:presLayoutVars>
          <dgm:bulletEnabled val="1"/>
        </dgm:presLayoutVars>
      </dgm:prSet>
      <dgm:spPr/>
    </dgm:pt>
    <dgm:pt modelId="{D4266D48-B3CA-448E-B6D1-22608F6A0757}" type="pres">
      <dgm:prSet presAssocID="{F2A00480-A5AE-4798-90E5-C8A02495308B}" presName="Name56" presStyleLbl="parChTrans1D2" presStyleIdx="3" presStyleCnt="6"/>
      <dgm:spPr/>
    </dgm:pt>
    <dgm:pt modelId="{8EAE3B55-DCCC-48D4-B722-B7D3EF5DD732}" type="pres">
      <dgm:prSet presAssocID="{D14CFF35-2712-447F-9B40-5CFD0BACEB3E}" presName="text0" presStyleLbl="node1" presStyleIdx="4" presStyleCnt="7" custScaleX="123569" custScaleY="57931" custRadScaleRad="89683" custRadScaleInc="-5057">
        <dgm:presLayoutVars>
          <dgm:bulletEnabled val="1"/>
        </dgm:presLayoutVars>
      </dgm:prSet>
      <dgm:spPr/>
    </dgm:pt>
    <dgm:pt modelId="{E564C19A-5CB2-472A-86ED-0495615A08C0}" type="pres">
      <dgm:prSet presAssocID="{67292BA5-9052-42F2-BE51-5FC9E3865F35}" presName="Name56" presStyleLbl="parChTrans1D2" presStyleIdx="4" presStyleCnt="6"/>
      <dgm:spPr/>
    </dgm:pt>
    <dgm:pt modelId="{31C289B9-06A4-4630-9113-16ABD72B7946}" type="pres">
      <dgm:prSet presAssocID="{43C77EB2-47A9-44D8-BD3B-0830B40320C4}" presName="text0" presStyleLbl="node1" presStyleIdx="5" presStyleCnt="7" custScaleX="165447" custScaleY="102765" custRadScaleRad="124736" custRadScaleInc="50992">
        <dgm:presLayoutVars>
          <dgm:bulletEnabled val="1"/>
        </dgm:presLayoutVars>
      </dgm:prSet>
      <dgm:spPr/>
    </dgm:pt>
    <dgm:pt modelId="{D5D292DA-D988-4DDD-B8EA-027C09FE4C78}" type="pres">
      <dgm:prSet presAssocID="{62263DE1-86E7-48AC-BA78-12C63FB897E8}" presName="Name56" presStyleLbl="parChTrans1D2" presStyleIdx="5" presStyleCnt="6"/>
      <dgm:spPr/>
    </dgm:pt>
    <dgm:pt modelId="{F06A2300-D2B9-4203-98DC-98898969C48C}" type="pres">
      <dgm:prSet presAssocID="{414A6946-CB48-4700-A67F-B7138221265E}" presName="text0" presStyleLbl="node1" presStyleIdx="6" presStyleCnt="7" custScaleX="175409" custScaleY="89685" custRadScaleRad="125120" custRadScaleInc="-47137">
        <dgm:presLayoutVars>
          <dgm:bulletEnabled val="1"/>
        </dgm:presLayoutVars>
      </dgm:prSet>
      <dgm:spPr/>
    </dgm:pt>
  </dgm:ptLst>
  <dgm:cxnLst>
    <dgm:cxn modelId="{A5113E06-AB98-4370-81A9-174CB3F96508}" type="presOf" srcId="{5B128D61-00BE-40CB-8A02-20F3A375E2AB}" destId="{2D90A1FF-BC9D-46EA-A4F7-927C3070AC09}" srcOrd="0" destOrd="0" presId="urn:microsoft.com/office/officeart/2008/layout/RadialCluster"/>
    <dgm:cxn modelId="{47099606-8808-499A-827D-D879F8B97631}" srcId="{EB8CD252-3D66-4CF7-868B-F6750D563B71}" destId="{43C77EB2-47A9-44D8-BD3B-0830B40320C4}" srcOrd="4" destOrd="0" parTransId="{67292BA5-9052-42F2-BE51-5FC9E3865F35}" sibTransId="{3DD8D5EB-5A36-42DC-80D0-D422CA557D2E}"/>
    <dgm:cxn modelId="{B6E2CD0E-89EE-4A3F-9CCC-9D762E47BC88}" type="presOf" srcId="{D14CFF35-2712-447F-9B40-5CFD0BACEB3E}" destId="{8EAE3B55-DCCC-48D4-B722-B7D3EF5DD732}" srcOrd="0" destOrd="0" presId="urn:microsoft.com/office/officeart/2008/layout/RadialCluster"/>
    <dgm:cxn modelId="{A5EDF612-934B-477D-A3A8-0C84551F145E}" srcId="{EB8CD252-3D66-4CF7-868B-F6750D563B71}" destId="{A5407428-590C-459E-9F22-2E055186ABB6}" srcOrd="1" destOrd="0" parTransId="{5B128D61-00BE-40CB-8A02-20F3A375E2AB}" sibTransId="{C4E4D711-7555-44F9-91D1-2C92AE585855}"/>
    <dgm:cxn modelId="{E2BAD21A-2218-480F-AC6B-72659A93D008}" type="presOf" srcId="{EB8CD252-3D66-4CF7-868B-F6750D563B71}" destId="{5AD13E48-8BF6-4ACF-A853-7B3F8CD3ED71}" srcOrd="0" destOrd="0" presId="urn:microsoft.com/office/officeart/2008/layout/RadialCluster"/>
    <dgm:cxn modelId="{7A863C1B-BE3E-47EA-8961-BEC808BEE3B9}" srcId="{EB8CD252-3D66-4CF7-868B-F6750D563B71}" destId="{414A6946-CB48-4700-A67F-B7138221265E}" srcOrd="5" destOrd="0" parTransId="{62263DE1-86E7-48AC-BA78-12C63FB897E8}" sibTransId="{0D4CF163-2B3C-4AEF-B4A4-3811EC5C61C2}"/>
    <dgm:cxn modelId="{7ACA103E-6B69-42E8-8749-688F7EB690F8}" type="presOf" srcId="{43C77EB2-47A9-44D8-BD3B-0830B40320C4}" destId="{31C289B9-06A4-4630-9113-16ABD72B7946}" srcOrd="0" destOrd="0" presId="urn:microsoft.com/office/officeart/2008/layout/RadialCluster"/>
    <dgm:cxn modelId="{AAAB9D43-6651-4854-9D31-E48719D62DC8}" type="presOf" srcId="{A5407428-590C-459E-9F22-2E055186ABB6}" destId="{EAE7DA60-77D4-4BA4-AA3F-376CDE05A004}" srcOrd="0" destOrd="0" presId="urn:microsoft.com/office/officeart/2008/layout/RadialCluster"/>
    <dgm:cxn modelId="{C3057A57-D49F-4DFF-92FA-46825B86AEFE}" srcId="{EB8CD252-3D66-4CF7-868B-F6750D563B71}" destId="{D14CFF35-2712-447F-9B40-5CFD0BACEB3E}" srcOrd="3" destOrd="0" parTransId="{F2A00480-A5AE-4798-90E5-C8A02495308B}" sibTransId="{85F575FA-B679-4209-8AE0-7F86BEAA9C33}"/>
    <dgm:cxn modelId="{BF9B1E6D-E119-43FE-9035-FF327814B4C7}" type="presOf" srcId="{10F02C08-05A3-4B4A-B131-C1C3971A891C}" destId="{D8D4920F-FAAB-4D12-873F-FA1E8906B264}" srcOrd="0" destOrd="0" presId="urn:microsoft.com/office/officeart/2008/layout/RadialCluster"/>
    <dgm:cxn modelId="{CB07AB6E-A92D-44DD-B898-0F1C16DECA2C}" type="presOf" srcId="{E83FB927-5BFF-4FC1-AECF-4CC14098BA8B}" destId="{92713826-C5CB-4227-BA16-2B6BCA2DE7AB}" srcOrd="0" destOrd="0" presId="urn:microsoft.com/office/officeart/2008/layout/RadialCluster"/>
    <dgm:cxn modelId="{8E771672-E0FA-45EB-9F5A-AB3BD3BE44BF}" type="presOf" srcId="{67292BA5-9052-42F2-BE51-5FC9E3865F35}" destId="{E564C19A-5CB2-472A-86ED-0495615A08C0}" srcOrd="0" destOrd="0" presId="urn:microsoft.com/office/officeart/2008/layout/RadialCluster"/>
    <dgm:cxn modelId="{2D0AB57C-073F-45EF-BEDF-BFB46243EE9E}" srcId="{10F02C08-05A3-4B4A-B131-C1C3971A891C}" destId="{EB8CD252-3D66-4CF7-868B-F6750D563B71}" srcOrd="0" destOrd="0" parTransId="{26E54B1A-7CE0-4EA5-AAE5-98001AED6E83}" sibTransId="{0F405865-9AD4-4E75-8C55-19DC6823D8AE}"/>
    <dgm:cxn modelId="{8FAC237F-806A-4479-9A53-7FD63EBB3E18}" type="presOf" srcId="{8400C2CA-117F-43FE-9D7D-CB298B3F1D29}" destId="{005CD1A9-819D-4CBE-B070-5146B86AB89C}" srcOrd="0" destOrd="0" presId="urn:microsoft.com/office/officeart/2008/layout/RadialCluster"/>
    <dgm:cxn modelId="{016EDAB4-E730-47E9-81FB-E3BDAA9ACB6D}" srcId="{EB8CD252-3D66-4CF7-868B-F6750D563B71}" destId="{E83FB927-5BFF-4FC1-AECF-4CC14098BA8B}" srcOrd="2" destOrd="0" parTransId="{8400C2CA-117F-43FE-9D7D-CB298B3F1D29}" sibTransId="{5D134DD5-FDBE-4D82-BB2C-E64E65C118E6}"/>
    <dgm:cxn modelId="{21A184BE-48F6-4ED8-9169-F361B0AC7F68}" type="presOf" srcId="{62263DE1-86E7-48AC-BA78-12C63FB897E8}" destId="{D5D292DA-D988-4DDD-B8EA-027C09FE4C78}" srcOrd="0" destOrd="0" presId="urn:microsoft.com/office/officeart/2008/layout/RadialCluster"/>
    <dgm:cxn modelId="{958BC7BF-573B-4B8F-B251-0012C9509A28}" type="presOf" srcId="{721F0668-EC41-4FCF-92EC-9FB0A105C50A}" destId="{5F622BD4-DE44-4469-9EE4-1FE203F6D5A1}" srcOrd="0" destOrd="0" presId="urn:microsoft.com/office/officeart/2008/layout/RadialCluster"/>
    <dgm:cxn modelId="{38B653C9-F9A0-4B25-9457-CE4550D73682}" srcId="{EB8CD252-3D66-4CF7-868B-F6750D563B71}" destId="{D0162767-928C-4394-AD43-89B54111CBE6}" srcOrd="0" destOrd="0" parTransId="{721F0668-EC41-4FCF-92EC-9FB0A105C50A}" sibTransId="{F3CCA75A-60E9-430C-B2EC-AE2A1E1F1318}"/>
    <dgm:cxn modelId="{E46B09D4-CC01-458D-88D9-A977FAFC3E40}" type="presOf" srcId="{414A6946-CB48-4700-A67F-B7138221265E}" destId="{F06A2300-D2B9-4203-98DC-98898969C48C}" srcOrd="0" destOrd="0" presId="urn:microsoft.com/office/officeart/2008/layout/RadialCluster"/>
    <dgm:cxn modelId="{8DCF53E9-A565-465A-BF2C-30A9E24B9BA0}" type="presOf" srcId="{D0162767-928C-4394-AD43-89B54111CBE6}" destId="{87AFD45A-C952-418F-94E7-FB409154F686}" srcOrd="0" destOrd="0" presId="urn:microsoft.com/office/officeart/2008/layout/RadialCluster"/>
    <dgm:cxn modelId="{78DD18F8-97E7-45A9-AFB4-EC935F7B9A13}" type="presOf" srcId="{F2A00480-A5AE-4798-90E5-C8A02495308B}" destId="{D4266D48-B3CA-448E-B6D1-22608F6A0757}" srcOrd="0" destOrd="0" presId="urn:microsoft.com/office/officeart/2008/layout/RadialCluster"/>
    <dgm:cxn modelId="{BC81F49E-AAF3-41BB-9AFE-AF3559104AB3}" type="presParOf" srcId="{D8D4920F-FAAB-4D12-873F-FA1E8906B264}" destId="{22A49508-C1D3-445D-8167-9E16C1BBDAE5}" srcOrd="0" destOrd="0" presId="urn:microsoft.com/office/officeart/2008/layout/RadialCluster"/>
    <dgm:cxn modelId="{47F2E420-4FEF-4CE6-A16C-9385CF020F62}" type="presParOf" srcId="{22A49508-C1D3-445D-8167-9E16C1BBDAE5}" destId="{5AD13E48-8BF6-4ACF-A853-7B3F8CD3ED71}" srcOrd="0" destOrd="0" presId="urn:microsoft.com/office/officeart/2008/layout/RadialCluster"/>
    <dgm:cxn modelId="{25896767-90AD-4314-9D4A-DBF3B6911627}" type="presParOf" srcId="{22A49508-C1D3-445D-8167-9E16C1BBDAE5}" destId="{5F622BD4-DE44-4469-9EE4-1FE203F6D5A1}" srcOrd="1" destOrd="0" presId="urn:microsoft.com/office/officeart/2008/layout/RadialCluster"/>
    <dgm:cxn modelId="{160BA40C-5C00-4F79-93D8-97D1C6B49B1F}" type="presParOf" srcId="{22A49508-C1D3-445D-8167-9E16C1BBDAE5}" destId="{87AFD45A-C952-418F-94E7-FB409154F686}" srcOrd="2" destOrd="0" presId="urn:microsoft.com/office/officeart/2008/layout/RadialCluster"/>
    <dgm:cxn modelId="{8B19FC58-89A1-4F71-8D2C-6EE3154D1FB5}" type="presParOf" srcId="{22A49508-C1D3-445D-8167-9E16C1BBDAE5}" destId="{2D90A1FF-BC9D-46EA-A4F7-927C3070AC09}" srcOrd="3" destOrd="0" presId="urn:microsoft.com/office/officeart/2008/layout/RadialCluster"/>
    <dgm:cxn modelId="{A12EB1E0-8CAE-4035-B271-AF445354F3E9}" type="presParOf" srcId="{22A49508-C1D3-445D-8167-9E16C1BBDAE5}" destId="{EAE7DA60-77D4-4BA4-AA3F-376CDE05A004}" srcOrd="4" destOrd="0" presId="urn:microsoft.com/office/officeart/2008/layout/RadialCluster"/>
    <dgm:cxn modelId="{C29989A2-914A-4EA7-984C-36A43225195C}" type="presParOf" srcId="{22A49508-C1D3-445D-8167-9E16C1BBDAE5}" destId="{005CD1A9-819D-4CBE-B070-5146B86AB89C}" srcOrd="5" destOrd="0" presId="urn:microsoft.com/office/officeart/2008/layout/RadialCluster"/>
    <dgm:cxn modelId="{6BE73BC7-D0DC-4C1C-B2BA-62D72F04720B}" type="presParOf" srcId="{22A49508-C1D3-445D-8167-9E16C1BBDAE5}" destId="{92713826-C5CB-4227-BA16-2B6BCA2DE7AB}" srcOrd="6" destOrd="0" presId="urn:microsoft.com/office/officeart/2008/layout/RadialCluster"/>
    <dgm:cxn modelId="{89ABF565-B64B-4209-A13F-25F07C0577E7}" type="presParOf" srcId="{22A49508-C1D3-445D-8167-9E16C1BBDAE5}" destId="{D4266D48-B3CA-448E-B6D1-22608F6A0757}" srcOrd="7" destOrd="0" presId="urn:microsoft.com/office/officeart/2008/layout/RadialCluster"/>
    <dgm:cxn modelId="{C2CE201D-DA57-4008-AA5B-F0424DD7C364}" type="presParOf" srcId="{22A49508-C1D3-445D-8167-9E16C1BBDAE5}" destId="{8EAE3B55-DCCC-48D4-B722-B7D3EF5DD732}" srcOrd="8" destOrd="0" presId="urn:microsoft.com/office/officeart/2008/layout/RadialCluster"/>
    <dgm:cxn modelId="{EC4C208D-4A6B-4439-BC87-C0A76FF50CFD}" type="presParOf" srcId="{22A49508-C1D3-445D-8167-9E16C1BBDAE5}" destId="{E564C19A-5CB2-472A-86ED-0495615A08C0}" srcOrd="9" destOrd="0" presId="urn:microsoft.com/office/officeart/2008/layout/RadialCluster"/>
    <dgm:cxn modelId="{9B3997CD-EACD-494D-9929-A7A489AB553F}" type="presParOf" srcId="{22A49508-C1D3-445D-8167-9E16C1BBDAE5}" destId="{31C289B9-06A4-4630-9113-16ABD72B7946}" srcOrd="10" destOrd="0" presId="urn:microsoft.com/office/officeart/2008/layout/RadialCluster"/>
    <dgm:cxn modelId="{3A159313-18EA-4A9D-B2AA-C6950C2F0F81}" type="presParOf" srcId="{22A49508-C1D3-445D-8167-9E16C1BBDAE5}" destId="{D5D292DA-D988-4DDD-B8EA-027C09FE4C78}" srcOrd="11" destOrd="0" presId="urn:microsoft.com/office/officeart/2008/layout/RadialCluster"/>
    <dgm:cxn modelId="{556E5A01-1A2F-4183-A5D2-10253C5E064F}" type="presParOf" srcId="{22A49508-C1D3-445D-8167-9E16C1BBDAE5}" destId="{F06A2300-D2B9-4203-98DC-98898969C48C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74CD4A-5047-497C-94F9-79A2DF503547}" type="doc">
      <dgm:prSet loTypeId="urn:microsoft.com/office/officeart/2008/layout/AlternatingHexagons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DB6216C-FA85-4798-B73A-B352D719A1E9}">
      <dgm:prSet phldrT="[Texto]"/>
      <dgm:spPr>
        <a:solidFill>
          <a:schemeClr val="accent4"/>
        </a:solidFill>
      </dgm:spPr>
      <dgm:t>
        <a:bodyPr/>
        <a:lstStyle/>
        <a:p>
          <a:r>
            <a:rPr lang="es-EC" b="1" dirty="0">
              <a:solidFill>
                <a:schemeClr val="tx1"/>
              </a:solidFill>
            </a:rPr>
            <a:t>INFLUENZA</a:t>
          </a:r>
        </a:p>
      </dgm:t>
    </dgm:pt>
    <dgm:pt modelId="{0B7A0ABB-2081-4612-890A-AD80828EEBE6}" type="parTrans" cxnId="{5B39A5E3-D6AF-41B4-8238-1C5E2286E544}">
      <dgm:prSet/>
      <dgm:spPr/>
      <dgm:t>
        <a:bodyPr/>
        <a:lstStyle/>
        <a:p>
          <a:endParaRPr lang="es-EC"/>
        </a:p>
      </dgm:t>
    </dgm:pt>
    <dgm:pt modelId="{48AA7B77-6F82-4208-AF40-B06ED4DFB070}" type="sibTrans" cxnId="{5B39A5E3-D6AF-41B4-8238-1C5E2286E544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57AEC5F3-F07C-49BE-B5F1-1866EAC29A23}">
      <dgm:prSet phldrT="[Texto]"/>
      <dgm:spPr>
        <a:solidFill>
          <a:srgbClr val="FFFF00"/>
        </a:solidFill>
      </dgm:spPr>
      <dgm:t>
        <a:bodyPr/>
        <a:lstStyle/>
        <a:p>
          <a:r>
            <a:rPr lang="es-EC" dirty="0">
              <a:solidFill>
                <a:schemeClr val="tx1"/>
              </a:solidFill>
            </a:rPr>
            <a:t>TOXICOLOGIA</a:t>
          </a:r>
        </a:p>
      </dgm:t>
    </dgm:pt>
    <dgm:pt modelId="{F206DFFA-4FE6-43C1-9EC4-3AEB60661B0B}" type="parTrans" cxnId="{DBD4BCEF-47F0-454D-8590-6A47A2C48C32}">
      <dgm:prSet/>
      <dgm:spPr/>
      <dgm:t>
        <a:bodyPr/>
        <a:lstStyle/>
        <a:p>
          <a:endParaRPr lang="es-EC"/>
        </a:p>
      </dgm:t>
    </dgm:pt>
    <dgm:pt modelId="{F054EADE-6350-4338-9256-172EF61182F4}" type="sibTrans" cxnId="{DBD4BCEF-47F0-454D-8590-6A47A2C48C32}">
      <dgm:prSet/>
      <dgm:spPr/>
      <dgm:t>
        <a:bodyPr/>
        <a:lstStyle/>
        <a:p>
          <a:endParaRPr lang="es-EC"/>
        </a:p>
      </dgm:t>
    </dgm:pt>
    <dgm:pt modelId="{30852A88-942B-421F-8422-DDD39A6CB0FE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b="1" dirty="0">
              <a:solidFill>
                <a:schemeClr val="tx1"/>
              </a:solidFill>
            </a:rPr>
            <a:t>MICOBACTERIAS</a:t>
          </a:r>
        </a:p>
      </dgm:t>
    </dgm:pt>
    <dgm:pt modelId="{161684C5-3A1F-4AF2-B997-BDC73B63B1E4}" type="parTrans" cxnId="{5AB7CC6E-9AB3-4A0A-95E9-9221400F61C4}">
      <dgm:prSet/>
      <dgm:spPr/>
      <dgm:t>
        <a:bodyPr/>
        <a:lstStyle/>
        <a:p>
          <a:endParaRPr lang="es-EC"/>
        </a:p>
      </dgm:t>
    </dgm:pt>
    <dgm:pt modelId="{78B63B64-CAB3-464D-82A1-ED2118EC93FC}" type="sibTrans" cxnId="{5AB7CC6E-9AB3-4A0A-95E9-9221400F61C4}">
      <dgm:prSet/>
      <dgm:spPr/>
      <dgm:t>
        <a:bodyPr/>
        <a:lstStyle/>
        <a:p>
          <a:endParaRPr lang="es-EC"/>
        </a:p>
      </dgm:t>
    </dgm:pt>
    <dgm:pt modelId="{B661F689-BA7C-419F-AD3D-7702F6D7CAF8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C" b="1" dirty="0">
              <a:solidFill>
                <a:schemeClr val="tx1"/>
              </a:solidFill>
            </a:rPr>
            <a:t>EXANTEMATICOS</a:t>
          </a:r>
        </a:p>
      </dgm:t>
    </dgm:pt>
    <dgm:pt modelId="{FF69EAB7-7CF9-487E-A506-87CF8446FD66}" type="parTrans" cxnId="{854C9CED-FD70-45A9-949C-DF50AD875A5E}">
      <dgm:prSet/>
      <dgm:spPr/>
      <dgm:t>
        <a:bodyPr/>
        <a:lstStyle/>
        <a:p>
          <a:endParaRPr lang="es-EC"/>
        </a:p>
      </dgm:t>
    </dgm:pt>
    <dgm:pt modelId="{3078011E-0603-4E12-8D79-98D708F25A6F}" type="sibTrans" cxnId="{854C9CED-FD70-45A9-949C-DF50AD875A5E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539D0D7-07F3-4799-BF02-91DD0A750FCD}" type="pres">
      <dgm:prSet presAssocID="{5C74CD4A-5047-497C-94F9-79A2DF503547}" presName="Name0" presStyleCnt="0">
        <dgm:presLayoutVars>
          <dgm:chMax/>
          <dgm:chPref/>
          <dgm:dir/>
          <dgm:animLvl val="lvl"/>
        </dgm:presLayoutVars>
      </dgm:prSet>
      <dgm:spPr/>
    </dgm:pt>
    <dgm:pt modelId="{E6A2A1D1-B246-4B76-99F9-0DD2A4735691}" type="pres">
      <dgm:prSet presAssocID="{CDB6216C-FA85-4798-B73A-B352D719A1E9}" presName="composite" presStyleCnt="0"/>
      <dgm:spPr/>
    </dgm:pt>
    <dgm:pt modelId="{3CA61BCB-DEE2-40AA-B513-B99262926927}" type="pres">
      <dgm:prSet presAssocID="{CDB6216C-FA85-4798-B73A-B352D719A1E9}" presName="Parent1" presStyleLbl="node1" presStyleIdx="0" presStyleCnt="8" custLinFactX="-3329" custLinFactNeighborX="-100000" custLinFactNeighborY="5691">
        <dgm:presLayoutVars>
          <dgm:chMax val="1"/>
          <dgm:chPref val="1"/>
          <dgm:bulletEnabled val="1"/>
        </dgm:presLayoutVars>
      </dgm:prSet>
      <dgm:spPr/>
    </dgm:pt>
    <dgm:pt modelId="{CB3470B9-3215-47B3-B062-DB41538623A2}" type="pres">
      <dgm:prSet presAssocID="{CDB6216C-FA85-4798-B73A-B352D719A1E9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5ABEA8F8-0E8A-4E08-8729-E4DEE53CF8BD}" type="pres">
      <dgm:prSet presAssocID="{CDB6216C-FA85-4798-B73A-B352D719A1E9}" presName="BalanceSpacing" presStyleCnt="0"/>
      <dgm:spPr/>
    </dgm:pt>
    <dgm:pt modelId="{633C4FCD-88B7-412D-97FB-C0D1A6F1A5D0}" type="pres">
      <dgm:prSet presAssocID="{CDB6216C-FA85-4798-B73A-B352D719A1E9}" presName="BalanceSpacing1" presStyleCnt="0"/>
      <dgm:spPr/>
    </dgm:pt>
    <dgm:pt modelId="{AECFB248-40F2-4FE0-B108-CC677052E656}" type="pres">
      <dgm:prSet presAssocID="{48AA7B77-6F82-4208-AF40-B06ED4DFB070}" presName="Accent1Text" presStyleLbl="node1" presStyleIdx="1" presStyleCnt="8" custLinFactNeighborX="-46458" custLinFactNeighborY="86412"/>
      <dgm:spPr/>
    </dgm:pt>
    <dgm:pt modelId="{B03B752E-7236-4650-9A9E-E17A2EDEF2D4}" type="pres">
      <dgm:prSet presAssocID="{48AA7B77-6F82-4208-AF40-B06ED4DFB070}" presName="spaceBetweenRectangles" presStyleCnt="0"/>
      <dgm:spPr/>
    </dgm:pt>
    <dgm:pt modelId="{E5B57FE1-F79E-4B53-ACFD-FCB42DCF198B}" type="pres">
      <dgm:prSet presAssocID="{57AEC5F3-F07C-49BE-B5F1-1866EAC29A23}" presName="composite" presStyleCnt="0"/>
      <dgm:spPr/>
    </dgm:pt>
    <dgm:pt modelId="{BBFD6C5E-9E1B-4574-B7A9-3ED6F8FC67A3}" type="pres">
      <dgm:prSet presAssocID="{57AEC5F3-F07C-49BE-B5F1-1866EAC29A23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8968EAF6-EF63-4FA6-B5C0-16DF2105EAAF}" type="pres">
      <dgm:prSet presAssocID="{57AEC5F3-F07C-49BE-B5F1-1866EAC29A23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1123453D-0E90-45A7-A583-21CBFDFB5919}" type="pres">
      <dgm:prSet presAssocID="{57AEC5F3-F07C-49BE-B5F1-1866EAC29A23}" presName="BalanceSpacing" presStyleCnt="0"/>
      <dgm:spPr/>
    </dgm:pt>
    <dgm:pt modelId="{4387D6E1-B8E4-47FF-A3E6-11EC677E635F}" type="pres">
      <dgm:prSet presAssocID="{57AEC5F3-F07C-49BE-B5F1-1866EAC29A23}" presName="BalanceSpacing1" presStyleCnt="0"/>
      <dgm:spPr/>
    </dgm:pt>
    <dgm:pt modelId="{FCE6A953-9EC2-4B18-97B4-4BEF1D61B654}" type="pres">
      <dgm:prSet presAssocID="{F054EADE-6350-4338-9256-172EF61182F4}" presName="Accent1Text" presStyleLbl="node1" presStyleIdx="3" presStyleCnt="8" custLinFactNeighborX="-56871" custLinFactNeighborY="-79189"/>
      <dgm:spPr/>
    </dgm:pt>
    <dgm:pt modelId="{D7151746-CB93-4A66-87D7-79C8EBA94341}" type="pres">
      <dgm:prSet presAssocID="{F054EADE-6350-4338-9256-172EF61182F4}" presName="spaceBetweenRectangles" presStyleCnt="0"/>
      <dgm:spPr/>
    </dgm:pt>
    <dgm:pt modelId="{F0BC8C27-6549-4A2B-B702-98FA5DF596F5}" type="pres">
      <dgm:prSet presAssocID="{30852A88-942B-421F-8422-DDD39A6CB0FE}" presName="composite" presStyleCnt="0"/>
      <dgm:spPr/>
    </dgm:pt>
    <dgm:pt modelId="{588CBA0C-A644-4465-9A88-16CC68065E68}" type="pres">
      <dgm:prSet presAssocID="{30852A88-942B-421F-8422-DDD39A6CB0FE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B7BAD4C2-960A-450C-A61A-B240879159BF}" type="pres">
      <dgm:prSet presAssocID="{30852A88-942B-421F-8422-DDD39A6CB0FE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4BDD555F-BB6F-4503-B4A1-52918AE792E0}" type="pres">
      <dgm:prSet presAssocID="{30852A88-942B-421F-8422-DDD39A6CB0FE}" presName="BalanceSpacing" presStyleCnt="0"/>
      <dgm:spPr/>
    </dgm:pt>
    <dgm:pt modelId="{D0A26DD0-F527-4BF5-9844-721DBC4586E3}" type="pres">
      <dgm:prSet presAssocID="{30852A88-942B-421F-8422-DDD39A6CB0FE}" presName="BalanceSpacing1" presStyleCnt="0"/>
      <dgm:spPr/>
    </dgm:pt>
    <dgm:pt modelId="{7DC305F3-7FC7-4645-843E-76BA8A3D088C}" type="pres">
      <dgm:prSet presAssocID="{78B63B64-CAB3-464D-82A1-ED2118EC93FC}" presName="Accent1Text" presStyleLbl="node1" presStyleIdx="5" presStyleCnt="8"/>
      <dgm:spPr/>
    </dgm:pt>
    <dgm:pt modelId="{AE142C9C-5E40-4028-852A-2B6D6CDBA895}" type="pres">
      <dgm:prSet presAssocID="{78B63B64-CAB3-464D-82A1-ED2118EC93FC}" presName="spaceBetweenRectangles" presStyleCnt="0"/>
      <dgm:spPr/>
    </dgm:pt>
    <dgm:pt modelId="{43E2784A-DD72-499C-8EB2-ACBA7622CFEF}" type="pres">
      <dgm:prSet presAssocID="{B661F689-BA7C-419F-AD3D-7702F6D7CAF8}" presName="composite" presStyleCnt="0"/>
      <dgm:spPr/>
    </dgm:pt>
    <dgm:pt modelId="{2A1BA3B9-9787-4471-87EA-5EF96221E934}" type="pres">
      <dgm:prSet presAssocID="{B661F689-BA7C-419F-AD3D-7702F6D7CAF8}" presName="Parent1" presStyleLbl="node1" presStyleIdx="6" presStyleCnt="8" custLinFactX="53792" custLinFactY="-100000" custLinFactNeighborX="100000" custLinFactNeighborY="-148949">
        <dgm:presLayoutVars>
          <dgm:chMax val="1"/>
          <dgm:chPref val="1"/>
          <dgm:bulletEnabled val="1"/>
        </dgm:presLayoutVars>
      </dgm:prSet>
      <dgm:spPr/>
    </dgm:pt>
    <dgm:pt modelId="{EFA7B7D2-1EEE-4474-80BD-E5C76CBC614E}" type="pres">
      <dgm:prSet presAssocID="{B661F689-BA7C-419F-AD3D-7702F6D7CAF8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4845E5E6-3029-47FE-A91C-199E1D410B62}" type="pres">
      <dgm:prSet presAssocID="{B661F689-BA7C-419F-AD3D-7702F6D7CAF8}" presName="BalanceSpacing" presStyleCnt="0"/>
      <dgm:spPr/>
    </dgm:pt>
    <dgm:pt modelId="{57BCB1B7-D2B8-4825-8B69-9DF8DE6F2092}" type="pres">
      <dgm:prSet presAssocID="{B661F689-BA7C-419F-AD3D-7702F6D7CAF8}" presName="BalanceSpacing1" presStyleCnt="0"/>
      <dgm:spPr/>
    </dgm:pt>
    <dgm:pt modelId="{05E2CE4A-C08F-4CBB-8446-1A8E83CEDE3A}" type="pres">
      <dgm:prSet presAssocID="{3078011E-0603-4E12-8D79-98D708F25A6F}" presName="Accent1Text" presStyleLbl="node1" presStyleIdx="7" presStyleCnt="8" custLinFactY="-65855" custLinFactNeighborX="-4005" custLinFactNeighborY="-100000"/>
      <dgm:spPr/>
    </dgm:pt>
  </dgm:ptLst>
  <dgm:cxnLst>
    <dgm:cxn modelId="{6601EF2C-7211-484D-8A7A-85F1BB252CA3}" type="presOf" srcId="{5C74CD4A-5047-497C-94F9-79A2DF503547}" destId="{5539D0D7-07F3-4799-BF02-91DD0A750FCD}" srcOrd="0" destOrd="0" presId="urn:microsoft.com/office/officeart/2008/layout/AlternatingHexagons"/>
    <dgm:cxn modelId="{8250BC3A-59D7-4BDC-A39D-F60542CC7FB0}" type="presOf" srcId="{3078011E-0603-4E12-8D79-98D708F25A6F}" destId="{05E2CE4A-C08F-4CBB-8446-1A8E83CEDE3A}" srcOrd="0" destOrd="0" presId="urn:microsoft.com/office/officeart/2008/layout/AlternatingHexagons"/>
    <dgm:cxn modelId="{648E1B51-6966-4D0B-97B7-C8FAA8CBE309}" type="presOf" srcId="{30852A88-942B-421F-8422-DDD39A6CB0FE}" destId="{588CBA0C-A644-4465-9A88-16CC68065E68}" srcOrd="0" destOrd="0" presId="urn:microsoft.com/office/officeart/2008/layout/AlternatingHexagons"/>
    <dgm:cxn modelId="{C1AC275E-9A7E-4BCB-A07E-04FFB48E2568}" type="presOf" srcId="{CDB6216C-FA85-4798-B73A-B352D719A1E9}" destId="{3CA61BCB-DEE2-40AA-B513-B99262926927}" srcOrd="0" destOrd="0" presId="urn:microsoft.com/office/officeart/2008/layout/AlternatingHexagons"/>
    <dgm:cxn modelId="{07459F67-46B3-4EAD-9608-0C5ECC0AA209}" type="presOf" srcId="{48AA7B77-6F82-4208-AF40-B06ED4DFB070}" destId="{AECFB248-40F2-4FE0-B108-CC677052E656}" srcOrd="0" destOrd="0" presId="urn:microsoft.com/office/officeart/2008/layout/AlternatingHexagons"/>
    <dgm:cxn modelId="{5AB7CC6E-9AB3-4A0A-95E9-9221400F61C4}" srcId="{5C74CD4A-5047-497C-94F9-79A2DF503547}" destId="{30852A88-942B-421F-8422-DDD39A6CB0FE}" srcOrd="2" destOrd="0" parTransId="{161684C5-3A1F-4AF2-B997-BDC73B63B1E4}" sibTransId="{78B63B64-CAB3-464D-82A1-ED2118EC93FC}"/>
    <dgm:cxn modelId="{9052C776-FADA-4034-A48F-3640BFF8B2EE}" type="presOf" srcId="{78B63B64-CAB3-464D-82A1-ED2118EC93FC}" destId="{7DC305F3-7FC7-4645-843E-76BA8A3D088C}" srcOrd="0" destOrd="0" presId="urn:microsoft.com/office/officeart/2008/layout/AlternatingHexagons"/>
    <dgm:cxn modelId="{A3D780B5-0FC7-4102-84D6-00AF60CF6EBA}" type="presOf" srcId="{F054EADE-6350-4338-9256-172EF61182F4}" destId="{FCE6A953-9EC2-4B18-97B4-4BEF1D61B654}" srcOrd="0" destOrd="0" presId="urn:microsoft.com/office/officeart/2008/layout/AlternatingHexagons"/>
    <dgm:cxn modelId="{7EE931BE-50C8-48B2-9B64-7C9E09B65060}" type="presOf" srcId="{57AEC5F3-F07C-49BE-B5F1-1866EAC29A23}" destId="{BBFD6C5E-9E1B-4574-B7A9-3ED6F8FC67A3}" srcOrd="0" destOrd="0" presId="urn:microsoft.com/office/officeart/2008/layout/AlternatingHexagons"/>
    <dgm:cxn modelId="{D08038DD-DCF5-45AA-B80E-2CD092B6E274}" type="presOf" srcId="{B661F689-BA7C-419F-AD3D-7702F6D7CAF8}" destId="{2A1BA3B9-9787-4471-87EA-5EF96221E934}" srcOrd="0" destOrd="0" presId="urn:microsoft.com/office/officeart/2008/layout/AlternatingHexagons"/>
    <dgm:cxn modelId="{5B39A5E3-D6AF-41B4-8238-1C5E2286E544}" srcId="{5C74CD4A-5047-497C-94F9-79A2DF503547}" destId="{CDB6216C-FA85-4798-B73A-B352D719A1E9}" srcOrd="0" destOrd="0" parTransId="{0B7A0ABB-2081-4612-890A-AD80828EEBE6}" sibTransId="{48AA7B77-6F82-4208-AF40-B06ED4DFB070}"/>
    <dgm:cxn modelId="{854C9CED-FD70-45A9-949C-DF50AD875A5E}" srcId="{5C74CD4A-5047-497C-94F9-79A2DF503547}" destId="{B661F689-BA7C-419F-AD3D-7702F6D7CAF8}" srcOrd="3" destOrd="0" parTransId="{FF69EAB7-7CF9-487E-A506-87CF8446FD66}" sibTransId="{3078011E-0603-4E12-8D79-98D708F25A6F}"/>
    <dgm:cxn modelId="{DBD4BCEF-47F0-454D-8590-6A47A2C48C32}" srcId="{5C74CD4A-5047-497C-94F9-79A2DF503547}" destId="{57AEC5F3-F07C-49BE-B5F1-1866EAC29A23}" srcOrd="1" destOrd="0" parTransId="{F206DFFA-4FE6-43C1-9EC4-3AEB60661B0B}" sibTransId="{F054EADE-6350-4338-9256-172EF61182F4}"/>
    <dgm:cxn modelId="{67B65B1F-5297-44A3-82A7-3E6DECB48935}" type="presParOf" srcId="{5539D0D7-07F3-4799-BF02-91DD0A750FCD}" destId="{E6A2A1D1-B246-4B76-99F9-0DD2A4735691}" srcOrd="0" destOrd="0" presId="urn:microsoft.com/office/officeart/2008/layout/AlternatingHexagons"/>
    <dgm:cxn modelId="{0AD11B71-02F0-401A-A0EA-3978FAAC22F2}" type="presParOf" srcId="{E6A2A1D1-B246-4B76-99F9-0DD2A4735691}" destId="{3CA61BCB-DEE2-40AA-B513-B99262926927}" srcOrd="0" destOrd="0" presId="urn:microsoft.com/office/officeart/2008/layout/AlternatingHexagons"/>
    <dgm:cxn modelId="{59DBDBB4-F230-4E70-AF3C-FE020E8FA664}" type="presParOf" srcId="{E6A2A1D1-B246-4B76-99F9-0DD2A4735691}" destId="{CB3470B9-3215-47B3-B062-DB41538623A2}" srcOrd="1" destOrd="0" presId="urn:microsoft.com/office/officeart/2008/layout/AlternatingHexagons"/>
    <dgm:cxn modelId="{A33571AF-6CF3-4490-A1C9-C09545180D88}" type="presParOf" srcId="{E6A2A1D1-B246-4B76-99F9-0DD2A4735691}" destId="{5ABEA8F8-0E8A-4E08-8729-E4DEE53CF8BD}" srcOrd="2" destOrd="0" presId="urn:microsoft.com/office/officeart/2008/layout/AlternatingHexagons"/>
    <dgm:cxn modelId="{A2A39396-5C14-45F3-859D-B12CC89091B0}" type="presParOf" srcId="{E6A2A1D1-B246-4B76-99F9-0DD2A4735691}" destId="{633C4FCD-88B7-412D-97FB-C0D1A6F1A5D0}" srcOrd="3" destOrd="0" presId="urn:microsoft.com/office/officeart/2008/layout/AlternatingHexagons"/>
    <dgm:cxn modelId="{E4DE5B91-AD4E-418E-BA5B-5085BF151AAD}" type="presParOf" srcId="{E6A2A1D1-B246-4B76-99F9-0DD2A4735691}" destId="{AECFB248-40F2-4FE0-B108-CC677052E656}" srcOrd="4" destOrd="0" presId="urn:microsoft.com/office/officeart/2008/layout/AlternatingHexagons"/>
    <dgm:cxn modelId="{48CEFA9C-AD02-4DEE-922E-C6D3A314FFDC}" type="presParOf" srcId="{5539D0D7-07F3-4799-BF02-91DD0A750FCD}" destId="{B03B752E-7236-4650-9A9E-E17A2EDEF2D4}" srcOrd="1" destOrd="0" presId="urn:microsoft.com/office/officeart/2008/layout/AlternatingHexagons"/>
    <dgm:cxn modelId="{9863678A-5DB0-4E09-AF54-699E23EDFDAD}" type="presParOf" srcId="{5539D0D7-07F3-4799-BF02-91DD0A750FCD}" destId="{E5B57FE1-F79E-4B53-ACFD-FCB42DCF198B}" srcOrd="2" destOrd="0" presId="urn:microsoft.com/office/officeart/2008/layout/AlternatingHexagons"/>
    <dgm:cxn modelId="{CED83248-5CD9-4A2C-B398-1E00971B76E2}" type="presParOf" srcId="{E5B57FE1-F79E-4B53-ACFD-FCB42DCF198B}" destId="{BBFD6C5E-9E1B-4574-B7A9-3ED6F8FC67A3}" srcOrd="0" destOrd="0" presId="urn:microsoft.com/office/officeart/2008/layout/AlternatingHexagons"/>
    <dgm:cxn modelId="{7BEAF12B-D7F6-4A0F-81D8-31D370E2F9EB}" type="presParOf" srcId="{E5B57FE1-F79E-4B53-ACFD-FCB42DCF198B}" destId="{8968EAF6-EF63-4FA6-B5C0-16DF2105EAAF}" srcOrd="1" destOrd="0" presId="urn:microsoft.com/office/officeart/2008/layout/AlternatingHexagons"/>
    <dgm:cxn modelId="{DB406D04-456B-42DE-A0F1-0576F333CFC6}" type="presParOf" srcId="{E5B57FE1-F79E-4B53-ACFD-FCB42DCF198B}" destId="{1123453D-0E90-45A7-A583-21CBFDFB5919}" srcOrd="2" destOrd="0" presId="urn:microsoft.com/office/officeart/2008/layout/AlternatingHexagons"/>
    <dgm:cxn modelId="{FB9D1586-7CDA-49C8-872A-5A6192FECE5F}" type="presParOf" srcId="{E5B57FE1-F79E-4B53-ACFD-FCB42DCF198B}" destId="{4387D6E1-B8E4-47FF-A3E6-11EC677E635F}" srcOrd="3" destOrd="0" presId="urn:microsoft.com/office/officeart/2008/layout/AlternatingHexagons"/>
    <dgm:cxn modelId="{AB1B0665-B9F9-488D-9796-005592DCAAA4}" type="presParOf" srcId="{E5B57FE1-F79E-4B53-ACFD-FCB42DCF198B}" destId="{FCE6A953-9EC2-4B18-97B4-4BEF1D61B654}" srcOrd="4" destOrd="0" presId="urn:microsoft.com/office/officeart/2008/layout/AlternatingHexagons"/>
    <dgm:cxn modelId="{7CEC07E4-B279-4AF2-AE9D-CC546C7E6224}" type="presParOf" srcId="{5539D0D7-07F3-4799-BF02-91DD0A750FCD}" destId="{D7151746-CB93-4A66-87D7-79C8EBA94341}" srcOrd="3" destOrd="0" presId="urn:microsoft.com/office/officeart/2008/layout/AlternatingHexagons"/>
    <dgm:cxn modelId="{8E172960-CF57-4D19-A9A3-71DFAC5B9DC1}" type="presParOf" srcId="{5539D0D7-07F3-4799-BF02-91DD0A750FCD}" destId="{F0BC8C27-6549-4A2B-B702-98FA5DF596F5}" srcOrd="4" destOrd="0" presId="urn:microsoft.com/office/officeart/2008/layout/AlternatingHexagons"/>
    <dgm:cxn modelId="{6C526CEA-67D8-4CF7-B6E5-269E7F8C2D20}" type="presParOf" srcId="{F0BC8C27-6549-4A2B-B702-98FA5DF596F5}" destId="{588CBA0C-A644-4465-9A88-16CC68065E68}" srcOrd="0" destOrd="0" presId="urn:microsoft.com/office/officeart/2008/layout/AlternatingHexagons"/>
    <dgm:cxn modelId="{88576682-1EED-4271-831E-4B8A7F3AC9C0}" type="presParOf" srcId="{F0BC8C27-6549-4A2B-B702-98FA5DF596F5}" destId="{B7BAD4C2-960A-450C-A61A-B240879159BF}" srcOrd="1" destOrd="0" presId="urn:microsoft.com/office/officeart/2008/layout/AlternatingHexagons"/>
    <dgm:cxn modelId="{7A14DE6B-09DF-4349-A551-B905E4BA909C}" type="presParOf" srcId="{F0BC8C27-6549-4A2B-B702-98FA5DF596F5}" destId="{4BDD555F-BB6F-4503-B4A1-52918AE792E0}" srcOrd="2" destOrd="0" presId="urn:microsoft.com/office/officeart/2008/layout/AlternatingHexagons"/>
    <dgm:cxn modelId="{C51A364A-BDD5-4D63-96C3-C7007977BD15}" type="presParOf" srcId="{F0BC8C27-6549-4A2B-B702-98FA5DF596F5}" destId="{D0A26DD0-F527-4BF5-9844-721DBC4586E3}" srcOrd="3" destOrd="0" presId="urn:microsoft.com/office/officeart/2008/layout/AlternatingHexagons"/>
    <dgm:cxn modelId="{A7E1D28E-6D45-4117-BC58-74B65C0B3DB0}" type="presParOf" srcId="{F0BC8C27-6549-4A2B-B702-98FA5DF596F5}" destId="{7DC305F3-7FC7-4645-843E-76BA8A3D088C}" srcOrd="4" destOrd="0" presId="urn:microsoft.com/office/officeart/2008/layout/AlternatingHexagons"/>
    <dgm:cxn modelId="{AD8DF3F6-E8C2-4434-9F8A-42B7786B8E57}" type="presParOf" srcId="{5539D0D7-07F3-4799-BF02-91DD0A750FCD}" destId="{AE142C9C-5E40-4028-852A-2B6D6CDBA895}" srcOrd="5" destOrd="0" presId="urn:microsoft.com/office/officeart/2008/layout/AlternatingHexagons"/>
    <dgm:cxn modelId="{5395A5FE-D41E-4AD5-BA12-15786DA0FF0A}" type="presParOf" srcId="{5539D0D7-07F3-4799-BF02-91DD0A750FCD}" destId="{43E2784A-DD72-499C-8EB2-ACBA7622CFEF}" srcOrd="6" destOrd="0" presId="urn:microsoft.com/office/officeart/2008/layout/AlternatingHexagons"/>
    <dgm:cxn modelId="{E0625E7E-E62A-453D-996E-B4C3553CB366}" type="presParOf" srcId="{43E2784A-DD72-499C-8EB2-ACBA7622CFEF}" destId="{2A1BA3B9-9787-4471-87EA-5EF96221E934}" srcOrd="0" destOrd="0" presId="urn:microsoft.com/office/officeart/2008/layout/AlternatingHexagons"/>
    <dgm:cxn modelId="{E7CF5076-9F83-4344-9D0F-1F96117BAE3D}" type="presParOf" srcId="{43E2784A-DD72-499C-8EB2-ACBA7622CFEF}" destId="{EFA7B7D2-1EEE-4474-80BD-E5C76CBC614E}" srcOrd="1" destOrd="0" presId="urn:microsoft.com/office/officeart/2008/layout/AlternatingHexagons"/>
    <dgm:cxn modelId="{4B4F8E52-FF0D-4A61-BFC0-1F3A9ED020A8}" type="presParOf" srcId="{43E2784A-DD72-499C-8EB2-ACBA7622CFEF}" destId="{4845E5E6-3029-47FE-A91C-199E1D410B62}" srcOrd="2" destOrd="0" presId="urn:microsoft.com/office/officeart/2008/layout/AlternatingHexagons"/>
    <dgm:cxn modelId="{81724369-ACB1-46AC-BC40-591797F8D424}" type="presParOf" srcId="{43E2784A-DD72-499C-8EB2-ACBA7622CFEF}" destId="{57BCB1B7-D2B8-4825-8B69-9DF8DE6F2092}" srcOrd="3" destOrd="0" presId="urn:microsoft.com/office/officeart/2008/layout/AlternatingHexagons"/>
    <dgm:cxn modelId="{E67C4C12-E4CE-458C-9DFB-4932FBAC2582}" type="presParOf" srcId="{43E2784A-DD72-499C-8EB2-ACBA7622CFEF}" destId="{05E2CE4A-C08F-4CBB-8446-1A8E83CEDE3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64DD1F-52CE-4377-AA97-84734DFB8C9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ED03D2E-EA9C-4CB5-8415-4A2FBB4C2A78}" type="pres">
      <dgm:prSet presAssocID="{D464DD1F-52CE-4377-AA97-84734DFB8C97}" presName="linear" presStyleCnt="0">
        <dgm:presLayoutVars>
          <dgm:dir/>
          <dgm:resizeHandles val="exact"/>
        </dgm:presLayoutVars>
      </dgm:prSet>
      <dgm:spPr/>
    </dgm:pt>
  </dgm:ptLst>
  <dgm:cxnLst>
    <dgm:cxn modelId="{010A8FA9-3AA6-4B78-A753-848B7B5DA47A}" type="presOf" srcId="{D464DD1F-52CE-4377-AA97-84734DFB8C97}" destId="{DED03D2E-EA9C-4CB5-8415-4A2FBB4C2A78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64DD1F-52CE-4377-AA97-84734DFB8C9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ED03D2E-EA9C-4CB5-8415-4A2FBB4C2A78}" type="pres">
      <dgm:prSet presAssocID="{D464DD1F-52CE-4377-AA97-84734DFB8C97}" presName="linear" presStyleCnt="0">
        <dgm:presLayoutVars>
          <dgm:dir/>
          <dgm:resizeHandles val="exact"/>
        </dgm:presLayoutVars>
      </dgm:prSet>
      <dgm:spPr/>
    </dgm:pt>
  </dgm:ptLst>
  <dgm:cxnLst>
    <dgm:cxn modelId="{010A8FA9-3AA6-4B78-A753-848B7B5DA47A}" type="presOf" srcId="{D464DD1F-52CE-4377-AA97-84734DFB8C97}" destId="{DED03D2E-EA9C-4CB5-8415-4A2FBB4C2A78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64DD1F-52CE-4377-AA97-84734DFB8C9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ED03D2E-EA9C-4CB5-8415-4A2FBB4C2A78}" type="pres">
      <dgm:prSet presAssocID="{D464DD1F-52CE-4377-AA97-84734DFB8C97}" presName="linear" presStyleCnt="0">
        <dgm:presLayoutVars>
          <dgm:dir/>
          <dgm:resizeHandles val="exact"/>
        </dgm:presLayoutVars>
      </dgm:prSet>
      <dgm:spPr/>
    </dgm:pt>
  </dgm:ptLst>
  <dgm:cxnLst>
    <dgm:cxn modelId="{010A8FA9-3AA6-4B78-A753-848B7B5DA47A}" type="presOf" srcId="{D464DD1F-52CE-4377-AA97-84734DFB8C97}" destId="{DED03D2E-EA9C-4CB5-8415-4A2FBB4C2A78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64DD1F-52CE-4377-AA97-84734DFB8C9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ED03D2E-EA9C-4CB5-8415-4A2FBB4C2A78}" type="pres">
      <dgm:prSet presAssocID="{D464DD1F-52CE-4377-AA97-84734DFB8C97}" presName="linear" presStyleCnt="0">
        <dgm:presLayoutVars>
          <dgm:dir/>
          <dgm:resizeHandles val="exact"/>
        </dgm:presLayoutVars>
      </dgm:prSet>
      <dgm:spPr/>
    </dgm:pt>
  </dgm:ptLst>
  <dgm:cxnLst>
    <dgm:cxn modelId="{010A8FA9-3AA6-4B78-A753-848B7B5DA47A}" type="presOf" srcId="{D464DD1F-52CE-4377-AA97-84734DFB8C97}" destId="{DED03D2E-EA9C-4CB5-8415-4A2FBB4C2A78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E6031E8-8BDF-4826-8132-282A8B2CF364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A27257F-A159-42EB-AE45-0633C4771856}">
      <dgm:prSet phldrT="[Texto]"/>
      <dgm:spPr>
        <a:noFill/>
        <a:ln>
          <a:noFill/>
        </a:ln>
      </dgm:spPr>
      <dgm:t>
        <a:bodyPr/>
        <a:lstStyle/>
        <a:p>
          <a:r>
            <a:rPr lang="es-ES" dirty="0">
              <a:solidFill>
                <a:srgbClr val="0099CC"/>
              </a:solidFill>
            </a:rPr>
            <a:t>Ejecutado</a:t>
          </a:r>
        </a:p>
      </dgm:t>
    </dgm:pt>
    <dgm:pt modelId="{546FA662-B093-47FE-8DBB-8BED65B3EA13}" type="parTrans" cxnId="{2D5D6B41-DC61-4A3E-91AB-CCE1C16E589E}">
      <dgm:prSet/>
      <dgm:spPr/>
      <dgm:t>
        <a:bodyPr/>
        <a:lstStyle/>
        <a:p>
          <a:endParaRPr lang="es-ES"/>
        </a:p>
      </dgm:t>
    </dgm:pt>
    <dgm:pt modelId="{77669D9B-A6C6-42F6-815A-DFF71F06B281}" type="sibTrans" cxnId="{2D5D6B41-DC61-4A3E-91AB-CCE1C16E589E}">
      <dgm:prSet/>
      <dgm:spPr/>
      <dgm:t>
        <a:bodyPr/>
        <a:lstStyle/>
        <a:p>
          <a:endParaRPr lang="es-ES"/>
        </a:p>
      </dgm:t>
    </dgm:pt>
    <dgm:pt modelId="{281122FA-F643-4F8B-94E1-C030586CF2EC}">
      <dgm:prSet phldrT="[Texto]"/>
      <dgm:spPr/>
      <dgm:t>
        <a:bodyPr/>
        <a:lstStyle/>
        <a:p>
          <a:r>
            <a:rPr lang="es-EC" b="1" dirty="0"/>
            <a:t>1.821.262,09</a:t>
          </a:r>
          <a:endParaRPr lang="es-ES" dirty="0"/>
        </a:p>
      </dgm:t>
    </dgm:pt>
    <dgm:pt modelId="{F3FE1086-C8A1-48E5-9BA9-BB18D264E37E}" type="parTrans" cxnId="{BB379BA0-78C9-4F17-B2E8-41C086DBF063}">
      <dgm:prSet/>
      <dgm:spPr/>
      <dgm:t>
        <a:bodyPr/>
        <a:lstStyle/>
        <a:p>
          <a:endParaRPr lang="es-ES"/>
        </a:p>
      </dgm:t>
    </dgm:pt>
    <dgm:pt modelId="{88026DAB-6D3E-423E-9BBE-B9DA6A52326E}" type="sibTrans" cxnId="{BB379BA0-78C9-4F17-B2E8-41C086DBF063}">
      <dgm:prSet/>
      <dgm:spPr/>
      <dgm:t>
        <a:bodyPr/>
        <a:lstStyle/>
        <a:p>
          <a:endParaRPr lang="es-ES"/>
        </a:p>
      </dgm:t>
    </dgm:pt>
    <dgm:pt modelId="{29FC5457-1B1B-470F-9DA6-7E20B52255CF}">
      <dgm:prSet phldrT="[Texto]"/>
      <dgm:spPr>
        <a:noFill/>
        <a:ln>
          <a:noFill/>
        </a:ln>
      </dgm:spPr>
      <dgm:t>
        <a:bodyPr/>
        <a:lstStyle/>
        <a:p>
          <a:r>
            <a:rPr lang="es-ES" dirty="0">
              <a:solidFill>
                <a:srgbClr val="0099CC"/>
              </a:solidFill>
            </a:rPr>
            <a:t>Asignado</a:t>
          </a:r>
        </a:p>
      </dgm:t>
    </dgm:pt>
    <dgm:pt modelId="{F6361138-7282-4038-A74A-1185A96B3DB8}" type="parTrans" cxnId="{EF0B222A-3342-4E44-BA36-435D8CE45A26}">
      <dgm:prSet/>
      <dgm:spPr/>
      <dgm:t>
        <a:bodyPr/>
        <a:lstStyle/>
        <a:p>
          <a:endParaRPr lang="es-ES"/>
        </a:p>
      </dgm:t>
    </dgm:pt>
    <dgm:pt modelId="{274B1888-AB6D-40DE-AE91-096755CBBB02}" type="sibTrans" cxnId="{EF0B222A-3342-4E44-BA36-435D8CE45A26}">
      <dgm:prSet/>
      <dgm:spPr/>
      <dgm:t>
        <a:bodyPr/>
        <a:lstStyle/>
        <a:p>
          <a:endParaRPr lang="es-ES"/>
        </a:p>
      </dgm:t>
    </dgm:pt>
    <dgm:pt modelId="{8C29AE83-440A-428B-BF24-441AF636764B}">
      <dgm:prSet phldrT="[Texto]"/>
      <dgm:spPr/>
      <dgm:t>
        <a:bodyPr/>
        <a:lstStyle/>
        <a:p>
          <a:r>
            <a:rPr lang="es-EC" b="1" dirty="0"/>
            <a:t>1.540.857,70</a:t>
          </a:r>
          <a:endParaRPr lang="es-EC" dirty="0"/>
        </a:p>
      </dgm:t>
    </dgm:pt>
    <dgm:pt modelId="{5A0883C7-FEBA-4C57-9160-45AF5115F514}" type="parTrans" cxnId="{AB348B14-6484-4AC4-AE47-19DC21995908}">
      <dgm:prSet/>
      <dgm:spPr/>
      <dgm:t>
        <a:bodyPr/>
        <a:lstStyle/>
        <a:p>
          <a:endParaRPr lang="es-ES"/>
        </a:p>
      </dgm:t>
    </dgm:pt>
    <dgm:pt modelId="{103A4CC1-41E0-4816-B103-C6FD045BC744}" type="sibTrans" cxnId="{AB348B14-6484-4AC4-AE47-19DC21995908}">
      <dgm:prSet/>
      <dgm:spPr/>
      <dgm:t>
        <a:bodyPr/>
        <a:lstStyle/>
        <a:p>
          <a:endParaRPr lang="es-ES"/>
        </a:p>
      </dgm:t>
    </dgm:pt>
    <dgm:pt modelId="{67419FBB-E09C-41E1-868D-B108FC0300D1}">
      <dgm:prSet phldrT="[Texto]" phldr="1"/>
      <dgm:spPr>
        <a:noFill/>
        <a:ln>
          <a:noFill/>
        </a:ln>
      </dgm:spPr>
      <dgm:t>
        <a:bodyPr/>
        <a:lstStyle/>
        <a:p>
          <a:endParaRPr lang="es-ES" dirty="0"/>
        </a:p>
      </dgm:t>
    </dgm:pt>
    <dgm:pt modelId="{C6BEB475-48BF-43BD-8C69-2A9FD61F0497}" type="sibTrans" cxnId="{BCEBA7F6-51B5-4316-AC2D-E488D83FF2F9}">
      <dgm:prSet/>
      <dgm:spPr/>
      <dgm:t>
        <a:bodyPr/>
        <a:lstStyle/>
        <a:p>
          <a:endParaRPr lang="es-ES"/>
        </a:p>
      </dgm:t>
    </dgm:pt>
    <dgm:pt modelId="{DDEB197D-4829-4936-9CCC-72EF0F56BD88}" type="parTrans" cxnId="{BCEBA7F6-51B5-4316-AC2D-E488D83FF2F9}">
      <dgm:prSet/>
      <dgm:spPr/>
      <dgm:t>
        <a:bodyPr/>
        <a:lstStyle/>
        <a:p>
          <a:endParaRPr lang="es-ES"/>
        </a:p>
      </dgm:t>
    </dgm:pt>
    <dgm:pt modelId="{9B8A1ABE-289D-4C03-BFA3-8923ABC7511B}" type="pres">
      <dgm:prSet presAssocID="{9E6031E8-8BDF-4826-8132-282A8B2CF364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9DBFAB3E-E527-4FEB-A190-6EFE4D84AF4E}" type="pres">
      <dgm:prSet presAssocID="{9E6031E8-8BDF-4826-8132-282A8B2CF364}" presName="dummyMaxCanvas" presStyleCnt="0"/>
      <dgm:spPr/>
    </dgm:pt>
    <dgm:pt modelId="{3BEC9E7E-5AAA-4212-AE5B-737A432F551D}" type="pres">
      <dgm:prSet presAssocID="{9E6031E8-8BDF-4826-8132-282A8B2CF364}" presName="parentComposite" presStyleCnt="0"/>
      <dgm:spPr/>
    </dgm:pt>
    <dgm:pt modelId="{A387DB1A-37E7-47AC-B5C8-FEE2E3876A9C}" type="pres">
      <dgm:prSet presAssocID="{9E6031E8-8BDF-4826-8132-282A8B2CF364}" presName="parent1" presStyleLbl="alignAccFollowNode1" presStyleIdx="0" presStyleCnt="4" custScaleY="42008" custLinFactX="25735" custLinFactY="27325" custLinFactNeighborX="100000" custLinFactNeighborY="100000">
        <dgm:presLayoutVars>
          <dgm:chMax val="4"/>
        </dgm:presLayoutVars>
      </dgm:prSet>
      <dgm:spPr/>
    </dgm:pt>
    <dgm:pt modelId="{2CE23B09-9C82-4208-8D5D-0E0ABE044B9F}" type="pres">
      <dgm:prSet presAssocID="{9E6031E8-8BDF-4826-8132-282A8B2CF364}" presName="parent2" presStyleLbl="alignAccFollowNode1" presStyleIdx="1" presStyleCnt="4" custScaleY="55905" custLinFactX="-59140" custLinFactY="27744" custLinFactNeighborX="-100000" custLinFactNeighborY="100000">
        <dgm:presLayoutVars>
          <dgm:chMax val="4"/>
        </dgm:presLayoutVars>
      </dgm:prSet>
      <dgm:spPr/>
    </dgm:pt>
    <dgm:pt modelId="{D69AA746-EE43-47E7-A87B-B66630DBDD91}" type="pres">
      <dgm:prSet presAssocID="{9E6031E8-8BDF-4826-8132-282A8B2CF364}" presName="childrenComposite" presStyleCnt="0"/>
      <dgm:spPr/>
    </dgm:pt>
    <dgm:pt modelId="{9F5AEF80-1BAC-48C3-8EB4-F87FEA976B99}" type="pres">
      <dgm:prSet presAssocID="{9E6031E8-8BDF-4826-8132-282A8B2CF364}" presName="dummyMaxCanvas_ChildArea" presStyleCnt="0"/>
      <dgm:spPr/>
    </dgm:pt>
    <dgm:pt modelId="{D5EA9927-8D8F-4117-A32B-7B71BD72F3E5}" type="pres">
      <dgm:prSet presAssocID="{9E6031E8-8BDF-4826-8132-282A8B2CF364}" presName="fulcrum" presStyleLbl="alignAccFollowNode1" presStyleIdx="2" presStyleCnt="4"/>
      <dgm:spPr/>
    </dgm:pt>
    <dgm:pt modelId="{E6F96B54-D35E-41CA-B584-53D889906CCE}" type="pres">
      <dgm:prSet presAssocID="{9E6031E8-8BDF-4826-8132-282A8B2CF364}" presName="balance_21" presStyleLbl="alignAccFollowNode1" presStyleIdx="3" presStyleCnt="4">
        <dgm:presLayoutVars>
          <dgm:bulletEnabled val="1"/>
        </dgm:presLayoutVars>
      </dgm:prSet>
      <dgm:spPr/>
    </dgm:pt>
    <dgm:pt modelId="{E2C94A87-0F1F-42B7-B2BC-C67FB98CE5AB}" type="pres">
      <dgm:prSet presAssocID="{9E6031E8-8BDF-4826-8132-282A8B2CF364}" presName="left_21_1" presStyleLbl="node1" presStyleIdx="0" presStyleCnt="3">
        <dgm:presLayoutVars>
          <dgm:bulletEnabled val="1"/>
        </dgm:presLayoutVars>
      </dgm:prSet>
      <dgm:spPr/>
    </dgm:pt>
    <dgm:pt modelId="{89C880EF-7C77-4306-8EEE-936DFF6C4092}" type="pres">
      <dgm:prSet presAssocID="{9E6031E8-8BDF-4826-8132-282A8B2CF364}" presName="left_21_2" presStyleLbl="node1" presStyleIdx="1" presStyleCnt="3" custLinFactX="-76016" custLinFactNeighborX="-100000" custLinFactNeighborY="98575">
        <dgm:presLayoutVars>
          <dgm:bulletEnabled val="1"/>
        </dgm:presLayoutVars>
      </dgm:prSet>
      <dgm:spPr/>
    </dgm:pt>
    <dgm:pt modelId="{6808E334-6502-4269-A8C8-8E2A6B932D45}" type="pres">
      <dgm:prSet presAssocID="{9E6031E8-8BDF-4826-8132-282A8B2CF364}" presName="right_21_1" presStyleLbl="node1" presStyleIdx="2" presStyleCnt="3">
        <dgm:presLayoutVars>
          <dgm:bulletEnabled val="1"/>
        </dgm:presLayoutVars>
      </dgm:prSet>
      <dgm:spPr/>
    </dgm:pt>
  </dgm:ptLst>
  <dgm:cxnLst>
    <dgm:cxn modelId="{C6A91D02-F9EF-4BF9-A624-4BF3AE9DECE3}" type="presOf" srcId="{67419FBB-E09C-41E1-868D-B108FC0300D1}" destId="{89C880EF-7C77-4306-8EEE-936DFF6C4092}" srcOrd="0" destOrd="0" presId="urn:microsoft.com/office/officeart/2005/8/layout/balance1"/>
    <dgm:cxn modelId="{01316511-71AB-443D-BD22-9BDFDF066179}" type="presOf" srcId="{9E6031E8-8BDF-4826-8132-282A8B2CF364}" destId="{9B8A1ABE-289D-4C03-BFA3-8923ABC7511B}" srcOrd="0" destOrd="0" presId="urn:microsoft.com/office/officeart/2005/8/layout/balance1"/>
    <dgm:cxn modelId="{AB348B14-6484-4AC4-AE47-19DC21995908}" srcId="{29FC5457-1B1B-470F-9DA6-7E20B52255CF}" destId="{8C29AE83-440A-428B-BF24-441AF636764B}" srcOrd="0" destOrd="0" parTransId="{5A0883C7-FEBA-4C57-9160-45AF5115F514}" sibTransId="{103A4CC1-41E0-4816-B103-C6FD045BC744}"/>
    <dgm:cxn modelId="{EF0B222A-3342-4E44-BA36-435D8CE45A26}" srcId="{9E6031E8-8BDF-4826-8132-282A8B2CF364}" destId="{29FC5457-1B1B-470F-9DA6-7E20B52255CF}" srcOrd="1" destOrd="0" parTransId="{F6361138-7282-4038-A74A-1185A96B3DB8}" sibTransId="{274B1888-AB6D-40DE-AE91-096755CBBB02}"/>
    <dgm:cxn modelId="{5EBDC63C-823B-4956-AE37-61BDBD11E29A}" type="presOf" srcId="{281122FA-F643-4F8B-94E1-C030586CF2EC}" destId="{E2C94A87-0F1F-42B7-B2BC-C67FB98CE5AB}" srcOrd="0" destOrd="0" presId="urn:microsoft.com/office/officeart/2005/8/layout/balance1"/>
    <dgm:cxn modelId="{2D5D6B41-DC61-4A3E-91AB-CCE1C16E589E}" srcId="{9E6031E8-8BDF-4826-8132-282A8B2CF364}" destId="{EA27257F-A159-42EB-AE45-0633C4771856}" srcOrd="0" destOrd="0" parTransId="{546FA662-B093-47FE-8DBB-8BED65B3EA13}" sibTransId="{77669D9B-A6C6-42F6-815A-DFF71F06B281}"/>
    <dgm:cxn modelId="{47771582-DDFF-453D-9056-3456377E9D78}" type="presOf" srcId="{EA27257F-A159-42EB-AE45-0633C4771856}" destId="{A387DB1A-37E7-47AC-B5C8-FEE2E3876A9C}" srcOrd="0" destOrd="0" presId="urn:microsoft.com/office/officeart/2005/8/layout/balance1"/>
    <dgm:cxn modelId="{BB379BA0-78C9-4F17-B2E8-41C086DBF063}" srcId="{EA27257F-A159-42EB-AE45-0633C4771856}" destId="{281122FA-F643-4F8B-94E1-C030586CF2EC}" srcOrd="0" destOrd="0" parTransId="{F3FE1086-C8A1-48E5-9BA9-BB18D264E37E}" sibTransId="{88026DAB-6D3E-423E-9BBE-B9DA6A52326E}"/>
    <dgm:cxn modelId="{95992DDE-66B2-4C36-9755-ED323DF8B0E8}" type="presOf" srcId="{29FC5457-1B1B-470F-9DA6-7E20B52255CF}" destId="{2CE23B09-9C82-4208-8D5D-0E0ABE044B9F}" srcOrd="0" destOrd="0" presId="urn:microsoft.com/office/officeart/2005/8/layout/balance1"/>
    <dgm:cxn modelId="{2E1390EC-5A38-4315-8C71-A12AE4D36D0F}" type="presOf" srcId="{8C29AE83-440A-428B-BF24-441AF636764B}" destId="{6808E334-6502-4269-A8C8-8E2A6B932D45}" srcOrd="0" destOrd="0" presId="urn:microsoft.com/office/officeart/2005/8/layout/balance1"/>
    <dgm:cxn modelId="{BCEBA7F6-51B5-4316-AC2D-E488D83FF2F9}" srcId="{EA27257F-A159-42EB-AE45-0633C4771856}" destId="{67419FBB-E09C-41E1-868D-B108FC0300D1}" srcOrd="1" destOrd="0" parTransId="{DDEB197D-4829-4936-9CCC-72EF0F56BD88}" sibTransId="{C6BEB475-48BF-43BD-8C69-2A9FD61F0497}"/>
    <dgm:cxn modelId="{3B60E7C0-B185-4891-82AC-3E7AD755AC29}" type="presParOf" srcId="{9B8A1ABE-289D-4C03-BFA3-8923ABC7511B}" destId="{9DBFAB3E-E527-4FEB-A190-6EFE4D84AF4E}" srcOrd="0" destOrd="0" presId="urn:microsoft.com/office/officeart/2005/8/layout/balance1"/>
    <dgm:cxn modelId="{55C92A6D-7132-4C98-993C-EA501E28E7AA}" type="presParOf" srcId="{9B8A1ABE-289D-4C03-BFA3-8923ABC7511B}" destId="{3BEC9E7E-5AAA-4212-AE5B-737A432F551D}" srcOrd="1" destOrd="0" presId="urn:microsoft.com/office/officeart/2005/8/layout/balance1"/>
    <dgm:cxn modelId="{4B7F41A1-0934-4855-A837-0F632F5EE658}" type="presParOf" srcId="{3BEC9E7E-5AAA-4212-AE5B-737A432F551D}" destId="{A387DB1A-37E7-47AC-B5C8-FEE2E3876A9C}" srcOrd="0" destOrd="0" presId="urn:microsoft.com/office/officeart/2005/8/layout/balance1"/>
    <dgm:cxn modelId="{FB2C2BEC-2793-4263-880D-CF7623BA2BA9}" type="presParOf" srcId="{3BEC9E7E-5AAA-4212-AE5B-737A432F551D}" destId="{2CE23B09-9C82-4208-8D5D-0E0ABE044B9F}" srcOrd="1" destOrd="0" presId="urn:microsoft.com/office/officeart/2005/8/layout/balance1"/>
    <dgm:cxn modelId="{D6FB7666-C1CB-471D-A670-35F35EBF764D}" type="presParOf" srcId="{9B8A1ABE-289D-4C03-BFA3-8923ABC7511B}" destId="{D69AA746-EE43-47E7-A87B-B66630DBDD91}" srcOrd="2" destOrd="0" presId="urn:microsoft.com/office/officeart/2005/8/layout/balance1"/>
    <dgm:cxn modelId="{C51FCB4F-4C08-4B1A-9CFC-817A7FEA5923}" type="presParOf" srcId="{D69AA746-EE43-47E7-A87B-B66630DBDD91}" destId="{9F5AEF80-1BAC-48C3-8EB4-F87FEA976B99}" srcOrd="0" destOrd="0" presId="urn:microsoft.com/office/officeart/2005/8/layout/balance1"/>
    <dgm:cxn modelId="{3F4060D8-7D96-4FA9-A609-BC22FB226E07}" type="presParOf" srcId="{D69AA746-EE43-47E7-A87B-B66630DBDD91}" destId="{D5EA9927-8D8F-4117-A32B-7B71BD72F3E5}" srcOrd="1" destOrd="0" presId="urn:microsoft.com/office/officeart/2005/8/layout/balance1"/>
    <dgm:cxn modelId="{E6D7AC85-EBEC-4285-9B8D-FFDE9411C993}" type="presParOf" srcId="{D69AA746-EE43-47E7-A87B-B66630DBDD91}" destId="{E6F96B54-D35E-41CA-B584-53D889906CCE}" srcOrd="2" destOrd="0" presId="urn:microsoft.com/office/officeart/2005/8/layout/balance1"/>
    <dgm:cxn modelId="{6B695E79-4648-467A-8D8E-2730F6FE1022}" type="presParOf" srcId="{D69AA746-EE43-47E7-A87B-B66630DBDD91}" destId="{E2C94A87-0F1F-42B7-B2BC-C67FB98CE5AB}" srcOrd="3" destOrd="0" presId="urn:microsoft.com/office/officeart/2005/8/layout/balance1"/>
    <dgm:cxn modelId="{F1DF7890-C582-43E4-A753-551FCE674563}" type="presParOf" srcId="{D69AA746-EE43-47E7-A87B-B66630DBDD91}" destId="{89C880EF-7C77-4306-8EEE-936DFF6C4092}" srcOrd="4" destOrd="0" presId="urn:microsoft.com/office/officeart/2005/8/layout/balance1"/>
    <dgm:cxn modelId="{12BFE2B4-433C-477C-BE24-4824007AB52F}" type="presParOf" srcId="{D69AA746-EE43-47E7-A87B-B66630DBDD91}" destId="{6808E334-6502-4269-A8C8-8E2A6B932D45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7B7F1-2551-432A-BE3B-A9505AEB808F}">
      <dsp:nvSpPr>
        <dsp:cNvPr id="0" name=""/>
        <dsp:cNvSpPr/>
      </dsp:nvSpPr>
      <dsp:spPr>
        <a:xfrm>
          <a:off x="0" y="80006"/>
          <a:ext cx="7280728" cy="12988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Ejecutar proyectos de investigación, desarrollo e Innovación.</a:t>
          </a:r>
          <a:endParaRPr lang="es-US" sz="1800" kern="1200" dirty="0"/>
        </a:p>
      </dsp:txBody>
      <dsp:txXfrm>
        <a:off x="1586026" y="80006"/>
        <a:ext cx="5694701" cy="1298812"/>
      </dsp:txXfrm>
    </dsp:sp>
    <dsp:sp modelId="{D85F3B8C-9946-42C3-B82C-AECAE3020043}">
      <dsp:nvSpPr>
        <dsp:cNvPr id="0" name=""/>
        <dsp:cNvSpPr/>
      </dsp:nvSpPr>
      <dsp:spPr>
        <a:xfrm>
          <a:off x="129881" y="221317"/>
          <a:ext cx="1456145" cy="10390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B14B1-3218-47EF-8371-16686DDAF0DB}">
      <dsp:nvSpPr>
        <dsp:cNvPr id="0" name=""/>
        <dsp:cNvSpPr/>
      </dsp:nvSpPr>
      <dsp:spPr>
        <a:xfrm>
          <a:off x="0" y="1428694"/>
          <a:ext cx="7280728" cy="12988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Proveer servicios de laboratorio especializado en salud y evaluación de calidad de la red de laboratorios</a:t>
          </a:r>
          <a:endParaRPr lang="es-US" sz="1800" kern="1200" dirty="0"/>
        </a:p>
      </dsp:txBody>
      <dsp:txXfrm>
        <a:off x="1586026" y="1428694"/>
        <a:ext cx="5694701" cy="1298812"/>
      </dsp:txXfrm>
    </dsp:sp>
    <dsp:sp modelId="{44101E6F-E198-4984-8FCD-3621AF8D7EC3}">
      <dsp:nvSpPr>
        <dsp:cNvPr id="0" name=""/>
        <dsp:cNvSpPr/>
      </dsp:nvSpPr>
      <dsp:spPr>
        <a:xfrm>
          <a:off x="129881" y="1558575"/>
          <a:ext cx="1456145" cy="10390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F22A9-3199-49BE-80C3-BB5AF4DB8277}">
      <dsp:nvSpPr>
        <dsp:cNvPr id="0" name=""/>
        <dsp:cNvSpPr/>
      </dsp:nvSpPr>
      <dsp:spPr>
        <a:xfrm>
          <a:off x="0" y="2857388"/>
          <a:ext cx="7280728" cy="12988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Producción de principios activos y comercialización de biológicos y reactivos de diagnóstico.</a:t>
          </a:r>
          <a:endParaRPr lang="es-US" sz="1800" kern="1200" dirty="0"/>
        </a:p>
      </dsp:txBody>
      <dsp:txXfrm>
        <a:off x="1586026" y="2857388"/>
        <a:ext cx="5694701" cy="1298812"/>
      </dsp:txXfrm>
    </dsp:sp>
    <dsp:sp modelId="{D0EE98D4-4225-4A8C-8DCB-9F8CFE33D9D3}">
      <dsp:nvSpPr>
        <dsp:cNvPr id="0" name=""/>
        <dsp:cNvSpPr/>
      </dsp:nvSpPr>
      <dsp:spPr>
        <a:xfrm>
          <a:off x="129881" y="2987269"/>
          <a:ext cx="1456145" cy="10390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13E48-8BF6-4ACF-A853-7B3F8CD3ED71}">
      <dsp:nvSpPr>
        <dsp:cNvPr id="0" name=""/>
        <dsp:cNvSpPr/>
      </dsp:nvSpPr>
      <dsp:spPr>
        <a:xfrm>
          <a:off x="3505369" y="1917428"/>
          <a:ext cx="1625600" cy="1625600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2400" kern="1200" dirty="0"/>
            <a:t>GIDI</a:t>
          </a:r>
        </a:p>
      </dsp:txBody>
      <dsp:txXfrm>
        <a:off x="3584724" y="1996783"/>
        <a:ext cx="1466890" cy="1466890"/>
      </dsp:txXfrm>
    </dsp:sp>
    <dsp:sp modelId="{5F622BD4-DE44-4469-9EE4-1FE203F6D5A1}">
      <dsp:nvSpPr>
        <dsp:cNvPr id="0" name=""/>
        <dsp:cNvSpPr/>
      </dsp:nvSpPr>
      <dsp:spPr>
        <a:xfrm rot="16244694">
          <a:off x="3907840" y="1491023"/>
          <a:ext cx="8528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2882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AFD45A-C952-418F-94E7-FB409154F686}">
      <dsp:nvSpPr>
        <dsp:cNvPr id="0" name=""/>
        <dsp:cNvSpPr/>
      </dsp:nvSpPr>
      <dsp:spPr>
        <a:xfrm>
          <a:off x="3571384" y="350080"/>
          <a:ext cx="1546171" cy="714538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/>
              </a:solidFill>
            </a:rPr>
            <a:t>Procesos de contratación pública</a:t>
          </a:r>
          <a:endParaRPr lang="es-US" sz="2200" b="1" kern="1200" dirty="0">
            <a:solidFill>
              <a:schemeClr val="tx1"/>
            </a:solidFill>
          </a:endParaRPr>
        </a:p>
      </dsp:txBody>
      <dsp:txXfrm>
        <a:off x="3606265" y="384961"/>
        <a:ext cx="1476409" cy="644776"/>
      </dsp:txXfrm>
    </dsp:sp>
    <dsp:sp modelId="{2D90A1FF-BC9D-46EA-A4F7-927C3070AC09}">
      <dsp:nvSpPr>
        <dsp:cNvPr id="0" name=""/>
        <dsp:cNvSpPr/>
      </dsp:nvSpPr>
      <dsp:spPr>
        <a:xfrm rot="20482380">
          <a:off x="5106494" y="2307023"/>
          <a:ext cx="9344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4495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7DA60-77D4-4BA4-AA3F-376CDE05A004}">
      <dsp:nvSpPr>
        <dsp:cNvPr id="0" name=""/>
        <dsp:cNvSpPr/>
      </dsp:nvSpPr>
      <dsp:spPr>
        <a:xfrm>
          <a:off x="6016514" y="1367659"/>
          <a:ext cx="1456980" cy="1089152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i="0" kern="1200" dirty="0">
              <a:solidFill>
                <a:schemeClr val="tx1"/>
              </a:solidFill>
            </a:rPr>
            <a:t>Informes de revisión de investigaciones en ejecución</a:t>
          </a:r>
          <a:endParaRPr lang="es-US" sz="1200" b="1" i="0" kern="1200" dirty="0">
            <a:solidFill>
              <a:schemeClr val="tx1"/>
            </a:solidFill>
          </a:endParaRPr>
        </a:p>
      </dsp:txBody>
      <dsp:txXfrm>
        <a:off x="6069682" y="1420827"/>
        <a:ext cx="1350644" cy="982816"/>
      </dsp:txXfrm>
    </dsp:sp>
    <dsp:sp modelId="{005CD1A9-819D-4CBE-B070-5146B86AB89C}">
      <dsp:nvSpPr>
        <dsp:cNvPr id="0" name=""/>
        <dsp:cNvSpPr/>
      </dsp:nvSpPr>
      <dsp:spPr>
        <a:xfrm rot="816876">
          <a:off x="5118235" y="3033761"/>
          <a:ext cx="9063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6379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713826-C5CB-4227-BA16-2B6BCA2DE7AB}">
      <dsp:nvSpPr>
        <dsp:cNvPr id="0" name=""/>
        <dsp:cNvSpPr/>
      </dsp:nvSpPr>
      <dsp:spPr>
        <a:xfrm>
          <a:off x="6011880" y="2772781"/>
          <a:ext cx="1460966" cy="108915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/>
              </a:solidFill>
            </a:rPr>
            <a:t>Convenios de cooperación interinstitucional en vigencia</a:t>
          </a:r>
          <a:endParaRPr lang="es-US" sz="1200" b="1" kern="1200" dirty="0">
            <a:solidFill>
              <a:schemeClr val="tx1"/>
            </a:solidFill>
          </a:endParaRPr>
        </a:p>
      </dsp:txBody>
      <dsp:txXfrm>
        <a:off x="6065048" y="2825949"/>
        <a:ext cx="1354630" cy="982816"/>
      </dsp:txXfrm>
    </dsp:sp>
    <dsp:sp modelId="{D4266D48-B3CA-448E-B6D1-22608F6A0757}">
      <dsp:nvSpPr>
        <dsp:cNvPr id="0" name=""/>
        <dsp:cNvSpPr/>
      </dsp:nvSpPr>
      <dsp:spPr>
        <a:xfrm rot="5308974">
          <a:off x="3944285" y="3949050"/>
          <a:ext cx="8123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2327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AE3B55-DCCC-48D4-B722-B7D3EF5DD732}">
      <dsp:nvSpPr>
        <dsp:cNvPr id="0" name=""/>
        <dsp:cNvSpPr/>
      </dsp:nvSpPr>
      <dsp:spPr>
        <a:xfrm>
          <a:off x="3696630" y="4355071"/>
          <a:ext cx="1345854" cy="630956"/>
        </a:xfrm>
        <a:prstGeom prst="round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/>
              </a:solidFill>
            </a:rPr>
            <a:t>Propuestas de investigación </a:t>
          </a:r>
          <a:endParaRPr lang="es-US" sz="1100" b="1" kern="1200" dirty="0">
            <a:solidFill>
              <a:schemeClr val="tx1"/>
            </a:solidFill>
          </a:endParaRPr>
        </a:p>
      </dsp:txBody>
      <dsp:txXfrm>
        <a:off x="3727431" y="4385872"/>
        <a:ext cx="1284252" cy="569354"/>
      </dsp:txXfrm>
    </dsp:sp>
    <dsp:sp modelId="{E564C19A-5CB2-472A-86ED-0495615A08C0}">
      <dsp:nvSpPr>
        <dsp:cNvPr id="0" name=""/>
        <dsp:cNvSpPr/>
      </dsp:nvSpPr>
      <dsp:spPr>
        <a:xfrm rot="9917856">
          <a:off x="2592707" y="3061243"/>
          <a:ext cx="9278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27852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C289B9-06A4-4630-9113-16ABD72B7946}">
      <dsp:nvSpPr>
        <dsp:cNvPr id="0" name=""/>
        <dsp:cNvSpPr/>
      </dsp:nvSpPr>
      <dsp:spPr>
        <a:xfrm>
          <a:off x="805928" y="2855762"/>
          <a:ext cx="1801969" cy="1119267"/>
        </a:xfrm>
        <a:prstGeom prst="roundRect">
          <a:avLst/>
        </a:prstGeom>
        <a:solidFill>
          <a:schemeClr val="accent4">
            <a:hueOff val="8167408"/>
            <a:satOff val="-33981"/>
            <a:lumOff val="80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/>
              </a:solidFill>
            </a:rPr>
            <a:t>Eventos organizados por redes científicas internacionales</a:t>
          </a:r>
          <a:endParaRPr lang="es-US" sz="1200" b="1" kern="1200" dirty="0">
            <a:solidFill>
              <a:schemeClr val="tx1"/>
            </a:solidFill>
          </a:endParaRPr>
        </a:p>
      </dsp:txBody>
      <dsp:txXfrm>
        <a:off x="860566" y="2910400"/>
        <a:ext cx="1692693" cy="1009991"/>
      </dsp:txXfrm>
    </dsp:sp>
    <dsp:sp modelId="{D5D292DA-D988-4DDD-B8EA-027C09FE4C78}">
      <dsp:nvSpPr>
        <dsp:cNvPr id="0" name=""/>
        <dsp:cNvSpPr/>
      </dsp:nvSpPr>
      <dsp:spPr>
        <a:xfrm rot="11751534">
          <a:off x="2651957" y="2380459"/>
          <a:ext cx="8699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9967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6A2300-D2B9-4203-98DC-98898969C48C}">
      <dsp:nvSpPr>
        <dsp:cNvPr id="0" name=""/>
        <dsp:cNvSpPr/>
      </dsp:nvSpPr>
      <dsp:spPr>
        <a:xfrm>
          <a:off x="758043" y="1501823"/>
          <a:ext cx="1910470" cy="97680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/>
              </a:solidFill>
            </a:rPr>
            <a:t>Artículos Científicos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US" sz="1200" b="1" kern="1200" dirty="0">
              <a:solidFill>
                <a:schemeClr val="tx1"/>
              </a:solidFill>
            </a:rPr>
            <a:t>- 3 artículos publicados</a:t>
          </a:r>
        </a:p>
        <a:p>
          <a:pPr marL="0" lvl="0" indent="0" algn="l" defTabSz="1619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US" sz="1200" b="1" kern="1200" dirty="0">
              <a:solidFill>
                <a:schemeClr val="tx1"/>
              </a:solidFill>
            </a:rPr>
            <a:t>- 2 artículos en revisión</a:t>
          </a:r>
        </a:p>
      </dsp:txBody>
      <dsp:txXfrm>
        <a:off x="805727" y="1549507"/>
        <a:ext cx="1815102" cy="8814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61BCB-DEE2-40AA-B513-B99262926927}">
      <dsp:nvSpPr>
        <dsp:cNvPr id="0" name=""/>
        <dsp:cNvSpPr/>
      </dsp:nvSpPr>
      <dsp:spPr>
        <a:xfrm rot="5400000">
          <a:off x="2269148" y="189854"/>
          <a:ext cx="1525763" cy="1327414"/>
        </a:xfrm>
        <a:prstGeom prst="hexagon">
          <a:avLst>
            <a:gd name="adj" fmla="val 25000"/>
            <a:gd name="vf" fmla="val 115470"/>
          </a:avLst>
        </a:prstGeom>
        <a:solidFill>
          <a:schemeClr val="accent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700" b="1" kern="1200" dirty="0">
              <a:solidFill>
                <a:schemeClr val="tx1"/>
              </a:solidFill>
            </a:rPr>
            <a:t>INFLUENZA</a:t>
          </a:r>
        </a:p>
      </dsp:txBody>
      <dsp:txXfrm rot="-5400000">
        <a:off x="2575177" y="328445"/>
        <a:ext cx="913704" cy="1050233"/>
      </dsp:txXfrm>
    </dsp:sp>
    <dsp:sp modelId="{CB3470B9-3215-47B3-B062-DB41538623A2}">
      <dsp:nvSpPr>
        <dsp:cNvPr id="0" name=""/>
        <dsp:cNvSpPr/>
      </dsp:nvSpPr>
      <dsp:spPr>
        <a:xfrm>
          <a:off x="5107622" y="309001"/>
          <a:ext cx="1702752" cy="915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FB248-40F2-4FE0-B108-CC677052E656}">
      <dsp:nvSpPr>
        <dsp:cNvPr id="0" name=""/>
        <dsp:cNvSpPr/>
      </dsp:nvSpPr>
      <dsp:spPr>
        <a:xfrm rot="5400000">
          <a:off x="1590455" y="1421466"/>
          <a:ext cx="1525763" cy="132741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600" kern="1200"/>
        </a:p>
      </dsp:txBody>
      <dsp:txXfrm rot="-5400000">
        <a:off x="1896484" y="1560057"/>
        <a:ext cx="913704" cy="1050233"/>
      </dsp:txXfrm>
    </dsp:sp>
    <dsp:sp modelId="{BBFD6C5E-9E1B-4574-B7A9-3ED6F8FC67A3}">
      <dsp:nvSpPr>
        <dsp:cNvPr id="0" name=""/>
        <dsp:cNvSpPr/>
      </dsp:nvSpPr>
      <dsp:spPr>
        <a:xfrm rot="5400000">
          <a:off x="2921202" y="1398092"/>
          <a:ext cx="1525763" cy="1327414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700" kern="1200" dirty="0">
              <a:solidFill>
                <a:schemeClr val="tx1"/>
              </a:solidFill>
            </a:rPr>
            <a:t>TOXICOLOGIA</a:t>
          </a:r>
        </a:p>
      </dsp:txBody>
      <dsp:txXfrm rot="-5400000">
        <a:off x="3227231" y="1536683"/>
        <a:ext cx="913704" cy="1050233"/>
      </dsp:txXfrm>
    </dsp:sp>
    <dsp:sp modelId="{8968EAF6-EF63-4FA6-B5C0-16DF2105EAAF}">
      <dsp:nvSpPr>
        <dsp:cNvPr id="0" name=""/>
        <dsp:cNvSpPr/>
      </dsp:nvSpPr>
      <dsp:spPr>
        <a:xfrm>
          <a:off x="1317625" y="1604070"/>
          <a:ext cx="1647824" cy="915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6A953-9EC2-4B18-97B4-4BEF1D61B654}">
      <dsp:nvSpPr>
        <dsp:cNvPr id="0" name=""/>
        <dsp:cNvSpPr/>
      </dsp:nvSpPr>
      <dsp:spPr>
        <a:xfrm rot="5400000">
          <a:off x="3599896" y="189854"/>
          <a:ext cx="1525763" cy="132741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600" kern="1200"/>
        </a:p>
      </dsp:txBody>
      <dsp:txXfrm rot="-5400000">
        <a:off x="3905925" y="328445"/>
        <a:ext cx="913704" cy="1050233"/>
      </dsp:txXfrm>
    </dsp:sp>
    <dsp:sp modelId="{588CBA0C-A644-4465-9A88-16CC68065E68}">
      <dsp:nvSpPr>
        <dsp:cNvPr id="0" name=""/>
        <dsp:cNvSpPr/>
      </dsp:nvSpPr>
      <dsp:spPr>
        <a:xfrm rot="5400000">
          <a:off x="3640753" y="2693160"/>
          <a:ext cx="1525763" cy="132741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700" b="1" kern="1200" dirty="0">
              <a:solidFill>
                <a:schemeClr val="tx1"/>
              </a:solidFill>
            </a:rPr>
            <a:t>MICOBACTERIAS</a:t>
          </a:r>
        </a:p>
      </dsp:txBody>
      <dsp:txXfrm rot="-5400000">
        <a:off x="3946782" y="2831751"/>
        <a:ext cx="913704" cy="1050233"/>
      </dsp:txXfrm>
    </dsp:sp>
    <dsp:sp modelId="{B7BAD4C2-960A-450C-A61A-B240879159BF}">
      <dsp:nvSpPr>
        <dsp:cNvPr id="0" name=""/>
        <dsp:cNvSpPr/>
      </dsp:nvSpPr>
      <dsp:spPr>
        <a:xfrm>
          <a:off x="5107622" y="2899138"/>
          <a:ext cx="1702752" cy="915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305F3-7FC7-4645-843E-76BA8A3D088C}">
      <dsp:nvSpPr>
        <dsp:cNvPr id="0" name=""/>
        <dsp:cNvSpPr/>
      </dsp:nvSpPr>
      <dsp:spPr>
        <a:xfrm rot="5400000">
          <a:off x="2207145" y="2693160"/>
          <a:ext cx="1525763" cy="132741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600" kern="1200"/>
        </a:p>
      </dsp:txBody>
      <dsp:txXfrm rot="-5400000">
        <a:off x="2513174" y="2831751"/>
        <a:ext cx="913704" cy="1050233"/>
      </dsp:txXfrm>
    </dsp:sp>
    <dsp:sp modelId="{2A1BA3B9-9787-4471-87EA-5EF96221E934}">
      <dsp:nvSpPr>
        <dsp:cNvPr id="0" name=""/>
        <dsp:cNvSpPr/>
      </dsp:nvSpPr>
      <dsp:spPr>
        <a:xfrm rot="5400000">
          <a:off x="4962660" y="189854"/>
          <a:ext cx="1525763" cy="132741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700" b="1" kern="1200" dirty="0">
              <a:solidFill>
                <a:schemeClr val="tx1"/>
              </a:solidFill>
            </a:rPr>
            <a:t>EXANTEMATICOS</a:t>
          </a:r>
        </a:p>
      </dsp:txBody>
      <dsp:txXfrm rot="-5400000">
        <a:off x="5268689" y="328445"/>
        <a:ext cx="913704" cy="1050233"/>
      </dsp:txXfrm>
    </dsp:sp>
    <dsp:sp modelId="{EFA7B7D2-1EEE-4474-80BD-E5C76CBC614E}">
      <dsp:nvSpPr>
        <dsp:cNvPr id="0" name=""/>
        <dsp:cNvSpPr/>
      </dsp:nvSpPr>
      <dsp:spPr>
        <a:xfrm>
          <a:off x="1317625" y="4194206"/>
          <a:ext cx="1647824" cy="915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2CE4A-C08F-4CBB-8446-1A8E83CEDE3A}">
      <dsp:nvSpPr>
        <dsp:cNvPr id="0" name=""/>
        <dsp:cNvSpPr/>
      </dsp:nvSpPr>
      <dsp:spPr>
        <a:xfrm rot="5400000">
          <a:off x="4301647" y="1457673"/>
          <a:ext cx="1525763" cy="132741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600" kern="1200">
            <a:solidFill>
              <a:schemeClr val="tx1"/>
            </a:solidFill>
          </a:endParaRPr>
        </a:p>
      </dsp:txBody>
      <dsp:txXfrm rot="-5400000">
        <a:off x="4607676" y="1596264"/>
        <a:ext cx="913704" cy="10502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7DB1A-37E7-47AC-B5C8-FEE2E3876A9C}">
      <dsp:nvSpPr>
        <dsp:cNvPr id="0" name=""/>
        <dsp:cNvSpPr/>
      </dsp:nvSpPr>
      <dsp:spPr>
        <a:xfrm>
          <a:off x="3380544" y="1395137"/>
          <a:ext cx="1606468" cy="374914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rgbClr val="0099CC"/>
              </a:solidFill>
            </a:rPr>
            <a:t>Ejecutado</a:t>
          </a:r>
        </a:p>
      </dsp:txBody>
      <dsp:txXfrm>
        <a:off x="3391525" y="1406118"/>
        <a:ext cx="1584506" cy="352952"/>
      </dsp:txXfrm>
    </dsp:sp>
    <dsp:sp modelId="{2CE23B09-9C82-4208-8D5D-0E0ABE044B9F}">
      <dsp:nvSpPr>
        <dsp:cNvPr id="0" name=""/>
        <dsp:cNvSpPr/>
      </dsp:nvSpPr>
      <dsp:spPr>
        <a:xfrm>
          <a:off x="1124571" y="1336863"/>
          <a:ext cx="1606468" cy="498942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rgbClr val="0099CC"/>
              </a:solidFill>
            </a:rPr>
            <a:t>Asignado</a:t>
          </a:r>
        </a:p>
      </dsp:txBody>
      <dsp:txXfrm>
        <a:off x="1139185" y="1351477"/>
        <a:ext cx="1577240" cy="469714"/>
      </dsp:txXfrm>
    </dsp:sp>
    <dsp:sp modelId="{D5EA9927-8D8F-4117-A32B-7B71BD72F3E5}">
      <dsp:nvSpPr>
        <dsp:cNvPr id="0" name=""/>
        <dsp:cNvSpPr/>
      </dsp:nvSpPr>
      <dsp:spPr>
        <a:xfrm>
          <a:off x="2989432" y="3793051"/>
          <a:ext cx="669361" cy="669361"/>
        </a:xfrm>
        <a:prstGeom prst="triangle">
          <a:avLst/>
        </a:prstGeom>
        <a:solidFill>
          <a:schemeClr val="accent3">
            <a:tint val="40000"/>
            <a:alpha val="90000"/>
            <a:hueOff val="1352761"/>
            <a:satOff val="66667"/>
            <a:lumOff val="118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96B54-D35E-41CA-B584-53D889906CCE}">
      <dsp:nvSpPr>
        <dsp:cNvPr id="0" name=""/>
        <dsp:cNvSpPr/>
      </dsp:nvSpPr>
      <dsp:spPr>
        <a:xfrm rot="21360000">
          <a:off x="1315413" y="3506221"/>
          <a:ext cx="4017398" cy="280923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94A87-0F1F-42B7-B2BC-C67FB98CE5AB}">
      <dsp:nvSpPr>
        <dsp:cNvPr id="0" name=""/>
        <dsp:cNvSpPr/>
      </dsp:nvSpPr>
      <dsp:spPr>
        <a:xfrm rot="21360000">
          <a:off x="1292440" y="2376702"/>
          <a:ext cx="1653642" cy="11726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/>
            <a:t>1.821.262,09</a:t>
          </a:r>
          <a:endParaRPr lang="es-ES" sz="1800" kern="1200" dirty="0"/>
        </a:p>
      </dsp:txBody>
      <dsp:txXfrm>
        <a:off x="1349685" y="2433947"/>
        <a:ext cx="1539152" cy="1058189"/>
      </dsp:txXfrm>
    </dsp:sp>
    <dsp:sp modelId="{89C880EF-7C77-4306-8EEE-936DFF6C4092}">
      <dsp:nvSpPr>
        <dsp:cNvPr id="0" name=""/>
        <dsp:cNvSpPr/>
      </dsp:nvSpPr>
      <dsp:spPr>
        <a:xfrm rot="21360000">
          <a:off x="38886" y="2429787"/>
          <a:ext cx="1653642" cy="1172679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6131" y="2487032"/>
        <a:ext cx="1539152" cy="1058189"/>
      </dsp:txXfrm>
    </dsp:sp>
    <dsp:sp modelId="{6808E334-6502-4269-A8C8-8E2A6B932D45}">
      <dsp:nvSpPr>
        <dsp:cNvPr id="0" name=""/>
        <dsp:cNvSpPr/>
      </dsp:nvSpPr>
      <dsp:spPr>
        <a:xfrm rot="21360000">
          <a:off x="3590582" y="2216055"/>
          <a:ext cx="1653642" cy="1172679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/>
            <a:t>1.540.857,70</a:t>
          </a:r>
          <a:endParaRPr lang="es-EC" sz="1800" kern="1200" dirty="0"/>
        </a:p>
      </dsp:txBody>
      <dsp:txXfrm>
        <a:off x="3647827" y="2273300"/>
        <a:ext cx="1539152" cy="1058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C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33093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PORTADA 1: SOLO AGREGAR EL TÍTULO DE LA PRESENTACIÓN Y CAMBIAR EL NOMBRE DE LA INSTITUCIÓN</a:t>
            </a: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6981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6021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56022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04967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SUBTÍTULOS O SEPARADORES: SE PUEDE CAMBIAR LA FOTOGRAFÍA POR UNA REFERENTE AL TEMA A EXPONER. CUIDAR QUE LA FOTOGRAFÍA TENGA TODOS LOS ATRIBUTOS DE COMPOSICIÓN</a:t>
            </a:r>
            <a:endParaRPr dirty="0"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32204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140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05287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3497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SUBTÍTULOS O SEPARADORES: SE PUEDE CAMBIAR LA FOTOGRAFÍA POR UNA REFERENTE AL TEMA A EXPONER. CUIDAR QUE LA FOTOGRAFÍA TENGA TODOS LOS ATRIBUTOS DE COMPOSICIÓN</a:t>
            </a:r>
            <a:endParaRPr dirty="0"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68958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PORTADA 1: SOLO AGREGAR EL TÍTULO DE LA PRESENTACIÓN Y CAMBIAR EL NOMBRE DE LA INSTITUCIÓN</a:t>
            </a: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0191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24627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7467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1687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35350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60724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SUBTÍTULOS O SEPARADORES: SE PUEDE CAMBIAR LA FOTOGRAFÍA POR UNA REFERENTE AL TEMA A EXPONER. CUIDAR QUE LA FOTOGRAFÍA TENGA TODOS LOS ATRIBUTOS DE COMPOSICIÓN</a:t>
            </a:r>
            <a:endParaRPr dirty="0"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44957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3743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38950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9172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3864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SUBTÍTULOS O SEPARADORES: SE PUEDE CAMBIAR LA FOTOGRAFÍA POR UNA REFERENTE AL TEMA A EXPONER. CUIDAR QUE LA FOTOGRAFÍA TENGA TODOS LOS ATRIBUTOS DE COMPOSICIÓN</a:t>
            </a:r>
            <a:endParaRPr dirty="0"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92507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82281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5013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SUBTÍTULOS O SEPARADORES: SE PUEDE CAMBIAR LA FOTOGRAFÍA POR UNA REFERENTE AL TEMA A EXPONER. CUIDAR QUE LA FOTOGRAFÍA TENGA TODOS LOS ATRIBUTOS DE COMPOSICIÓN</a:t>
            </a:r>
            <a:endParaRPr dirty="0"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254422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27419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46726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1737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93048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SUBTÍTULOS O SEPARADORES: SE PUEDE CAMBIAR LA FOTOGRAFÍA POR UNA REFERENTE AL TEMA A EXPONER. CUIDAR QUE LA FOTOGRAFÍA TENGA TODOS LOS ATRIBUTOS DE COMPOSICIÓN</a:t>
            </a:r>
            <a:endParaRPr dirty="0"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93064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0833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30032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58193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066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5523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SUBTÍTULOS O SEPARADORES: SE PUEDE CAMBIAR LA FOTOGRAFÍA POR UNA REFERENTE AL TEMA A EXPONER. CUIDAR QUE LA FOTOGRAFÍA TENGA TODOS LOS ATRIBUTOS DE COMPOSICIÓN</a:t>
            </a:r>
            <a:endParaRPr dirty="0"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30899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33920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69515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SUBTÍTULOS O SEPARADORES: SE PUEDE CAMBIAR LA FOTOGRAFÍA POR UNA REFERENTE AL TEMA A EXPONER. CUIDAR QUE LA FOTOGRAFÍA TENGA TODOS LOS ATRIBUTOS DE COMPOSICIÓN</a:t>
            </a:r>
            <a:endParaRPr dirty="0"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532639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48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92380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CIERRE</a:t>
            </a:r>
            <a:r>
              <a:rPr lang="es-ES"/>
              <a:t>: EL CIERRE DEBERÁ SER DISEÑADO POR CADA INSTITUCIÓN DE ACUERDO AL MODELO</a:t>
            </a: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SUBTÍTULOS O SEPARADORES: SE PUEDE CAMBIAR LA FOTOGRAFÍA POR UNA REFERENTE AL TEMA A EXPONER. CUIDAR QUE LA FOTOGRAFÍA TENGA TODOS LOS ATRIBUTOS DE COMPOSICIÓN</a:t>
            </a:r>
            <a:endParaRPr dirty="0"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29240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140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3497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 dirty="0"/>
              <a:t>CONTENIDO: DIAGRAMACIÓN DE DIAPOSITIVA LIBRE. CAMBIAR EL NOMBRE DE LA INSTITUCIÓN</a:t>
            </a:r>
            <a:endParaRPr dirty="0"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069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/>
              <a:t>SUBTÍTULOS O SEPARADORES: SE PUEDE CAMBIAR LA FOTOGRAFÍA POR UNA REFERENTE AL TEMA A EXPONER. CUIDAR QUE LA FOTOGRAFÍA TENGA TODOS LOS ATRIBUTOS DE COMPOSICIÓN</a:t>
            </a:r>
            <a:endParaRPr dirty="0"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7212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7.png"/><Relationship Id="rId3" Type="http://schemas.openxmlformats.org/officeDocument/2006/relationships/image" Target="../media/image7.pn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8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8.png"/><Relationship Id="rId9" Type="http://schemas.microsoft.com/office/2007/relationships/diagramDrawing" Target="../diagrams/drawing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chart" Target="../charts/chart5.xml"/><Relationship Id="rId4" Type="http://schemas.openxmlformats.org/officeDocument/2006/relationships/image" Target="../media/image8.png"/><Relationship Id="rId9" Type="http://schemas.microsoft.com/office/2007/relationships/diagramDrawing" Target="../diagrams/drawing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8.png"/><Relationship Id="rId9" Type="http://schemas.microsoft.com/office/2007/relationships/diagramDrawing" Target="../diagrams/drawing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chart" Target="../charts/chart6.xml"/><Relationship Id="rId4" Type="http://schemas.openxmlformats.org/officeDocument/2006/relationships/image" Target="../media/image8.png"/><Relationship Id="rId9" Type="http://schemas.microsoft.com/office/2007/relationships/diagramDrawing" Target="../diagrams/drawing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8.png"/><Relationship Id="rId9" Type="http://schemas.microsoft.com/office/2007/relationships/diagramDrawing" Target="../diagrams/drawing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10" Type="http://schemas.openxmlformats.org/officeDocument/2006/relationships/chart" Target="../charts/chart9.xml"/><Relationship Id="rId4" Type="http://schemas.openxmlformats.org/officeDocument/2006/relationships/image" Target="../media/image8.png"/><Relationship Id="rId9" Type="http://schemas.microsoft.com/office/2007/relationships/diagramDrawing" Target="../diagrams/drawing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g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0;p1">
            <a:extLst>
              <a:ext uri="{FF2B5EF4-FFF2-40B4-BE49-F238E27FC236}">
                <a16:creationId xmlns:a16="http://schemas.microsoft.com/office/drawing/2014/main" id="{93F0D9D1-5191-214F-9D04-C7A7DFDD6B75}"/>
              </a:ext>
            </a:extLst>
          </p:cNvPr>
          <p:cNvSpPr txBox="1"/>
          <p:nvPr/>
        </p:nvSpPr>
        <p:spPr>
          <a:xfrm>
            <a:off x="6520071" y="2461885"/>
            <a:ext cx="446267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s-ES" sz="4400" i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</a:t>
            </a:r>
            <a:r>
              <a:rPr lang="es-ES" sz="4400" i="1" dirty="0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endParaRPr lang="es-ES" sz="4400" i="1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90;p1">
            <a:extLst>
              <a:ext uri="{FF2B5EF4-FFF2-40B4-BE49-F238E27FC236}">
                <a16:creationId xmlns:a16="http://schemas.microsoft.com/office/drawing/2014/main" id="{D8822720-081B-364F-9995-1A2E466DF654}"/>
              </a:ext>
            </a:extLst>
          </p:cNvPr>
          <p:cNvSpPr txBox="1"/>
          <p:nvPr/>
        </p:nvSpPr>
        <p:spPr>
          <a:xfrm>
            <a:off x="6520071" y="3028415"/>
            <a:ext cx="446267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s-ES" sz="4400" b="1" i="1" dirty="0" err="1">
                <a:solidFill>
                  <a:srgbClr val="FFC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" sz="4400" b="1" i="1" dirty="0">
                <a:solidFill>
                  <a:srgbClr val="FFC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i="1" dirty="0" err="1">
                <a:solidFill>
                  <a:srgbClr val="FFC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" sz="4400" b="1" i="1" dirty="0">
                <a:solidFill>
                  <a:srgbClr val="FFC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400" b="1" i="1" dirty="0" err="1">
                <a:solidFill>
                  <a:srgbClr val="FFC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s-ES" sz="4400" b="1" i="1" dirty="0">
              <a:solidFill>
                <a:srgbClr val="FFC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47B9DDC-0E07-3E4E-BC0A-DA0272137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668" y="5283224"/>
            <a:ext cx="5018073" cy="67728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AC68D01-746F-7945-B48A-F18B565FFB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AFEED4E-ADC8-CE40-98CE-E9AC95006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55" y="0"/>
            <a:ext cx="12206710" cy="6858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C4EC49F-6BE1-424F-B8DB-7061E572BC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187" y="1270046"/>
            <a:ext cx="4525191" cy="182975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7920420-4E23-4165-9F5B-4750344174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7257" y="5327222"/>
            <a:ext cx="4025900" cy="99281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A6B130F-D702-457B-856F-E75F044699B2}"/>
              </a:ext>
            </a:extLst>
          </p:cNvPr>
          <p:cNvSpPr txBox="1"/>
          <p:nvPr/>
        </p:nvSpPr>
        <p:spPr>
          <a:xfrm>
            <a:off x="9157065" y="5441902"/>
            <a:ext cx="26548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>
                <a:solidFill>
                  <a:schemeClr val="bg1"/>
                </a:solidFill>
                <a:latin typeface="Barlow Condensed Medium" pitchFamily="2" charset="77"/>
              </a:rPr>
              <a:t>Instituto Nacional de Investigación</a:t>
            </a:r>
          </a:p>
          <a:p>
            <a:r>
              <a:rPr lang="es-EC" sz="1600" dirty="0">
                <a:solidFill>
                  <a:schemeClr val="bg1"/>
                </a:solidFill>
                <a:latin typeface="Barlow Condensed Medium" pitchFamily="2" charset="77"/>
              </a:rPr>
              <a:t>en Salud Pública – INSPI</a:t>
            </a:r>
          </a:p>
          <a:p>
            <a:r>
              <a:rPr lang="es-EC" sz="1600" dirty="0">
                <a:solidFill>
                  <a:schemeClr val="bg1"/>
                </a:solidFill>
                <a:latin typeface="Barlow Condensed Medium" pitchFamily="2" charset="77"/>
              </a:rPr>
              <a:t>“Dr. Leopoldo Izquieta Pérez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312158" y="348716"/>
            <a:ext cx="5275385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5000"/>
            </a:pPr>
            <a:r>
              <a:rPr lang="es-EC" sz="2500" b="1" dirty="0">
                <a:solidFill>
                  <a:srgbClr val="4D4D4D"/>
                </a:solidFill>
                <a:latin typeface="Barlow Condensed Medium" pitchFamily="2" charset="77"/>
              </a:rPr>
              <a:t>Coordinación Zonal 9 INSPI</a:t>
            </a:r>
          </a:p>
          <a:p>
            <a:pPr lvl="0">
              <a:buSzPts val="5000"/>
            </a:pPr>
            <a:r>
              <a:rPr lang="es-ES" sz="2500" b="1" dirty="0">
                <a:solidFill>
                  <a:srgbClr val="4D4D4D"/>
                </a:solidFill>
                <a:latin typeface="Barlow Condensed Medium" pitchFamily="2" charset="77"/>
              </a:rPr>
              <a:t>Investigación, Desarrollo e Innovación</a:t>
            </a:r>
            <a:endParaRPr sz="2500" b="1" dirty="0">
              <a:solidFill>
                <a:srgbClr val="4D4D4D"/>
              </a:solidFill>
              <a:latin typeface="Barlow Condensed Medium" pitchFamily="2" charset="77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C21DE5-3211-4962-9B4D-FA8C6F188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698" y="5989328"/>
            <a:ext cx="4338112" cy="630998"/>
          </a:xfrm>
          <a:prstGeom prst="rect">
            <a:avLst/>
          </a:prstGeom>
        </p:spPr>
      </p:pic>
      <p:grpSp>
        <p:nvGrpSpPr>
          <p:cNvPr id="2" name="Group 53">
            <a:extLst>
              <a:ext uri="{FF2B5EF4-FFF2-40B4-BE49-F238E27FC236}">
                <a16:creationId xmlns:a16="http://schemas.microsoft.com/office/drawing/2014/main" id="{AF816D55-02AF-F371-41D0-C3C226679FA1}"/>
              </a:ext>
            </a:extLst>
          </p:cNvPr>
          <p:cNvGrpSpPr/>
          <p:nvPr/>
        </p:nvGrpSpPr>
        <p:grpSpPr>
          <a:xfrm>
            <a:off x="315658" y="3162585"/>
            <a:ext cx="3572527" cy="1187940"/>
            <a:chOff x="319755" y="4289191"/>
            <a:chExt cx="2088994" cy="1583921"/>
          </a:xfrm>
        </p:grpSpPr>
        <p:sp>
          <p:nvSpPr>
            <p:cNvPr id="4" name="TextBox 54">
              <a:extLst>
                <a:ext uri="{FF2B5EF4-FFF2-40B4-BE49-F238E27FC236}">
                  <a16:creationId xmlns:a16="http://schemas.microsoft.com/office/drawing/2014/main" id="{639519A2-D50A-AD23-8BE5-2D1D49C97106}"/>
                </a:ext>
              </a:extLst>
            </p:cNvPr>
            <p:cNvSpPr txBox="1"/>
            <p:nvPr/>
          </p:nvSpPr>
          <p:spPr>
            <a:xfrm>
              <a:off x="319755" y="4289191"/>
              <a:ext cx="2088993" cy="492443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800" b="1" kern="1200" noProof="1">
                  <a:solidFill>
                    <a:srgbClr val="2980B9"/>
                  </a:solidFill>
                  <a:latin typeface="Calibri"/>
                  <a:ea typeface="+mn-ea"/>
                  <a:cs typeface="+mn-cs"/>
                </a:rPr>
                <a:t>Informáticos </a:t>
              </a:r>
            </a:p>
          </p:txBody>
        </p:sp>
        <p:sp>
          <p:nvSpPr>
            <p:cNvPr id="5" name="Rectangle 55">
              <a:extLst>
                <a:ext uri="{FF2B5EF4-FFF2-40B4-BE49-F238E27FC236}">
                  <a16:creationId xmlns:a16="http://schemas.microsoft.com/office/drawing/2014/main" id="{4DD3150B-2592-5965-E280-C07A54980041}"/>
                </a:ext>
              </a:extLst>
            </p:cNvPr>
            <p:cNvSpPr/>
            <p:nvPr/>
          </p:nvSpPr>
          <p:spPr>
            <a:xfrm>
              <a:off x="319756" y="4765116"/>
              <a:ext cx="2088993" cy="1107996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s-EC" sz="1200" kern="1200" noProof="1">
                  <a:solidFill>
                    <a:schemeClr val="tx1"/>
                  </a:solidFill>
                  <a:latin typeface="Calibri"/>
                </a:rPr>
                <a:t>1. Análisis espacio-temporales de indicadores de determinantes municipales y eventos de salud</a:t>
              </a:r>
            </a:p>
            <a:p>
              <a:pPr>
                <a:buClrTx/>
                <a:buFontTx/>
                <a:buNone/>
              </a:pPr>
              <a:r>
                <a:rPr lang="es-EC" sz="1200" kern="1200" noProof="1">
                  <a:solidFill>
                    <a:schemeClr val="tx1"/>
                  </a:solidFill>
                  <a:latin typeface="Calibri"/>
                </a:rPr>
                <a:t>2. Aplicativo Web para el Programa Nacional de Municipios Saludables.</a:t>
              </a:r>
            </a:p>
          </p:txBody>
        </p:sp>
      </p:grpSp>
      <p:grpSp>
        <p:nvGrpSpPr>
          <p:cNvPr id="7" name="Group 56">
            <a:extLst>
              <a:ext uri="{FF2B5EF4-FFF2-40B4-BE49-F238E27FC236}">
                <a16:creationId xmlns:a16="http://schemas.microsoft.com/office/drawing/2014/main" id="{FCCC1FFA-ECC5-49CB-B1DB-E106C5B6B8B8}"/>
              </a:ext>
            </a:extLst>
          </p:cNvPr>
          <p:cNvGrpSpPr/>
          <p:nvPr/>
        </p:nvGrpSpPr>
        <p:grpSpPr>
          <a:xfrm>
            <a:off x="7952390" y="3033449"/>
            <a:ext cx="4105925" cy="1303358"/>
            <a:chOff x="319755" y="4289191"/>
            <a:chExt cx="2088993" cy="1737809"/>
          </a:xfrm>
        </p:grpSpPr>
        <p:sp>
          <p:nvSpPr>
            <p:cNvPr id="8" name="TextBox 57">
              <a:extLst>
                <a:ext uri="{FF2B5EF4-FFF2-40B4-BE49-F238E27FC236}">
                  <a16:creationId xmlns:a16="http://schemas.microsoft.com/office/drawing/2014/main" id="{347323C2-773A-16F0-0EAA-4D2E02390D3B}"/>
                </a:ext>
              </a:extLst>
            </p:cNvPr>
            <p:cNvSpPr txBox="1"/>
            <p:nvPr/>
          </p:nvSpPr>
          <p:spPr>
            <a:xfrm>
              <a:off x="319755" y="4289191"/>
              <a:ext cx="2088993" cy="492444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800" b="1" kern="1200" noProof="1">
                  <a:solidFill>
                    <a:srgbClr val="16A085"/>
                  </a:solidFill>
                  <a:latin typeface="Calibri"/>
                  <a:ea typeface="+mn-ea"/>
                  <a:cs typeface="+mn-cs"/>
                </a:rPr>
                <a:t>Genómica Virus</a:t>
              </a:r>
            </a:p>
          </p:txBody>
        </p:sp>
        <p:sp>
          <p:nvSpPr>
            <p:cNvPr id="9" name="Rectangle 58">
              <a:extLst>
                <a:ext uri="{FF2B5EF4-FFF2-40B4-BE49-F238E27FC236}">
                  <a16:creationId xmlns:a16="http://schemas.microsoft.com/office/drawing/2014/main" id="{3675FF83-11D3-99C3-7969-BF044A834F92}"/>
                </a:ext>
              </a:extLst>
            </p:cNvPr>
            <p:cNvSpPr/>
            <p:nvPr/>
          </p:nvSpPr>
          <p:spPr>
            <a:xfrm>
              <a:off x="319756" y="4765117"/>
              <a:ext cx="1872997" cy="1261883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200" kern="1200" noProof="1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1 Epidemiología genómica de SARS-CoV-2, Influenza y VSR, dengue, entre otros, </a:t>
              </a:r>
            </a:p>
            <a:p>
              <a:pPr>
                <a:buClrTx/>
                <a:buFontTx/>
                <a:buNone/>
              </a:pPr>
              <a:r>
                <a:rPr lang="en-US" sz="1200" kern="1200" noProof="1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2 Diversidad genética del Virus de Papiloma Humano</a:t>
              </a:r>
            </a:p>
            <a:p>
              <a:pPr>
                <a:spcBef>
                  <a:spcPts val="900"/>
                </a:spcBef>
                <a:buClrTx/>
                <a:buFontTx/>
                <a:buNone/>
              </a:pPr>
              <a:endParaRPr lang="en-US" sz="1200" kern="1200" noProof="1">
                <a:solidFill>
                  <a:srgbClr val="95A5A6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59">
            <a:extLst>
              <a:ext uri="{FF2B5EF4-FFF2-40B4-BE49-F238E27FC236}">
                <a16:creationId xmlns:a16="http://schemas.microsoft.com/office/drawing/2014/main" id="{5CA99621-3A5B-B375-5123-50AA914246D5}"/>
              </a:ext>
            </a:extLst>
          </p:cNvPr>
          <p:cNvGrpSpPr/>
          <p:nvPr/>
        </p:nvGrpSpPr>
        <p:grpSpPr>
          <a:xfrm>
            <a:off x="7923921" y="1322189"/>
            <a:ext cx="3300385" cy="2042023"/>
            <a:chOff x="319755" y="4289190"/>
            <a:chExt cx="2088994" cy="2722697"/>
          </a:xfrm>
        </p:grpSpPr>
        <p:sp>
          <p:nvSpPr>
            <p:cNvPr id="11" name="TextBox 60">
              <a:extLst>
                <a:ext uri="{FF2B5EF4-FFF2-40B4-BE49-F238E27FC236}">
                  <a16:creationId xmlns:a16="http://schemas.microsoft.com/office/drawing/2014/main" id="{69DCE609-EF3C-67B0-ED91-7FB5CA05CACF}"/>
                </a:ext>
              </a:extLst>
            </p:cNvPr>
            <p:cNvSpPr txBox="1"/>
            <p:nvPr/>
          </p:nvSpPr>
          <p:spPr>
            <a:xfrm>
              <a:off x="319755" y="4289190"/>
              <a:ext cx="2088993" cy="492443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800" b="1" kern="1200" noProof="1">
                  <a:solidFill>
                    <a:srgbClr val="C0392B"/>
                  </a:solidFill>
                  <a:latin typeface="Calibri"/>
                  <a:ea typeface="+mn-ea"/>
                  <a:cs typeface="+mn-cs"/>
                </a:rPr>
                <a:t>Microbiota</a:t>
              </a:r>
            </a:p>
          </p:txBody>
        </p:sp>
        <p:sp>
          <p:nvSpPr>
            <p:cNvPr id="12" name="Rectangle 61">
              <a:extLst>
                <a:ext uri="{FF2B5EF4-FFF2-40B4-BE49-F238E27FC236}">
                  <a16:creationId xmlns:a16="http://schemas.microsoft.com/office/drawing/2014/main" id="{5DE5B221-CE9E-DE57-D11A-4745C4F95877}"/>
                </a:ext>
              </a:extLst>
            </p:cNvPr>
            <p:cNvSpPr/>
            <p:nvPr/>
          </p:nvSpPr>
          <p:spPr>
            <a:xfrm>
              <a:off x="319756" y="4765118"/>
              <a:ext cx="2088993" cy="2246769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s-EC" sz="1200" kern="1200" noProof="1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1. Caracterización de la microbiota intestinal de niños con desnutrición crónica en Ecuador.</a:t>
              </a:r>
            </a:p>
            <a:p>
              <a:pPr>
                <a:buClrTx/>
                <a:buFontTx/>
                <a:buNone/>
              </a:pPr>
              <a:r>
                <a:rPr lang="es-EC" sz="1200" kern="1200" noProof="1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2. Plantas medicinales y su microbiota: Evaluación de potenciales propiedades antibacterianas</a:t>
              </a:r>
            </a:p>
            <a:p>
              <a:pPr>
                <a:buClrTx/>
                <a:buFontTx/>
                <a:buNone/>
              </a:pPr>
              <a:r>
                <a:rPr lang="es-EC" sz="1200" kern="1200" noProof="1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3. Diseño de un probiótico local, como suplemento alimenticio</a:t>
              </a:r>
            </a:p>
            <a:p>
              <a:pPr>
                <a:buClrTx/>
                <a:buFontTx/>
                <a:buNone/>
              </a:pPr>
              <a:endParaRPr lang="es-EC" sz="1200" kern="1200" noProof="1">
                <a:solidFill>
                  <a:srgbClr val="95A5A6"/>
                </a:solidFill>
                <a:latin typeface="Calibri"/>
                <a:ea typeface="+mn-ea"/>
                <a:cs typeface="+mn-cs"/>
              </a:endParaRPr>
            </a:p>
            <a:p>
              <a:pPr>
                <a:spcBef>
                  <a:spcPts val="900"/>
                </a:spcBef>
                <a:buClrTx/>
                <a:buFontTx/>
                <a:buNone/>
              </a:pPr>
              <a:endParaRPr lang="es-EC" sz="1200" kern="1200" noProof="1">
                <a:solidFill>
                  <a:srgbClr val="95A5A6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62">
            <a:extLst>
              <a:ext uri="{FF2B5EF4-FFF2-40B4-BE49-F238E27FC236}">
                <a16:creationId xmlns:a16="http://schemas.microsoft.com/office/drawing/2014/main" id="{380CED6B-B4BB-18DF-24AA-6CC49D9324BB}"/>
              </a:ext>
            </a:extLst>
          </p:cNvPr>
          <p:cNvGrpSpPr/>
          <p:nvPr/>
        </p:nvGrpSpPr>
        <p:grpSpPr>
          <a:xfrm>
            <a:off x="333241" y="4492751"/>
            <a:ext cx="3550756" cy="1488024"/>
            <a:chOff x="319755" y="4289191"/>
            <a:chExt cx="2088994" cy="1984030"/>
          </a:xfrm>
        </p:grpSpPr>
        <p:sp>
          <p:nvSpPr>
            <p:cNvPr id="14" name="TextBox 63">
              <a:extLst>
                <a:ext uri="{FF2B5EF4-FFF2-40B4-BE49-F238E27FC236}">
                  <a16:creationId xmlns:a16="http://schemas.microsoft.com/office/drawing/2014/main" id="{369FD719-C859-34E2-76FD-B6B8E1466443}"/>
                </a:ext>
              </a:extLst>
            </p:cNvPr>
            <p:cNvSpPr txBox="1"/>
            <p:nvPr/>
          </p:nvSpPr>
          <p:spPr>
            <a:xfrm>
              <a:off x="319755" y="4289191"/>
              <a:ext cx="2088993" cy="492443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800" b="1" kern="1200" noProof="1">
                  <a:solidFill>
                    <a:srgbClr val="95A5A6">
                      <a:lumMod val="75000"/>
                    </a:srgbClr>
                  </a:solidFill>
                  <a:latin typeface="Calibri"/>
                  <a:ea typeface="+mn-ea"/>
                  <a:cs typeface="+mn-cs"/>
                </a:rPr>
                <a:t>Desarrollo tecnológico</a:t>
              </a:r>
            </a:p>
          </p:txBody>
        </p:sp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3ADAED31-8ABF-1CB0-61B1-BA7AC5CE5B9D}"/>
                </a:ext>
              </a:extLst>
            </p:cNvPr>
            <p:cNvSpPr/>
            <p:nvPr/>
          </p:nvSpPr>
          <p:spPr>
            <a:xfrm>
              <a:off x="319756" y="4765117"/>
              <a:ext cx="2088993" cy="1508104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200" kern="1200" noProof="1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1. Desarrollo de un equipo portable para diagnóstico de COVID-19</a:t>
              </a:r>
            </a:p>
            <a:p>
              <a:pPr>
                <a:buClrTx/>
                <a:buFontTx/>
                <a:buNone/>
              </a:pPr>
              <a:r>
                <a:rPr lang="en-US" sz="1200" kern="1200" noProof="1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2. </a:t>
              </a:r>
              <a:r>
                <a:rPr lang="es-EC" sz="1200" kern="1200" noProof="1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Desarrollo de herramientas innovadoras (genómica) aplicadas en vigilancia epidemiológica.</a:t>
              </a:r>
            </a:p>
            <a:p>
              <a:pPr>
                <a:spcBef>
                  <a:spcPts val="900"/>
                </a:spcBef>
                <a:buClrTx/>
                <a:buFontTx/>
                <a:buNone/>
              </a:pPr>
              <a:endParaRPr lang="en-US" sz="1200" kern="1200" noProof="1">
                <a:solidFill>
                  <a:srgbClr val="95A5A6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65">
            <a:extLst>
              <a:ext uri="{FF2B5EF4-FFF2-40B4-BE49-F238E27FC236}">
                <a16:creationId xmlns:a16="http://schemas.microsoft.com/office/drawing/2014/main" id="{F7699265-7D35-8FCD-E676-CB43E222ED7D}"/>
              </a:ext>
            </a:extLst>
          </p:cNvPr>
          <p:cNvGrpSpPr/>
          <p:nvPr/>
        </p:nvGrpSpPr>
        <p:grpSpPr>
          <a:xfrm>
            <a:off x="347365" y="1424633"/>
            <a:ext cx="3628907" cy="2139703"/>
            <a:chOff x="293233" y="4289191"/>
            <a:chExt cx="2115515" cy="2852943"/>
          </a:xfrm>
        </p:grpSpPr>
        <p:sp>
          <p:nvSpPr>
            <p:cNvPr id="17" name="TextBox 66">
              <a:extLst>
                <a:ext uri="{FF2B5EF4-FFF2-40B4-BE49-F238E27FC236}">
                  <a16:creationId xmlns:a16="http://schemas.microsoft.com/office/drawing/2014/main" id="{0E747E26-4EE1-B419-E2B2-5013896A6925}"/>
                </a:ext>
              </a:extLst>
            </p:cNvPr>
            <p:cNvSpPr txBox="1"/>
            <p:nvPr/>
          </p:nvSpPr>
          <p:spPr>
            <a:xfrm>
              <a:off x="319755" y="4289191"/>
              <a:ext cx="2088993" cy="492443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800" b="1" kern="1200" noProof="1">
                  <a:solidFill>
                    <a:srgbClr val="F39C12"/>
                  </a:solidFill>
                  <a:latin typeface="Calibri"/>
                  <a:ea typeface="+mn-ea"/>
                  <a:cs typeface="+mn-cs"/>
                </a:rPr>
                <a:t>Enfermedades vectoriales </a:t>
              </a:r>
            </a:p>
          </p:txBody>
        </p:sp>
        <p:sp>
          <p:nvSpPr>
            <p:cNvPr id="18" name="Rectangle 67">
              <a:extLst>
                <a:ext uri="{FF2B5EF4-FFF2-40B4-BE49-F238E27FC236}">
                  <a16:creationId xmlns:a16="http://schemas.microsoft.com/office/drawing/2014/main" id="{BB6A2D55-D65F-FF09-98F2-4648E24892F9}"/>
                </a:ext>
              </a:extLst>
            </p:cNvPr>
            <p:cNvSpPr/>
            <p:nvPr/>
          </p:nvSpPr>
          <p:spPr>
            <a:xfrm>
              <a:off x="293233" y="4803028"/>
              <a:ext cx="2088993" cy="2339106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200" kern="1200" noProof="1">
                  <a:solidFill>
                    <a:schemeClr val="tx1"/>
                  </a:solidFill>
                  <a:latin typeface="Calibri"/>
                </a:rPr>
                <a:t>1 Mosquito Estéril (SIT)</a:t>
              </a:r>
            </a:p>
            <a:p>
              <a:pPr>
                <a:buClrTx/>
                <a:buFontTx/>
                <a:buNone/>
              </a:pPr>
              <a:r>
                <a:rPr lang="en-US" sz="1200" kern="1200" noProof="1">
                  <a:solidFill>
                    <a:schemeClr val="tx1"/>
                  </a:solidFill>
                  <a:latin typeface="Calibri"/>
                </a:rPr>
                <a:t>2 Control de poblaciónes de mosquitos en Manta</a:t>
              </a:r>
            </a:p>
            <a:p>
              <a:pPr>
                <a:buClrTx/>
                <a:buFontTx/>
                <a:buNone/>
              </a:pPr>
              <a:r>
                <a:rPr lang="en-US" sz="1200" kern="1200" noProof="1">
                  <a:solidFill>
                    <a:schemeClr val="tx1"/>
                  </a:solidFill>
                  <a:latin typeface="Calibri"/>
                </a:rPr>
                <a:t>3 Vectores de Leishmaniasis</a:t>
              </a:r>
            </a:p>
            <a:p>
              <a:pPr>
                <a:buClrTx/>
                <a:buFontTx/>
                <a:buNone/>
              </a:pPr>
              <a:r>
                <a:rPr lang="en-US" sz="1200" kern="1200" noProof="1">
                  <a:solidFill>
                    <a:schemeClr val="tx1"/>
                  </a:solidFill>
                  <a:latin typeface="Calibri"/>
                </a:rPr>
                <a:t>4 Vigilancia de Enfermedades transmitidas por vectores</a:t>
              </a:r>
            </a:p>
            <a:p>
              <a:pPr>
                <a:buClrTx/>
              </a:pPr>
              <a:r>
                <a:rPr lang="en-US" sz="1200" kern="1200" noProof="1">
                  <a:solidFill>
                    <a:schemeClr val="tx1"/>
                  </a:solidFill>
                  <a:latin typeface="Calibri"/>
                </a:rPr>
                <a:t>5 Co-circulación de ZIKA y Dengue</a:t>
              </a:r>
            </a:p>
            <a:p>
              <a:pPr>
                <a:buClrTx/>
              </a:pPr>
              <a:r>
                <a:rPr lang="en-US" sz="1200" kern="1200" noProof="1">
                  <a:solidFill>
                    <a:schemeClr val="tx1"/>
                  </a:solidFill>
                  <a:latin typeface="Calibri"/>
                </a:rPr>
                <a:t>6 A2CARES (arbovirosis)</a:t>
              </a:r>
            </a:p>
            <a:p>
              <a:pPr>
                <a:buClrTx/>
              </a:pPr>
              <a:endParaRPr lang="en-US" sz="1200" kern="1200" noProof="1">
                <a:solidFill>
                  <a:srgbClr val="95A5A6"/>
                </a:solidFill>
                <a:latin typeface="Calibri"/>
              </a:endParaRPr>
            </a:p>
            <a:p>
              <a:pPr>
                <a:buClrTx/>
                <a:buFontTx/>
                <a:buNone/>
              </a:pPr>
              <a:endParaRPr lang="en-US" sz="1200" kern="1200" noProof="1">
                <a:solidFill>
                  <a:srgbClr val="95A5A6"/>
                </a:solidFill>
                <a:latin typeface="Calibri"/>
              </a:endParaRPr>
            </a:p>
            <a:p>
              <a:pPr>
                <a:buClrTx/>
                <a:buFontTx/>
                <a:buNone/>
              </a:pPr>
              <a:endParaRPr lang="en-US" sz="1200" kern="1200" noProof="1">
                <a:solidFill>
                  <a:srgbClr val="95A5A6"/>
                </a:solidFill>
                <a:latin typeface="Calibri"/>
              </a:endParaRPr>
            </a:p>
          </p:txBody>
        </p:sp>
      </p:grpSp>
      <p:grpSp>
        <p:nvGrpSpPr>
          <p:cNvPr id="19" name="Group 68">
            <a:extLst>
              <a:ext uri="{FF2B5EF4-FFF2-40B4-BE49-F238E27FC236}">
                <a16:creationId xmlns:a16="http://schemas.microsoft.com/office/drawing/2014/main" id="{6A4D2C88-4708-7B79-388D-BB5716301E0F}"/>
              </a:ext>
            </a:extLst>
          </p:cNvPr>
          <p:cNvGrpSpPr/>
          <p:nvPr/>
        </p:nvGrpSpPr>
        <p:grpSpPr>
          <a:xfrm>
            <a:off x="7998985" y="4217582"/>
            <a:ext cx="3583413" cy="1372607"/>
            <a:chOff x="319755" y="4289191"/>
            <a:chExt cx="2088994" cy="1830144"/>
          </a:xfrm>
        </p:grpSpPr>
        <p:sp>
          <p:nvSpPr>
            <p:cNvPr id="20" name="TextBox 69">
              <a:extLst>
                <a:ext uri="{FF2B5EF4-FFF2-40B4-BE49-F238E27FC236}">
                  <a16:creationId xmlns:a16="http://schemas.microsoft.com/office/drawing/2014/main" id="{2DB61DA8-6A85-FBEB-4B8C-143E2E6B64DE}"/>
                </a:ext>
              </a:extLst>
            </p:cNvPr>
            <p:cNvSpPr txBox="1"/>
            <p:nvPr/>
          </p:nvSpPr>
          <p:spPr>
            <a:xfrm>
              <a:off x="319755" y="4289191"/>
              <a:ext cx="2088993" cy="492443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800" b="1" kern="1200" noProof="1">
                  <a:solidFill>
                    <a:srgbClr val="9BBB59"/>
                  </a:solidFill>
                  <a:latin typeface="Calibri"/>
                  <a:ea typeface="+mn-ea"/>
                  <a:cs typeface="+mn-cs"/>
                </a:rPr>
                <a:t>Genómica Bacterias RAM</a:t>
              </a:r>
            </a:p>
          </p:txBody>
        </p:sp>
        <p:sp>
          <p:nvSpPr>
            <p:cNvPr id="21" name="Rectangle 70">
              <a:extLst>
                <a:ext uri="{FF2B5EF4-FFF2-40B4-BE49-F238E27FC236}">
                  <a16:creationId xmlns:a16="http://schemas.microsoft.com/office/drawing/2014/main" id="{B38F3CA5-4EE8-CB75-F340-D98BCE83E0D5}"/>
                </a:ext>
              </a:extLst>
            </p:cNvPr>
            <p:cNvSpPr/>
            <p:nvPr/>
          </p:nvSpPr>
          <p:spPr>
            <a:xfrm>
              <a:off x="319756" y="4765117"/>
              <a:ext cx="2088993" cy="1354218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>
                <a:spcBef>
                  <a:spcPts val="900"/>
                </a:spcBef>
                <a:buClrTx/>
                <a:buFontTx/>
                <a:buNone/>
              </a:pPr>
              <a:r>
                <a:rPr lang="es-EC" sz="1200" kern="1200" noProof="1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Determinación de la presencia y los mecanismos resistencia a los antibióticos de Salmonella spp y Escherichia coli. productora de betalactamasas de espectro extendido asociado a humanos involucrados en la producción porcina</a:t>
              </a:r>
              <a:endParaRPr lang="en-US" sz="1200" kern="1200" noProof="1">
                <a:solidFill>
                  <a:schemeClr val="tx1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F62E970-F9AC-1C1B-E0B7-A98989A3B60B}"/>
              </a:ext>
            </a:extLst>
          </p:cNvPr>
          <p:cNvSpPr txBox="1"/>
          <p:nvPr/>
        </p:nvSpPr>
        <p:spPr>
          <a:xfrm>
            <a:off x="5372495" y="3451368"/>
            <a:ext cx="1376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b="1" dirty="0"/>
              <a:t>Proyectos</a:t>
            </a:r>
          </a:p>
        </p:txBody>
      </p:sp>
      <p:grpSp>
        <p:nvGrpSpPr>
          <p:cNvPr id="23" name="Group 84">
            <a:extLst>
              <a:ext uri="{FF2B5EF4-FFF2-40B4-BE49-F238E27FC236}">
                <a16:creationId xmlns:a16="http://schemas.microsoft.com/office/drawing/2014/main" id="{E40031C1-5F08-39DD-DDCC-EE0EE0C2F64E}"/>
              </a:ext>
            </a:extLst>
          </p:cNvPr>
          <p:cNvGrpSpPr/>
          <p:nvPr/>
        </p:nvGrpSpPr>
        <p:grpSpPr>
          <a:xfrm>
            <a:off x="3999020" y="1542455"/>
            <a:ext cx="3588323" cy="3962694"/>
            <a:chOff x="3996713" y="1705728"/>
            <a:chExt cx="4198574" cy="4636613"/>
          </a:xfrm>
        </p:grpSpPr>
        <p:sp>
          <p:nvSpPr>
            <p:cNvPr id="24" name="Freeform: Shape 9">
              <a:extLst>
                <a:ext uri="{FF2B5EF4-FFF2-40B4-BE49-F238E27FC236}">
                  <a16:creationId xmlns:a16="http://schemas.microsoft.com/office/drawing/2014/main" id="{26B9B1A8-8764-3070-B95E-C9236044C7D8}"/>
                </a:ext>
              </a:extLst>
            </p:cNvPr>
            <p:cNvSpPr/>
            <p:nvPr/>
          </p:nvSpPr>
          <p:spPr>
            <a:xfrm>
              <a:off x="5412481" y="1705728"/>
              <a:ext cx="1367037" cy="1367037"/>
            </a:xfrm>
            <a:custGeom>
              <a:avLst/>
              <a:gdLst>
                <a:gd name="connsiteX0" fmla="*/ 0 w 1371596"/>
                <a:gd name="connsiteY0" fmla="*/ 685798 h 1371596"/>
                <a:gd name="connsiteX1" fmla="*/ 685798 w 1371596"/>
                <a:gd name="connsiteY1" fmla="*/ 0 h 1371596"/>
                <a:gd name="connsiteX2" fmla="*/ 1371596 w 1371596"/>
                <a:gd name="connsiteY2" fmla="*/ 685798 h 1371596"/>
                <a:gd name="connsiteX3" fmla="*/ 685798 w 1371596"/>
                <a:gd name="connsiteY3" fmla="*/ 1371596 h 1371596"/>
                <a:gd name="connsiteX4" fmla="*/ 0 w 1371596"/>
                <a:gd name="connsiteY4" fmla="*/ 685798 h 137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596" h="1371596">
                  <a:moveTo>
                    <a:pt x="0" y="685798"/>
                  </a:moveTo>
                  <a:cubicBezTo>
                    <a:pt x="0" y="307042"/>
                    <a:pt x="307042" y="0"/>
                    <a:pt x="685798" y="0"/>
                  </a:cubicBezTo>
                  <a:cubicBezTo>
                    <a:pt x="1064554" y="0"/>
                    <a:pt x="1371596" y="307042"/>
                    <a:pt x="1371596" y="685798"/>
                  </a:cubicBezTo>
                  <a:cubicBezTo>
                    <a:pt x="1371596" y="1064554"/>
                    <a:pt x="1064554" y="1371596"/>
                    <a:pt x="685798" y="1371596"/>
                  </a:cubicBezTo>
                  <a:cubicBezTo>
                    <a:pt x="307042" y="1371596"/>
                    <a:pt x="0" y="1064554"/>
                    <a:pt x="0" y="685798"/>
                  </a:cubicBezTo>
                  <a:close/>
                </a:path>
              </a:pathLst>
            </a:custGeom>
            <a:solidFill>
              <a:srgbClr val="F2F2F2">
                <a:lumMod val="90000"/>
              </a:srgb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: Shape 11">
              <a:extLst>
                <a:ext uri="{FF2B5EF4-FFF2-40B4-BE49-F238E27FC236}">
                  <a16:creationId xmlns:a16="http://schemas.microsoft.com/office/drawing/2014/main" id="{7CD0D34C-49AB-4017-684D-FB569CC263EA}"/>
                </a:ext>
              </a:extLst>
            </p:cNvPr>
            <p:cNvSpPr/>
            <p:nvPr/>
          </p:nvSpPr>
          <p:spPr>
            <a:xfrm>
              <a:off x="6828250" y="2523121"/>
              <a:ext cx="1367037" cy="1367037"/>
            </a:xfrm>
            <a:custGeom>
              <a:avLst/>
              <a:gdLst>
                <a:gd name="connsiteX0" fmla="*/ 0 w 1371596"/>
                <a:gd name="connsiteY0" fmla="*/ 685798 h 1371596"/>
                <a:gd name="connsiteX1" fmla="*/ 685798 w 1371596"/>
                <a:gd name="connsiteY1" fmla="*/ 0 h 1371596"/>
                <a:gd name="connsiteX2" fmla="*/ 1371596 w 1371596"/>
                <a:gd name="connsiteY2" fmla="*/ 685798 h 1371596"/>
                <a:gd name="connsiteX3" fmla="*/ 685798 w 1371596"/>
                <a:gd name="connsiteY3" fmla="*/ 1371596 h 1371596"/>
                <a:gd name="connsiteX4" fmla="*/ 0 w 1371596"/>
                <a:gd name="connsiteY4" fmla="*/ 685798 h 137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596" h="1371596">
                  <a:moveTo>
                    <a:pt x="0" y="685798"/>
                  </a:moveTo>
                  <a:cubicBezTo>
                    <a:pt x="0" y="307042"/>
                    <a:pt x="307042" y="0"/>
                    <a:pt x="685798" y="0"/>
                  </a:cubicBezTo>
                  <a:cubicBezTo>
                    <a:pt x="1064554" y="0"/>
                    <a:pt x="1371596" y="307042"/>
                    <a:pt x="1371596" y="685798"/>
                  </a:cubicBezTo>
                  <a:cubicBezTo>
                    <a:pt x="1371596" y="1064554"/>
                    <a:pt x="1064554" y="1371596"/>
                    <a:pt x="685798" y="1371596"/>
                  </a:cubicBezTo>
                  <a:cubicBezTo>
                    <a:pt x="307042" y="1371596"/>
                    <a:pt x="0" y="1064554"/>
                    <a:pt x="0" y="685798"/>
                  </a:cubicBezTo>
                  <a:close/>
                </a:path>
              </a:pathLst>
            </a:custGeom>
            <a:solidFill>
              <a:srgbClr val="F2F2F2">
                <a:lumMod val="90000"/>
              </a:srgb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: Shape 13">
              <a:extLst>
                <a:ext uri="{FF2B5EF4-FFF2-40B4-BE49-F238E27FC236}">
                  <a16:creationId xmlns:a16="http://schemas.microsoft.com/office/drawing/2014/main" id="{60FCA423-7D7F-40C4-22FE-B914590A4C2C}"/>
                </a:ext>
              </a:extLst>
            </p:cNvPr>
            <p:cNvSpPr/>
            <p:nvPr/>
          </p:nvSpPr>
          <p:spPr>
            <a:xfrm>
              <a:off x="6828250" y="4157910"/>
              <a:ext cx="1367037" cy="1367037"/>
            </a:xfrm>
            <a:custGeom>
              <a:avLst/>
              <a:gdLst>
                <a:gd name="connsiteX0" fmla="*/ 0 w 1371596"/>
                <a:gd name="connsiteY0" fmla="*/ 685798 h 1371596"/>
                <a:gd name="connsiteX1" fmla="*/ 685798 w 1371596"/>
                <a:gd name="connsiteY1" fmla="*/ 0 h 1371596"/>
                <a:gd name="connsiteX2" fmla="*/ 1371596 w 1371596"/>
                <a:gd name="connsiteY2" fmla="*/ 685798 h 1371596"/>
                <a:gd name="connsiteX3" fmla="*/ 685798 w 1371596"/>
                <a:gd name="connsiteY3" fmla="*/ 1371596 h 1371596"/>
                <a:gd name="connsiteX4" fmla="*/ 0 w 1371596"/>
                <a:gd name="connsiteY4" fmla="*/ 685798 h 137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596" h="1371596">
                  <a:moveTo>
                    <a:pt x="0" y="685798"/>
                  </a:moveTo>
                  <a:cubicBezTo>
                    <a:pt x="0" y="307042"/>
                    <a:pt x="307042" y="0"/>
                    <a:pt x="685798" y="0"/>
                  </a:cubicBezTo>
                  <a:cubicBezTo>
                    <a:pt x="1064554" y="0"/>
                    <a:pt x="1371596" y="307042"/>
                    <a:pt x="1371596" y="685798"/>
                  </a:cubicBezTo>
                  <a:cubicBezTo>
                    <a:pt x="1371596" y="1064554"/>
                    <a:pt x="1064554" y="1371596"/>
                    <a:pt x="685798" y="1371596"/>
                  </a:cubicBezTo>
                  <a:cubicBezTo>
                    <a:pt x="307042" y="1371596"/>
                    <a:pt x="0" y="1064554"/>
                    <a:pt x="0" y="685798"/>
                  </a:cubicBezTo>
                  <a:close/>
                </a:path>
              </a:pathLst>
            </a:custGeom>
            <a:solidFill>
              <a:srgbClr val="F2F2F2">
                <a:lumMod val="90000"/>
              </a:srgb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: Shape 15">
              <a:extLst>
                <a:ext uri="{FF2B5EF4-FFF2-40B4-BE49-F238E27FC236}">
                  <a16:creationId xmlns:a16="http://schemas.microsoft.com/office/drawing/2014/main" id="{8E88370E-2134-E155-2196-BEE31C5E0B6A}"/>
                </a:ext>
              </a:extLst>
            </p:cNvPr>
            <p:cNvSpPr/>
            <p:nvPr/>
          </p:nvSpPr>
          <p:spPr>
            <a:xfrm>
              <a:off x="5412481" y="4975304"/>
              <a:ext cx="1367037" cy="1367037"/>
            </a:xfrm>
            <a:custGeom>
              <a:avLst/>
              <a:gdLst>
                <a:gd name="connsiteX0" fmla="*/ 0 w 1371596"/>
                <a:gd name="connsiteY0" fmla="*/ 685798 h 1371596"/>
                <a:gd name="connsiteX1" fmla="*/ 685798 w 1371596"/>
                <a:gd name="connsiteY1" fmla="*/ 0 h 1371596"/>
                <a:gd name="connsiteX2" fmla="*/ 1371596 w 1371596"/>
                <a:gd name="connsiteY2" fmla="*/ 685798 h 1371596"/>
                <a:gd name="connsiteX3" fmla="*/ 685798 w 1371596"/>
                <a:gd name="connsiteY3" fmla="*/ 1371596 h 1371596"/>
                <a:gd name="connsiteX4" fmla="*/ 0 w 1371596"/>
                <a:gd name="connsiteY4" fmla="*/ 685798 h 137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596" h="1371596">
                  <a:moveTo>
                    <a:pt x="0" y="685798"/>
                  </a:moveTo>
                  <a:cubicBezTo>
                    <a:pt x="0" y="307042"/>
                    <a:pt x="307042" y="0"/>
                    <a:pt x="685798" y="0"/>
                  </a:cubicBezTo>
                  <a:cubicBezTo>
                    <a:pt x="1064554" y="0"/>
                    <a:pt x="1371596" y="307042"/>
                    <a:pt x="1371596" y="685798"/>
                  </a:cubicBezTo>
                  <a:cubicBezTo>
                    <a:pt x="1371596" y="1064554"/>
                    <a:pt x="1064554" y="1371596"/>
                    <a:pt x="685798" y="1371596"/>
                  </a:cubicBezTo>
                  <a:cubicBezTo>
                    <a:pt x="307042" y="1371596"/>
                    <a:pt x="0" y="1064554"/>
                    <a:pt x="0" y="685798"/>
                  </a:cubicBezTo>
                  <a:close/>
                </a:path>
              </a:pathLst>
            </a:custGeom>
            <a:solidFill>
              <a:srgbClr val="F2F2F2">
                <a:lumMod val="90000"/>
              </a:srgb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: Shape 17">
              <a:extLst>
                <a:ext uri="{FF2B5EF4-FFF2-40B4-BE49-F238E27FC236}">
                  <a16:creationId xmlns:a16="http://schemas.microsoft.com/office/drawing/2014/main" id="{D14A4985-CE72-2385-7635-F77DE3843571}"/>
                </a:ext>
              </a:extLst>
            </p:cNvPr>
            <p:cNvSpPr/>
            <p:nvPr/>
          </p:nvSpPr>
          <p:spPr>
            <a:xfrm>
              <a:off x="3996713" y="4157910"/>
              <a:ext cx="1367037" cy="1367037"/>
            </a:xfrm>
            <a:custGeom>
              <a:avLst/>
              <a:gdLst>
                <a:gd name="connsiteX0" fmla="*/ 0 w 1371596"/>
                <a:gd name="connsiteY0" fmla="*/ 685798 h 1371596"/>
                <a:gd name="connsiteX1" fmla="*/ 685798 w 1371596"/>
                <a:gd name="connsiteY1" fmla="*/ 0 h 1371596"/>
                <a:gd name="connsiteX2" fmla="*/ 1371596 w 1371596"/>
                <a:gd name="connsiteY2" fmla="*/ 685798 h 1371596"/>
                <a:gd name="connsiteX3" fmla="*/ 685798 w 1371596"/>
                <a:gd name="connsiteY3" fmla="*/ 1371596 h 1371596"/>
                <a:gd name="connsiteX4" fmla="*/ 0 w 1371596"/>
                <a:gd name="connsiteY4" fmla="*/ 685798 h 137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596" h="1371596">
                  <a:moveTo>
                    <a:pt x="0" y="685798"/>
                  </a:moveTo>
                  <a:cubicBezTo>
                    <a:pt x="0" y="307042"/>
                    <a:pt x="307042" y="0"/>
                    <a:pt x="685798" y="0"/>
                  </a:cubicBezTo>
                  <a:cubicBezTo>
                    <a:pt x="1064554" y="0"/>
                    <a:pt x="1371596" y="307042"/>
                    <a:pt x="1371596" y="685798"/>
                  </a:cubicBezTo>
                  <a:cubicBezTo>
                    <a:pt x="1371596" y="1064554"/>
                    <a:pt x="1064554" y="1371596"/>
                    <a:pt x="685798" y="1371596"/>
                  </a:cubicBezTo>
                  <a:cubicBezTo>
                    <a:pt x="307042" y="1371596"/>
                    <a:pt x="0" y="1064554"/>
                    <a:pt x="0" y="685798"/>
                  </a:cubicBezTo>
                  <a:close/>
                </a:path>
              </a:pathLst>
            </a:custGeom>
            <a:solidFill>
              <a:srgbClr val="F2F2F2">
                <a:lumMod val="90000"/>
              </a:srgb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: Shape 19">
              <a:extLst>
                <a:ext uri="{FF2B5EF4-FFF2-40B4-BE49-F238E27FC236}">
                  <a16:creationId xmlns:a16="http://schemas.microsoft.com/office/drawing/2014/main" id="{35CDBBB6-6175-F49E-E7EF-301D06A23B8F}"/>
                </a:ext>
              </a:extLst>
            </p:cNvPr>
            <p:cNvSpPr/>
            <p:nvPr/>
          </p:nvSpPr>
          <p:spPr>
            <a:xfrm>
              <a:off x="3996713" y="2523121"/>
              <a:ext cx="1367037" cy="1367037"/>
            </a:xfrm>
            <a:custGeom>
              <a:avLst/>
              <a:gdLst>
                <a:gd name="connsiteX0" fmla="*/ 0 w 1371596"/>
                <a:gd name="connsiteY0" fmla="*/ 685798 h 1371596"/>
                <a:gd name="connsiteX1" fmla="*/ 685798 w 1371596"/>
                <a:gd name="connsiteY1" fmla="*/ 0 h 1371596"/>
                <a:gd name="connsiteX2" fmla="*/ 1371596 w 1371596"/>
                <a:gd name="connsiteY2" fmla="*/ 685798 h 1371596"/>
                <a:gd name="connsiteX3" fmla="*/ 685798 w 1371596"/>
                <a:gd name="connsiteY3" fmla="*/ 1371596 h 1371596"/>
                <a:gd name="connsiteX4" fmla="*/ 0 w 1371596"/>
                <a:gd name="connsiteY4" fmla="*/ 685798 h 137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596" h="1371596">
                  <a:moveTo>
                    <a:pt x="0" y="685798"/>
                  </a:moveTo>
                  <a:cubicBezTo>
                    <a:pt x="0" y="307042"/>
                    <a:pt x="307042" y="0"/>
                    <a:pt x="685798" y="0"/>
                  </a:cubicBezTo>
                  <a:cubicBezTo>
                    <a:pt x="1064554" y="0"/>
                    <a:pt x="1371596" y="307042"/>
                    <a:pt x="1371596" y="685798"/>
                  </a:cubicBezTo>
                  <a:cubicBezTo>
                    <a:pt x="1371596" y="1064554"/>
                    <a:pt x="1064554" y="1371596"/>
                    <a:pt x="685798" y="1371596"/>
                  </a:cubicBezTo>
                  <a:cubicBezTo>
                    <a:pt x="307042" y="1371596"/>
                    <a:pt x="0" y="1064554"/>
                    <a:pt x="0" y="685798"/>
                  </a:cubicBezTo>
                  <a:close/>
                </a:path>
              </a:pathLst>
            </a:custGeom>
            <a:solidFill>
              <a:srgbClr val="F2F2F2">
                <a:lumMod val="90000"/>
              </a:srgb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: Shape 14">
              <a:extLst>
                <a:ext uri="{FF2B5EF4-FFF2-40B4-BE49-F238E27FC236}">
                  <a16:creationId xmlns:a16="http://schemas.microsoft.com/office/drawing/2014/main" id="{D25A7AAD-527A-897F-ED85-0C3BD74483F1}"/>
                </a:ext>
              </a:extLst>
            </p:cNvPr>
            <p:cNvSpPr/>
            <p:nvPr/>
          </p:nvSpPr>
          <p:spPr>
            <a:xfrm>
              <a:off x="5453757" y="2475376"/>
              <a:ext cx="1284486" cy="597389"/>
            </a:xfrm>
            <a:custGeom>
              <a:avLst/>
              <a:gdLst>
                <a:gd name="connsiteX0" fmla="*/ 642243 w 1284486"/>
                <a:gd name="connsiteY0" fmla="*/ 0 h 597389"/>
                <a:gd name="connsiteX1" fmla="*/ 1248061 w 1284486"/>
                <a:gd name="connsiteY1" fmla="*/ 122309 h 597389"/>
                <a:gd name="connsiteX2" fmla="*/ 1284486 w 1284486"/>
                <a:gd name="connsiteY2" fmla="*/ 139856 h 597389"/>
                <a:gd name="connsiteX3" fmla="*/ 1272047 w 1284486"/>
                <a:gd name="connsiteY3" fmla="*/ 179927 h 597389"/>
                <a:gd name="connsiteX4" fmla="*/ 642243 w 1284486"/>
                <a:gd name="connsiteY4" fmla="*/ 597389 h 597389"/>
                <a:gd name="connsiteX5" fmla="*/ 12438 w 1284486"/>
                <a:gd name="connsiteY5" fmla="*/ 179927 h 597389"/>
                <a:gd name="connsiteX6" fmla="*/ 0 w 1284486"/>
                <a:gd name="connsiteY6" fmla="*/ 139856 h 597389"/>
                <a:gd name="connsiteX7" fmla="*/ 36425 w 1284486"/>
                <a:gd name="connsiteY7" fmla="*/ 122309 h 597389"/>
                <a:gd name="connsiteX8" fmla="*/ 642243 w 1284486"/>
                <a:gd name="connsiteY8" fmla="*/ 0 h 59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4486" h="597389">
                  <a:moveTo>
                    <a:pt x="642243" y="0"/>
                  </a:moveTo>
                  <a:cubicBezTo>
                    <a:pt x="857136" y="0"/>
                    <a:pt x="1061857" y="43551"/>
                    <a:pt x="1248061" y="122309"/>
                  </a:cubicBezTo>
                  <a:lnTo>
                    <a:pt x="1284486" y="139856"/>
                  </a:lnTo>
                  <a:lnTo>
                    <a:pt x="1272047" y="179927"/>
                  </a:lnTo>
                  <a:cubicBezTo>
                    <a:pt x="1168283" y="425252"/>
                    <a:pt x="925366" y="597389"/>
                    <a:pt x="642243" y="597389"/>
                  </a:cubicBezTo>
                  <a:cubicBezTo>
                    <a:pt x="359120" y="597389"/>
                    <a:pt x="116202" y="425252"/>
                    <a:pt x="12438" y="179927"/>
                  </a:cubicBezTo>
                  <a:lnTo>
                    <a:pt x="0" y="139856"/>
                  </a:lnTo>
                  <a:lnTo>
                    <a:pt x="36425" y="122309"/>
                  </a:lnTo>
                  <a:cubicBezTo>
                    <a:pt x="222629" y="43551"/>
                    <a:pt x="427350" y="0"/>
                    <a:pt x="642243" y="0"/>
                  </a:cubicBezTo>
                  <a:close/>
                </a:path>
              </a:pathLst>
            </a:custGeom>
            <a:solidFill>
              <a:srgbClr val="C00000"/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lang="en-US" sz="2100" b="1" kern="1200" dirty="0">
                  <a:solidFill>
                    <a:srgbClr val="FFFFFF"/>
                  </a:solidFill>
                  <a:latin typeface="Calibri"/>
                  <a:ea typeface="+mn-ea"/>
                  <a:cs typeface="+mn-cs"/>
                </a:rPr>
                <a:t>3</a:t>
              </a:r>
              <a:endParaRPr kumimoji="0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: Shape 16">
              <a:extLst>
                <a:ext uri="{FF2B5EF4-FFF2-40B4-BE49-F238E27FC236}">
                  <a16:creationId xmlns:a16="http://schemas.microsoft.com/office/drawing/2014/main" id="{E9F489DE-F7C2-CD4E-C1F1-A955C0B6C7E8}"/>
                </a:ext>
              </a:extLst>
            </p:cNvPr>
            <p:cNvSpPr/>
            <p:nvPr/>
          </p:nvSpPr>
          <p:spPr>
            <a:xfrm>
              <a:off x="4547434" y="2763157"/>
              <a:ext cx="816316" cy="1127001"/>
            </a:xfrm>
            <a:custGeom>
              <a:avLst/>
              <a:gdLst>
                <a:gd name="connsiteX0" fmla="*/ 648987 w 816316"/>
                <a:gd name="connsiteY0" fmla="*/ 0 h 1127001"/>
                <a:gd name="connsiteX1" fmla="*/ 699582 w 816316"/>
                <a:gd name="connsiteY1" fmla="*/ 61321 h 1127001"/>
                <a:gd name="connsiteX2" fmla="*/ 816316 w 816316"/>
                <a:gd name="connsiteY2" fmla="*/ 443483 h 1127001"/>
                <a:gd name="connsiteX3" fmla="*/ 132798 w 816316"/>
                <a:gd name="connsiteY3" fmla="*/ 1127001 h 1127001"/>
                <a:gd name="connsiteX4" fmla="*/ 0 w 816316"/>
                <a:gd name="connsiteY4" fmla="*/ 1113614 h 1127001"/>
                <a:gd name="connsiteX5" fmla="*/ 209 w 816316"/>
                <a:gd name="connsiteY5" fmla="*/ 1109479 h 1127001"/>
                <a:gd name="connsiteX6" fmla="*/ 558556 w 816316"/>
                <a:gd name="connsiteY6" fmla="*/ 67623 h 1127001"/>
                <a:gd name="connsiteX7" fmla="*/ 648987 w 816316"/>
                <a:gd name="connsiteY7" fmla="*/ 0 h 1127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6316" h="1127001">
                  <a:moveTo>
                    <a:pt x="648987" y="0"/>
                  </a:moveTo>
                  <a:lnTo>
                    <a:pt x="699582" y="61321"/>
                  </a:lnTo>
                  <a:cubicBezTo>
                    <a:pt x="773282" y="170412"/>
                    <a:pt x="816316" y="301922"/>
                    <a:pt x="816316" y="443483"/>
                  </a:cubicBezTo>
                  <a:cubicBezTo>
                    <a:pt x="816316" y="820980"/>
                    <a:pt x="510295" y="1127001"/>
                    <a:pt x="132798" y="1127001"/>
                  </a:cubicBezTo>
                  <a:lnTo>
                    <a:pt x="0" y="1113614"/>
                  </a:lnTo>
                  <a:lnTo>
                    <a:pt x="209" y="1109479"/>
                  </a:lnTo>
                  <a:cubicBezTo>
                    <a:pt x="42718" y="690908"/>
                    <a:pt x="251086" y="321370"/>
                    <a:pt x="558556" y="67623"/>
                  </a:cubicBezTo>
                  <a:lnTo>
                    <a:pt x="648987" y="0"/>
                  </a:lnTo>
                  <a:close/>
                </a:path>
              </a:pathLst>
            </a:custGeom>
            <a:solidFill>
              <a:srgbClr val="FFC000"/>
            </a:solidFill>
            <a:ln w="12700">
              <a:miter lim="400000"/>
            </a:ln>
          </p:spPr>
          <p:txBody>
            <a:bodyPr wrap="square" lIns="28575" tIns="28575" rIns="137160" bIns="28575" anchor="ctr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lang="en-US" sz="2100" b="1" kern="1200" dirty="0">
                  <a:solidFill>
                    <a:srgbClr val="FFFFFF"/>
                  </a:solidFill>
                  <a:latin typeface="Calibri"/>
                  <a:ea typeface="+mn-ea"/>
                  <a:cs typeface="+mn-cs"/>
                </a:rPr>
                <a:t>6</a:t>
              </a:r>
              <a:endParaRPr kumimoji="0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: Shape 18">
              <a:extLst>
                <a:ext uri="{FF2B5EF4-FFF2-40B4-BE49-F238E27FC236}">
                  <a16:creationId xmlns:a16="http://schemas.microsoft.com/office/drawing/2014/main" id="{DAEBB827-2101-2BAF-33B3-392CDF1E2E1D}"/>
                </a:ext>
              </a:extLst>
            </p:cNvPr>
            <p:cNvSpPr/>
            <p:nvPr/>
          </p:nvSpPr>
          <p:spPr>
            <a:xfrm>
              <a:off x="6828250" y="2763157"/>
              <a:ext cx="816316" cy="1127001"/>
            </a:xfrm>
            <a:custGeom>
              <a:avLst/>
              <a:gdLst>
                <a:gd name="connsiteX0" fmla="*/ 167329 w 816316"/>
                <a:gd name="connsiteY0" fmla="*/ 0 h 1127001"/>
                <a:gd name="connsiteX1" fmla="*/ 257760 w 816316"/>
                <a:gd name="connsiteY1" fmla="*/ 67623 h 1127001"/>
                <a:gd name="connsiteX2" fmla="*/ 816107 w 816316"/>
                <a:gd name="connsiteY2" fmla="*/ 1109479 h 1127001"/>
                <a:gd name="connsiteX3" fmla="*/ 816316 w 816316"/>
                <a:gd name="connsiteY3" fmla="*/ 1113614 h 1127001"/>
                <a:gd name="connsiteX4" fmla="*/ 683519 w 816316"/>
                <a:gd name="connsiteY4" fmla="*/ 1127001 h 1127001"/>
                <a:gd name="connsiteX5" fmla="*/ 0 w 816316"/>
                <a:gd name="connsiteY5" fmla="*/ 443483 h 1127001"/>
                <a:gd name="connsiteX6" fmla="*/ 116734 w 816316"/>
                <a:gd name="connsiteY6" fmla="*/ 61321 h 1127001"/>
                <a:gd name="connsiteX7" fmla="*/ 167329 w 816316"/>
                <a:gd name="connsiteY7" fmla="*/ 0 h 1127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6316" h="1127001">
                  <a:moveTo>
                    <a:pt x="167329" y="0"/>
                  </a:moveTo>
                  <a:lnTo>
                    <a:pt x="257760" y="67623"/>
                  </a:lnTo>
                  <a:cubicBezTo>
                    <a:pt x="565230" y="321370"/>
                    <a:pt x="773599" y="690908"/>
                    <a:pt x="816107" y="1109479"/>
                  </a:cubicBezTo>
                  <a:lnTo>
                    <a:pt x="816316" y="1113614"/>
                  </a:lnTo>
                  <a:lnTo>
                    <a:pt x="683519" y="1127001"/>
                  </a:lnTo>
                  <a:cubicBezTo>
                    <a:pt x="306022" y="1127001"/>
                    <a:pt x="0" y="820980"/>
                    <a:pt x="0" y="443483"/>
                  </a:cubicBezTo>
                  <a:cubicBezTo>
                    <a:pt x="0" y="301922"/>
                    <a:pt x="43035" y="170412"/>
                    <a:pt x="116734" y="61321"/>
                  </a:cubicBezTo>
                  <a:lnTo>
                    <a:pt x="167329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miter lim="400000"/>
            </a:ln>
          </p:spPr>
          <p:txBody>
            <a:bodyPr wrap="square" lIns="137160" tIns="28575" rIns="28575" bIns="28575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es-EC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: Shape 20">
              <a:extLst>
                <a:ext uri="{FF2B5EF4-FFF2-40B4-BE49-F238E27FC236}">
                  <a16:creationId xmlns:a16="http://schemas.microsoft.com/office/drawing/2014/main" id="{A0424C94-4D1C-5A85-1C59-9DB3D819CC90}"/>
                </a:ext>
              </a:extLst>
            </p:cNvPr>
            <p:cNvSpPr/>
            <p:nvPr/>
          </p:nvSpPr>
          <p:spPr>
            <a:xfrm>
              <a:off x="4546657" y="4157910"/>
              <a:ext cx="817093" cy="1136568"/>
            </a:xfrm>
            <a:custGeom>
              <a:avLst/>
              <a:gdLst>
                <a:gd name="connsiteX0" fmla="*/ 133575 w 817093"/>
                <a:gd name="connsiteY0" fmla="*/ 0 h 1136568"/>
                <a:gd name="connsiteX1" fmla="*/ 817093 w 817093"/>
                <a:gd name="connsiteY1" fmla="*/ 683519 h 1136568"/>
                <a:gd name="connsiteX2" fmla="*/ 700359 w 817093"/>
                <a:gd name="connsiteY2" fmla="*/ 1065681 h 1136568"/>
                <a:gd name="connsiteX3" fmla="*/ 641872 w 817093"/>
                <a:gd name="connsiteY3" fmla="*/ 1136568 h 1136568"/>
                <a:gd name="connsiteX4" fmla="*/ 559333 w 817093"/>
                <a:gd name="connsiteY4" fmla="*/ 1074846 h 1136568"/>
                <a:gd name="connsiteX5" fmla="*/ 986 w 817093"/>
                <a:gd name="connsiteY5" fmla="*/ 32990 h 1136568"/>
                <a:gd name="connsiteX6" fmla="*/ 0 w 817093"/>
                <a:gd name="connsiteY6" fmla="*/ 13466 h 1136568"/>
                <a:gd name="connsiteX7" fmla="*/ 133575 w 817093"/>
                <a:gd name="connsiteY7" fmla="*/ 0 h 1136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7093" h="1136568">
                  <a:moveTo>
                    <a:pt x="133575" y="0"/>
                  </a:moveTo>
                  <a:cubicBezTo>
                    <a:pt x="511072" y="0"/>
                    <a:pt x="817093" y="306022"/>
                    <a:pt x="817093" y="683519"/>
                  </a:cubicBezTo>
                  <a:cubicBezTo>
                    <a:pt x="817093" y="825081"/>
                    <a:pt x="774059" y="956591"/>
                    <a:pt x="700359" y="1065681"/>
                  </a:cubicBezTo>
                  <a:lnTo>
                    <a:pt x="641872" y="1136568"/>
                  </a:lnTo>
                  <a:lnTo>
                    <a:pt x="559333" y="1074846"/>
                  </a:lnTo>
                  <a:cubicBezTo>
                    <a:pt x="251863" y="821099"/>
                    <a:pt x="43495" y="451561"/>
                    <a:pt x="986" y="32990"/>
                  </a:cubicBezTo>
                  <a:lnTo>
                    <a:pt x="0" y="13466"/>
                  </a:lnTo>
                  <a:lnTo>
                    <a:pt x="133575" y="0"/>
                  </a:lnTo>
                  <a:close/>
                </a:path>
              </a:pathLst>
            </a:custGeom>
            <a:solidFill>
              <a:srgbClr val="2980B9"/>
            </a:solidFill>
            <a:ln w="12700">
              <a:miter lim="400000"/>
            </a:ln>
          </p:spPr>
          <p:txBody>
            <a:bodyPr wrap="square" lIns="28575" tIns="28575" rIns="137160" bIns="28575" anchor="ctr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: Shape 23">
              <a:extLst>
                <a:ext uri="{FF2B5EF4-FFF2-40B4-BE49-F238E27FC236}">
                  <a16:creationId xmlns:a16="http://schemas.microsoft.com/office/drawing/2014/main" id="{D58A97B7-BA83-C9F8-EF7E-1A03BDEF1D21}"/>
                </a:ext>
              </a:extLst>
            </p:cNvPr>
            <p:cNvSpPr/>
            <p:nvPr/>
          </p:nvSpPr>
          <p:spPr>
            <a:xfrm>
              <a:off x="6828250" y="4157910"/>
              <a:ext cx="817093" cy="1136568"/>
            </a:xfrm>
            <a:custGeom>
              <a:avLst/>
              <a:gdLst>
                <a:gd name="connsiteX0" fmla="*/ 683519 w 817093"/>
                <a:gd name="connsiteY0" fmla="*/ 0 h 1136568"/>
                <a:gd name="connsiteX1" fmla="*/ 817093 w 817093"/>
                <a:gd name="connsiteY1" fmla="*/ 13466 h 1136568"/>
                <a:gd name="connsiteX2" fmla="*/ 816107 w 817093"/>
                <a:gd name="connsiteY2" fmla="*/ 32990 h 1136568"/>
                <a:gd name="connsiteX3" fmla="*/ 257760 w 817093"/>
                <a:gd name="connsiteY3" fmla="*/ 1074846 h 1136568"/>
                <a:gd name="connsiteX4" fmla="*/ 175222 w 817093"/>
                <a:gd name="connsiteY4" fmla="*/ 1136568 h 1136568"/>
                <a:gd name="connsiteX5" fmla="*/ 116734 w 817093"/>
                <a:gd name="connsiteY5" fmla="*/ 1065681 h 1136568"/>
                <a:gd name="connsiteX6" fmla="*/ 0 w 817093"/>
                <a:gd name="connsiteY6" fmla="*/ 683519 h 1136568"/>
                <a:gd name="connsiteX7" fmla="*/ 683519 w 817093"/>
                <a:gd name="connsiteY7" fmla="*/ 0 h 1136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7093" h="1136568">
                  <a:moveTo>
                    <a:pt x="683519" y="0"/>
                  </a:moveTo>
                  <a:lnTo>
                    <a:pt x="817093" y="13466"/>
                  </a:lnTo>
                  <a:lnTo>
                    <a:pt x="816107" y="32990"/>
                  </a:lnTo>
                  <a:cubicBezTo>
                    <a:pt x="773599" y="451561"/>
                    <a:pt x="565230" y="821099"/>
                    <a:pt x="257760" y="1074846"/>
                  </a:cubicBezTo>
                  <a:lnTo>
                    <a:pt x="175222" y="1136568"/>
                  </a:lnTo>
                  <a:lnTo>
                    <a:pt x="116734" y="1065681"/>
                  </a:lnTo>
                  <a:cubicBezTo>
                    <a:pt x="43035" y="956591"/>
                    <a:pt x="0" y="825081"/>
                    <a:pt x="0" y="683519"/>
                  </a:cubicBezTo>
                  <a:cubicBezTo>
                    <a:pt x="0" y="306022"/>
                    <a:pt x="306022" y="0"/>
                    <a:pt x="683519" y="0"/>
                  </a:cubicBezTo>
                  <a:close/>
                </a:path>
              </a:pathLst>
            </a:custGeom>
            <a:solidFill>
              <a:srgbClr val="9BBB59"/>
            </a:solidFill>
            <a:ln w="12700">
              <a:miter lim="400000"/>
            </a:ln>
          </p:spPr>
          <p:txBody>
            <a:bodyPr wrap="square" lIns="137160" tIns="28575" rIns="28575" bIns="28575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: Shape 24">
              <a:extLst>
                <a:ext uri="{FF2B5EF4-FFF2-40B4-BE49-F238E27FC236}">
                  <a16:creationId xmlns:a16="http://schemas.microsoft.com/office/drawing/2014/main" id="{5D87530B-1A1D-C267-BBB7-E29CB99A759A}"/>
                </a:ext>
              </a:extLst>
            </p:cNvPr>
            <p:cNvSpPr/>
            <p:nvPr/>
          </p:nvSpPr>
          <p:spPr>
            <a:xfrm>
              <a:off x="5449580" y="4975304"/>
              <a:ext cx="1292839" cy="612856"/>
            </a:xfrm>
            <a:custGeom>
              <a:avLst/>
              <a:gdLst>
                <a:gd name="connsiteX0" fmla="*/ 646420 w 1292839"/>
                <a:gd name="connsiteY0" fmla="*/ 0 h 612856"/>
                <a:gd name="connsiteX1" fmla="*/ 1276224 w 1292839"/>
                <a:gd name="connsiteY1" fmla="*/ 417463 h 612856"/>
                <a:gd name="connsiteX2" fmla="*/ 1292839 w 1292839"/>
                <a:gd name="connsiteY2" fmla="*/ 470989 h 612856"/>
                <a:gd name="connsiteX3" fmla="*/ 1252238 w 1292839"/>
                <a:gd name="connsiteY3" fmla="*/ 490547 h 612856"/>
                <a:gd name="connsiteX4" fmla="*/ 646420 w 1292839"/>
                <a:gd name="connsiteY4" fmla="*/ 612856 h 612856"/>
                <a:gd name="connsiteX5" fmla="*/ 40602 w 1292839"/>
                <a:gd name="connsiteY5" fmla="*/ 490547 h 612856"/>
                <a:gd name="connsiteX6" fmla="*/ 0 w 1292839"/>
                <a:gd name="connsiteY6" fmla="*/ 470988 h 612856"/>
                <a:gd name="connsiteX7" fmla="*/ 16615 w 1292839"/>
                <a:gd name="connsiteY7" fmla="*/ 417463 h 612856"/>
                <a:gd name="connsiteX8" fmla="*/ 646420 w 1292839"/>
                <a:gd name="connsiteY8" fmla="*/ 0 h 61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2839" h="612856">
                  <a:moveTo>
                    <a:pt x="646420" y="0"/>
                  </a:moveTo>
                  <a:cubicBezTo>
                    <a:pt x="929543" y="0"/>
                    <a:pt x="1172460" y="172138"/>
                    <a:pt x="1276224" y="417463"/>
                  </a:cubicBezTo>
                  <a:lnTo>
                    <a:pt x="1292839" y="470989"/>
                  </a:lnTo>
                  <a:lnTo>
                    <a:pt x="1252238" y="490547"/>
                  </a:lnTo>
                  <a:cubicBezTo>
                    <a:pt x="1066034" y="569305"/>
                    <a:pt x="861313" y="612856"/>
                    <a:pt x="646420" y="612856"/>
                  </a:cubicBezTo>
                  <a:cubicBezTo>
                    <a:pt x="431527" y="612856"/>
                    <a:pt x="226806" y="569305"/>
                    <a:pt x="40602" y="490547"/>
                  </a:cubicBezTo>
                  <a:lnTo>
                    <a:pt x="0" y="470988"/>
                  </a:lnTo>
                  <a:lnTo>
                    <a:pt x="16615" y="417463"/>
                  </a:lnTo>
                  <a:cubicBezTo>
                    <a:pt x="120379" y="172138"/>
                    <a:pt x="363297" y="0"/>
                    <a:pt x="646420" y="0"/>
                  </a:cubicBezTo>
                  <a:close/>
                </a:path>
              </a:pathLst>
            </a:custGeom>
            <a:solidFill>
              <a:srgbClr val="95A5A6"/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6" name="Picture 2" descr="Diseños PNG de bacteria para camisetas &amp; Merch">
            <a:extLst>
              <a:ext uri="{FF2B5EF4-FFF2-40B4-BE49-F238E27FC236}">
                <a16:creationId xmlns:a16="http://schemas.microsoft.com/office/drawing/2014/main" id="{474A1368-475E-EA07-7C0A-F117393E9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96" y="2356154"/>
            <a:ext cx="620233" cy="62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Influye nuestra microbiota en cómo respondemos a la covid">
            <a:extLst>
              <a:ext uri="{FF2B5EF4-FFF2-40B4-BE49-F238E27FC236}">
                <a16:creationId xmlns:a16="http://schemas.microsoft.com/office/drawing/2014/main" id="{41DE6727-D6FE-A805-08A9-98FEDD027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416" y="1523761"/>
            <a:ext cx="1154509" cy="77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51A63DD3-AC58-E244-6A3F-F472477E6A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55778" y="2438158"/>
            <a:ext cx="584006" cy="541624"/>
          </a:xfrm>
          <a:prstGeom prst="rect">
            <a:avLst/>
          </a:prstGeom>
        </p:spPr>
      </p:pic>
      <p:pic>
        <p:nvPicPr>
          <p:cNvPr id="39" name="Picture 12" descr="Computadora png imágenes | PNGWing">
            <a:extLst>
              <a:ext uri="{FF2B5EF4-FFF2-40B4-BE49-F238E27FC236}">
                <a16:creationId xmlns:a16="http://schemas.microsoft.com/office/drawing/2014/main" id="{1BF12E2C-D9E9-C29E-3DF7-6267242F4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985" y="3973286"/>
            <a:ext cx="854527" cy="85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56A75C9F-0E04-E115-0268-82143CDE2E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V="1">
            <a:off x="5519363" y="4930921"/>
            <a:ext cx="500438" cy="500438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8E3D597D-3BDD-5719-EB2E-941CFE7876E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67162" y="4071257"/>
            <a:ext cx="576638" cy="576638"/>
          </a:xfrm>
          <a:prstGeom prst="rect">
            <a:avLst/>
          </a:prstGeom>
        </p:spPr>
      </p:pic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29B0D652-C842-F419-D64B-D6E0ED8AF36E}"/>
              </a:ext>
            </a:extLst>
          </p:cNvPr>
          <p:cNvCxnSpPr/>
          <p:nvPr/>
        </p:nvCxnSpPr>
        <p:spPr>
          <a:xfrm>
            <a:off x="4524433" y="1322189"/>
            <a:ext cx="2478739" cy="410917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691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312158" y="348716"/>
            <a:ext cx="5275385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5000"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Coordinación Zonal 9 INSPI</a:t>
            </a:r>
          </a:p>
          <a:p>
            <a:pPr lvl="0">
              <a:buSzPts val="5000"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Investigación, Desarrollo e Innovación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C21DE5-3211-4962-9B4D-FA8C6F188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698" y="5989328"/>
            <a:ext cx="4338112" cy="630998"/>
          </a:xfrm>
          <a:prstGeom prst="rect">
            <a:avLst/>
          </a:prstGeom>
        </p:spPr>
      </p:pic>
      <p:sp>
        <p:nvSpPr>
          <p:cNvPr id="2" name="Rectángulo: esquinas redondeadas 59">
            <a:extLst>
              <a:ext uri="{FF2B5EF4-FFF2-40B4-BE49-F238E27FC236}">
                <a16:creationId xmlns:a16="http://schemas.microsoft.com/office/drawing/2014/main" id="{9C9C06F8-8FF5-4893-484B-162D80A0445F}"/>
              </a:ext>
            </a:extLst>
          </p:cNvPr>
          <p:cNvSpPr/>
          <p:nvPr/>
        </p:nvSpPr>
        <p:spPr>
          <a:xfrm>
            <a:off x="1837100" y="2180536"/>
            <a:ext cx="2961293" cy="62838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600" b="1" dirty="0">
                <a:effectLst/>
                <a:latin typeface="Arial Narrow" panose="020B0606020202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Salud materno-infantil</a:t>
            </a:r>
            <a:endParaRPr lang="es-EC" sz="1600" b="1" dirty="0"/>
          </a:p>
        </p:txBody>
      </p:sp>
      <p:sp>
        <p:nvSpPr>
          <p:cNvPr id="4" name="Rectángulo: esquinas redondeadas 16">
            <a:extLst>
              <a:ext uri="{FF2B5EF4-FFF2-40B4-BE49-F238E27FC236}">
                <a16:creationId xmlns:a16="http://schemas.microsoft.com/office/drawing/2014/main" id="{D98C3D16-EB2E-B48C-31DC-91FA2ED26354}"/>
              </a:ext>
            </a:extLst>
          </p:cNvPr>
          <p:cNvSpPr/>
          <p:nvPr/>
        </p:nvSpPr>
        <p:spPr>
          <a:xfrm>
            <a:off x="1837101" y="2863279"/>
            <a:ext cx="2961294" cy="61166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600" b="1" dirty="0">
                <a:effectLst/>
                <a:latin typeface="Arial Narrow" panose="020B0606020202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Enfermedades no transmisibles</a:t>
            </a:r>
            <a:endParaRPr lang="es-ES" sz="1600" b="1" dirty="0"/>
          </a:p>
        </p:txBody>
      </p:sp>
      <p:sp>
        <p:nvSpPr>
          <p:cNvPr id="5" name="Rectángulo: esquinas redondeadas 8">
            <a:extLst>
              <a:ext uri="{FF2B5EF4-FFF2-40B4-BE49-F238E27FC236}">
                <a16:creationId xmlns:a16="http://schemas.microsoft.com/office/drawing/2014/main" id="{2CD1F97E-1A52-4491-3F74-5244C90E1895}"/>
              </a:ext>
            </a:extLst>
          </p:cNvPr>
          <p:cNvSpPr/>
          <p:nvPr/>
        </p:nvSpPr>
        <p:spPr>
          <a:xfrm>
            <a:off x="1872574" y="3532995"/>
            <a:ext cx="2935258" cy="57517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600" b="1" dirty="0">
                <a:effectLst/>
                <a:latin typeface="Arial Narrow" panose="020B0606020202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Enfermedades infecciosas y emergencias sanitarias</a:t>
            </a:r>
            <a:endParaRPr lang="es-EC" sz="1600" b="1" dirty="0"/>
          </a:p>
        </p:txBody>
      </p:sp>
      <p:sp>
        <p:nvSpPr>
          <p:cNvPr id="7" name="Rectángulo: esquinas redondeadas 9">
            <a:extLst>
              <a:ext uri="{FF2B5EF4-FFF2-40B4-BE49-F238E27FC236}">
                <a16:creationId xmlns:a16="http://schemas.microsoft.com/office/drawing/2014/main" id="{00F92629-0780-9B5D-ABEC-B0223236C7C7}"/>
              </a:ext>
            </a:extLst>
          </p:cNvPr>
          <p:cNvSpPr/>
          <p:nvPr/>
        </p:nvSpPr>
        <p:spPr>
          <a:xfrm>
            <a:off x="1872574" y="4170069"/>
            <a:ext cx="2935260" cy="62838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600" b="1" dirty="0">
                <a:effectLst/>
                <a:latin typeface="Arial Narrow" panose="020B0606020202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Salud mental y bienestar psicosocial</a:t>
            </a:r>
            <a:endParaRPr lang="es-EC" sz="1600" b="1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38A6F15-9D05-18AD-EBB5-893E9618F888}"/>
              </a:ext>
            </a:extLst>
          </p:cNvPr>
          <p:cNvSpPr/>
          <p:nvPr/>
        </p:nvSpPr>
        <p:spPr>
          <a:xfrm>
            <a:off x="1116425" y="3509242"/>
            <a:ext cx="657523" cy="62838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>
                <a:solidFill>
                  <a:schemeClr val="tx1"/>
                </a:solidFill>
              </a:rPr>
              <a:t>3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ADC45EF-EB8B-EF41-52F8-296065CAF396}"/>
              </a:ext>
            </a:extLst>
          </p:cNvPr>
          <p:cNvSpPr/>
          <p:nvPr/>
        </p:nvSpPr>
        <p:spPr>
          <a:xfrm>
            <a:off x="1097953" y="2846554"/>
            <a:ext cx="657523" cy="62838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/>
              <a:t>2</a:t>
            </a:r>
            <a:endParaRPr lang="es-ES" sz="1600" b="1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AECC947A-3F9D-3AAD-EE38-3C01C0E273FA}"/>
              </a:ext>
            </a:extLst>
          </p:cNvPr>
          <p:cNvSpPr/>
          <p:nvPr/>
        </p:nvSpPr>
        <p:spPr>
          <a:xfrm>
            <a:off x="1116425" y="4170070"/>
            <a:ext cx="657523" cy="628389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/>
              <a:t>4</a:t>
            </a:r>
            <a:endParaRPr lang="es-ES" sz="1600" b="1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043F2D1-D1C1-17A1-3795-21F43A235326}"/>
              </a:ext>
            </a:extLst>
          </p:cNvPr>
          <p:cNvSpPr/>
          <p:nvPr/>
        </p:nvSpPr>
        <p:spPr>
          <a:xfrm>
            <a:off x="1097953" y="2180537"/>
            <a:ext cx="657523" cy="628389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Rectángulo: esquinas redondeadas 8">
            <a:extLst>
              <a:ext uri="{FF2B5EF4-FFF2-40B4-BE49-F238E27FC236}">
                <a16:creationId xmlns:a16="http://schemas.microsoft.com/office/drawing/2014/main" id="{455D242E-6D5C-9BBF-2F05-E55F5AB9C324}"/>
              </a:ext>
            </a:extLst>
          </p:cNvPr>
          <p:cNvSpPr/>
          <p:nvPr/>
        </p:nvSpPr>
        <p:spPr>
          <a:xfrm>
            <a:off x="1872574" y="4854587"/>
            <a:ext cx="2935258" cy="59800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600" b="1" dirty="0">
                <a:effectLst/>
                <a:latin typeface="Arial Narrow" panose="020B0606020202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Salud ambiental y cambio climático</a:t>
            </a:r>
            <a:endParaRPr lang="es-EC" sz="1600" b="1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13" name="Rectángulo: esquinas redondeadas 9">
            <a:extLst>
              <a:ext uri="{FF2B5EF4-FFF2-40B4-BE49-F238E27FC236}">
                <a16:creationId xmlns:a16="http://schemas.microsoft.com/office/drawing/2014/main" id="{70A143A8-4C4D-40D2-A212-28E769FE7656}"/>
              </a:ext>
            </a:extLst>
          </p:cNvPr>
          <p:cNvSpPr/>
          <p:nvPr/>
        </p:nvSpPr>
        <p:spPr>
          <a:xfrm>
            <a:off x="1872574" y="5512743"/>
            <a:ext cx="2935260" cy="62838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600" b="1" dirty="0">
                <a:effectLst/>
                <a:latin typeface="Arial Narrow" panose="020B0606020202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Sistema nacional de salud</a:t>
            </a:r>
            <a:endParaRPr lang="es-EC" sz="1600" b="1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E155710-1C30-A4E7-BF2A-CB3A0018F29D}"/>
              </a:ext>
            </a:extLst>
          </p:cNvPr>
          <p:cNvSpPr/>
          <p:nvPr/>
        </p:nvSpPr>
        <p:spPr>
          <a:xfrm>
            <a:off x="1116425" y="4833443"/>
            <a:ext cx="657523" cy="628389"/>
          </a:xfrm>
          <a:prstGeom prst="ellipse">
            <a:avLst/>
          </a:prstGeom>
          <a:solidFill>
            <a:srgbClr val="2CB5E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/>
              <a:t>5</a:t>
            </a:r>
            <a:endParaRPr lang="es-ES" sz="1600" b="1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27E9A2AF-0BFA-B06C-3E64-92AF4AD7D55C}"/>
              </a:ext>
            </a:extLst>
          </p:cNvPr>
          <p:cNvSpPr/>
          <p:nvPr/>
        </p:nvSpPr>
        <p:spPr>
          <a:xfrm>
            <a:off x="1116425" y="5512744"/>
            <a:ext cx="657523" cy="62838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/>
              <a:t>6</a:t>
            </a:r>
            <a:endParaRPr lang="es-ES" sz="16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008C550-7DA6-7948-4983-B838A8DFFC4E}"/>
              </a:ext>
            </a:extLst>
          </p:cNvPr>
          <p:cNvSpPr txBox="1"/>
          <p:nvPr/>
        </p:nvSpPr>
        <p:spPr>
          <a:xfrm>
            <a:off x="378690" y="1313658"/>
            <a:ext cx="55911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</a:pPr>
            <a:r>
              <a:rPr lang="es-ES" sz="1600" b="1" dirty="0">
                <a:latin typeface="Arial Narrow" panose="020B0606020202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Propuesta de priorización de las líneas de investigación del INSPI de acuerdo a los lineamientos del Ministerio de Salud y SENESCYT</a:t>
            </a:r>
            <a:endParaRPr lang="es-EC" sz="1600" b="1" dirty="0">
              <a:latin typeface="Arial Narrow" panose="020B0606020202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92FAAF9-2C4A-8185-E8FC-3E0ACFD67638}"/>
              </a:ext>
            </a:extLst>
          </p:cNvPr>
          <p:cNvSpPr txBox="1"/>
          <p:nvPr/>
        </p:nvSpPr>
        <p:spPr>
          <a:xfrm>
            <a:off x="6261769" y="1313657"/>
            <a:ext cx="55911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>
              <a:spcBef>
                <a:spcPts val="200"/>
              </a:spcBef>
              <a:defRPr sz="1600" b="1">
                <a:latin typeface="Arial Narrow" panose="020B0606020202030204" pitchFamily="34" charset="0"/>
                <a:ea typeface="SimSun" panose="02010600030101010101" pitchFamily="2" charset="-122"/>
                <a:cs typeface="Arial" panose="020B0604020202020204" pitchFamily="34" charset="0"/>
              </a:defRPr>
            </a:lvl1pPr>
          </a:lstStyle>
          <a:p>
            <a:r>
              <a:rPr lang="es-ES" dirty="0"/>
              <a:t>7 investigaciones en colaboración con investigadores nacionales e internacionales</a:t>
            </a:r>
            <a:endParaRPr lang="es-EC" dirty="0"/>
          </a:p>
        </p:txBody>
      </p:sp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7A949767-DA38-3049-4495-377173F846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669701"/>
              </p:ext>
            </p:extLst>
          </p:nvPr>
        </p:nvGraphicFramePr>
        <p:xfrm>
          <a:off x="6458811" y="2088441"/>
          <a:ext cx="5197045" cy="359936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176319">
                  <a:extLst>
                    <a:ext uri="{9D8B030D-6E8A-4147-A177-3AD203B41FA5}">
                      <a16:colId xmlns:a16="http://schemas.microsoft.com/office/drawing/2014/main" val="1980329025"/>
                    </a:ext>
                  </a:extLst>
                </a:gridCol>
                <a:gridCol w="1020726">
                  <a:extLst>
                    <a:ext uri="{9D8B030D-6E8A-4147-A177-3AD203B41FA5}">
                      <a16:colId xmlns:a16="http://schemas.microsoft.com/office/drawing/2014/main" val="2161740342"/>
                    </a:ext>
                  </a:extLst>
                </a:gridCol>
              </a:tblGrid>
              <a:tr h="262553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effectLst/>
                        </a:rPr>
                        <a:t>Título Investigación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6283" marR="662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effectLst/>
                        </a:rPr>
                        <a:t>Centro de Investigación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6283" marR="66283" marT="0" marB="0" anchor="ctr"/>
                </a:tc>
                <a:extLst>
                  <a:ext uri="{0D108BD9-81ED-4DB2-BD59-A6C34878D82A}">
                    <a16:rowId xmlns:a16="http://schemas.microsoft.com/office/drawing/2014/main" val="3502684461"/>
                  </a:ext>
                </a:extLst>
              </a:tr>
              <a:tr h="157532">
                <a:tc>
                  <a:txBody>
                    <a:bodyPr/>
                    <a:lstStyle/>
                    <a:p>
                      <a:r>
                        <a:rPr lang="es-ES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6283" marR="66283" marT="0" marB="0"/>
                </a:tc>
                <a:tc>
                  <a:txBody>
                    <a:bodyPr/>
                    <a:lstStyle/>
                    <a:p>
                      <a:r>
                        <a:rPr lang="es-ES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6283" marR="66283" marT="0" marB="0"/>
                </a:tc>
                <a:extLst>
                  <a:ext uri="{0D108BD9-81ED-4DB2-BD59-A6C34878D82A}">
                    <a16:rowId xmlns:a16="http://schemas.microsoft.com/office/drawing/2014/main" val="2349218381"/>
                  </a:ext>
                </a:extLst>
              </a:tr>
              <a:tr h="389522">
                <a:tc>
                  <a:txBody>
                    <a:bodyPr/>
                    <a:lstStyle/>
                    <a:p>
                      <a:pPr algn="just"/>
                      <a:r>
                        <a:rPr lang="en-US" sz="1000" b="0" kern="1200" dirty="0">
                          <a:effectLst/>
                        </a:rPr>
                        <a:t>Building Capacity for Mass Rearing, Sterilization and Pilot Release of Aedes aegypti and </a:t>
                      </a:r>
                      <a:r>
                        <a:rPr lang="en-US" sz="1000" b="0" kern="1200" dirty="0" err="1">
                          <a:effectLst/>
                        </a:rPr>
                        <a:t>Philornis</a:t>
                      </a:r>
                      <a:r>
                        <a:rPr lang="en-US" sz="1000" b="0" kern="1200" dirty="0">
                          <a:effectLst/>
                        </a:rPr>
                        <a:t> </a:t>
                      </a:r>
                      <a:r>
                        <a:rPr lang="en-US" sz="1000" b="0" kern="1200" dirty="0" err="1">
                          <a:effectLst/>
                        </a:rPr>
                        <a:t>downsi</a:t>
                      </a:r>
                      <a:r>
                        <a:rPr lang="en-US" sz="1000" b="0" kern="1200" dirty="0">
                          <a:effectLst/>
                        </a:rPr>
                        <a:t> Males</a:t>
                      </a:r>
                      <a:r>
                        <a:rPr lang="es-ES" sz="1000" b="0" kern="1200" dirty="0">
                          <a:effectLst/>
                        </a:rPr>
                        <a:t> (ECU5032)</a:t>
                      </a:r>
                      <a:endParaRPr lang="es-EC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6283" marR="66283" marT="0" marB="0"/>
                </a:tc>
                <a:tc>
                  <a:txBody>
                    <a:bodyPr/>
                    <a:lstStyle/>
                    <a:p>
                      <a:pPr marL="106045" algn="ctr"/>
                      <a:r>
                        <a:rPr lang="es-ES" sz="1000">
                          <a:effectLst/>
                        </a:rPr>
                        <a:t>CIREV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6283" marR="66283" marT="0" marB="0" anchor="ctr"/>
                </a:tc>
                <a:extLst>
                  <a:ext uri="{0D108BD9-81ED-4DB2-BD59-A6C34878D82A}">
                    <a16:rowId xmlns:a16="http://schemas.microsoft.com/office/drawing/2014/main" val="2441993972"/>
                  </a:ext>
                </a:extLst>
              </a:tr>
              <a:tr h="416995">
                <a:tc>
                  <a:txBody>
                    <a:bodyPr/>
                    <a:lstStyle/>
                    <a:p>
                      <a:pPr algn="just"/>
                      <a:r>
                        <a:rPr lang="en-US" sz="1000" b="0" kern="1200" dirty="0">
                          <a:effectLst/>
                        </a:rPr>
                        <a:t>Effect of Gamma Radiation Sterilization on Aedes aegypti From Ecuador</a:t>
                      </a:r>
                      <a:r>
                        <a:rPr lang="es-ES" sz="1000" b="0" kern="1200" dirty="0">
                          <a:effectLst/>
                        </a:rPr>
                        <a:t> (Efecto de la esterilización por radiación gamma en Aedes </a:t>
                      </a:r>
                      <a:r>
                        <a:rPr lang="es-ES" sz="1000" b="0" kern="1200" dirty="0" err="1">
                          <a:effectLst/>
                        </a:rPr>
                        <a:t>aegypti</a:t>
                      </a:r>
                      <a:r>
                        <a:rPr lang="es-ES" sz="1000" b="0" kern="1200" dirty="0">
                          <a:effectLst/>
                        </a:rPr>
                        <a:t> de Ecuador). OIEA: 44004</a:t>
                      </a:r>
                      <a:endParaRPr lang="es-EC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6283" marR="66283" marT="0" marB="0"/>
                </a:tc>
                <a:tc>
                  <a:txBody>
                    <a:bodyPr/>
                    <a:lstStyle/>
                    <a:p>
                      <a:pPr marL="106045" algn="ctr"/>
                      <a:r>
                        <a:rPr lang="es-ES" sz="1000">
                          <a:effectLst/>
                        </a:rPr>
                        <a:t>CIREV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6283" marR="66283" marT="0" marB="0" anchor="ctr"/>
                </a:tc>
                <a:extLst>
                  <a:ext uri="{0D108BD9-81ED-4DB2-BD59-A6C34878D82A}">
                    <a16:rowId xmlns:a16="http://schemas.microsoft.com/office/drawing/2014/main" val="2040012494"/>
                  </a:ext>
                </a:extLst>
              </a:tr>
              <a:tr h="389522">
                <a:tc>
                  <a:txBody>
                    <a:bodyPr/>
                    <a:lstStyle/>
                    <a:p>
                      <a:pPr algn="just"/>
                      <a:r>
                        <a:rPr lang="en-US" sz="1000" b="0" kern="1200" dirty="0">
                          <a:effectLst/>
                        </a:rPr>
                        <a:t>Enhancing Capacity for the Use of the Sterile Insect Technique as a Component of Mosquito Control Programs</a:t>
                      </a:r>
                      <a:r>
                        <a:rPr lang="es-ES" sz="1000" b="0" kern="1200" dirty="0">
                          <a:effectLst/>
                        </a:rPr>
                        <a:t> (RLA5083)</a:t>
                      </a:r>
                      <a:endParaRPr lang="es-EC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6283" marR="66283" marT="0" marB="0" anchor="ctr"/>
                </a:tc>
                <a:tc>
                  <a:txBody>
                    <a:bodyPr/>
                    <a:lstStyle/>
                    <a:p>
                      <a:pPr marL="106045" algn="ctr"/>
                      <a:r>
                        <a:rPr lang="es-ES" sz="1000">
                          <a:effectLst/>
                        </a:rPr>
                        <a:t>CIREV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6283" marR="66283" marT="0" marB="0" anchor="ctr"/>
                </a:tc>
                <a:extLst>
                  <a:ext uri="{0D108BD9-81ED-4DB2-BD59-A6C34878D82A}">
                    <a16:rowId xmlns:a16="http://schemas.microsoft.com/office/drawing/2014/main" val="1235463110"/>
                  </a:ext>
                </a:extLst>
              </a:tr>
              <a:tr h="317896">
                <a:tc>
                  <a:txBody>
                    <a:bodyPr/>
                    <a:lstStyle/>
                    <a:p>
                      <a:pPr algn="just"/>
                      <a:r>
                        <a:rPr lang="es-ES" sz="1000" b="0" kern="1200" dirty="0">
                          <a:effectLst/>
                        </a:rPr>
                        <a:t>Co-Circulación de Zika y Dengue Bajo Cambio Ambiental y Urbanización: Un Estudio Longitudinal en Esmeraldas (2018-2023) (PCU-I+D+I-01- 2018)</a:t>
                      </a:r>
                      <a:endParaRPr lang="es-EC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6283" marR="66283" marT="0" marB="0" anchor="ctr"/>
                </a:tc>
                <a:tc>
                  <a:txBody>
                    <a:bodyPr/>
                    <a:lstStyle/>
                    <a:p>
                      <a:pPr marL="106045" algn="ctr"/>
                      <a:r>
                        <a:rPr lang="es-ES" sz="1000">
                          <a:effectLst/>
                        </a:rPr>
                        <a:t>CIREV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6283" marR="66283" marT="0" marB="0" anchor="ctr"/>
                </a:tc>
                <a:extLst>
                  <a:ext uri="{0D108BD9-81ED-4DB2-BD59-A6C34878D82A}">
                    <a16:rowId xmlns:a16="http://schemas.microsoft.com/office/drawing/2014/main" val="3750715773"/>
                  </a:ext>
                </a:extLst>
              </a:tr>
              <a:tr h="416995">
                <a:tc>
                  <a:txBody>
                    <a:bodyPr/>
                    <a:lstStyle/>
                    <a:p>
                      <a:pPr algn="just"/>
                      <a:r>
                        <a:rPr lang="en-US" sz="1000" b="0" kern="1200" dirty="0">
                          <a:effectLst/>
                        </a:rPr>
                        <a:t>American and Asian Centers for Arboviral Research and Enhanced Surveillance</a:t>
                      </a:r>
                      <a:r>
                        <a:rPr lang="es-ES" sz="1000" b="0" kern="1200" dirty="0">
                          <a:effectLst/>
                        </a:rPr>
                        <a:t> (A2CARES) (2021-2025)</a:t>
                      </a:r>
                      <a:endParaRPr lang="es-EC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6283" marR="66283" marT="0" marB="0" anchor="ctr"/>
                </a:tc>
                <a:tc>
                  <a:txBody>
                    <a:bodyPr/>
                    <a:lstStyle/>
                    <a:p>
                      <a:pPr marL="106045" algn="ctr"/>
                      <a:r>
                        <a:rPr lang="es-ES" sz="1000">
                          <a:effectLst/>
                        </a:rPr>
                        <a:t>CIREV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6283" marR="66283" marT="0" marB="0" anchor="ctr"/>
                </a:tc>
                <a:extLst>
                  <a:ext uri="{0D108BD9-81ED-4DB2-BD59-A6C34878D82A}">
                    <a16:rowId xmlns:a16="http://schemas.microsoft.com/office/drawing/2014/main" val="393880172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algn="just"/>
                      <a:r>
                        <a:rPr lang="es-ES" sz="1000" b="0" kern="1200" dirty="0">
                          <a:effectLst/>
                        </a:rPr>
                        <a:t>Diversidad genética del virus de Papiloma humano de alto riesgo en lesiones cervicouterinas precancerosas y cancerosas de mujeres procedentes de varias regiones del Ecuador y su relación con las vacunas comerciales</a:t>
                      </a:r>
                      <a:endParaRPr lang="es-EC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6283" marR="66283" marT="0" marB="0" anchor="ctr"/>
                </a:tc>
                <a:tc>
                  <a:txBody>
                    <a:bodyPr/>
                    <a:lstStyle/>
                    <a:p>
                      <a:pPr marL="106045" algn="ctr"/>
                      <a:r>
                        <a:rPr lang="es-ES" sz="1000" dirty="0">
                          <a:effectLst/>
                        </a:rPr>
                        <a:t>CIREV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6283" marR="66283" marT="0" marB="0" anchor="ctr"/>
                </a:tc>
                <a:extLst>
                  <a:ext uri="{0D108BD9-81ED-4DB2-BD59-A6C34878D82A}">
                    <a16:rowId xmlns:a16="http://schemas.microsoft.com/office/drawing/2014/main" val="568242355"/>
                  </a:ext>
                </a:extLst>
              </a:tr>
              <a:tr h="416995">
                <a:tc>
                  <a:txBody>
                    <a:bodyPr/>
                    <a:lstStyle/>
                    <a:p>
                      <a:pPr algn="just"/>
                      <a:r>
                        <a:rPr lang="es-ES" sz="1000" b="0" kern="1200" dirty="0">
                          <a:effectLst/>
                        </a:rPr>
                        <a:t>Análisis espacio-temporal de indicadores de determinantes municipales y de eventos de salud, Ecuador </a:t>
                      </a:r>
                      <a:endParaRPr lang="es-EC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6283" marR="66283" marT="0" marB="0" anchor="ctr"/>
                </a:tc>
                <a:tc>
                  <a:txBody>
                    <a:bodyPr/>
                    <a:lstStyle/>
                    <a:p>
                      <a:pPr marL="106045" algn="ctr"/>
                      <a:r>
                        <a:rPr lang="es-ES" sz="1000" dirty="0">
                          <a:effectLst/>
                        </a:rPr>
                        <a:t>EPISIG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6283" marR="66283" marT="0" marB="0" anchor="ctr"/>
                </a:tc>
                <a:extLst>
                  <a:ext uri="{0D108BD9-81ED-4DB2-BD59-A6C34878D82A}">
                    <a16:rowId xmlns:a16="http://schemas.microsoft.com/office/drawing/2014/main" val="2700627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117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/>
        </p:nvSpPr>
        <p:spPr>
          <a:xfrm>
            <a:off x="292438" y="6122800"/>
            <a:ext cx="495621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C" sz="1500" dirty="0">
                <a:solidFill>
                  <a:srgbClr val="252B58"/>
                </a:solidFill>
              </a:rPr>
              <a:t>Instituto Nacional de Investigación en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C" sz="1500" dirty="0">
                <a:solidFill>
                  <a:srgbClr val="252B58"/>
                </a:solidFill>
              </a:rPr>
              <a:t>Salud Publica-INSPI “Dr. Leopoldo Izquieta Pérez”</a:t>
            </a:r>
            <a:endParaRPr sz="1500" b="0" i="0" u="none" strike="noStrike" cap="none" dirty="0">
              <a:solidFill>
                <a:srgbClr val="252B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17;p3">
            <a:extLst>
              <a:ext uri="{FF2B5EF4-FFF2-40B4-BE49-F238E27FC236}">
                <a16:creationId xmlns:a16="http://schemas.microsoft.com/office/drawing/2014/main" id="{EDFEC262-83F8-4D10-F6ED-903F37B8D9D4}"/>
              </a:ext>
            </a:extLst>
          </p:cNvPr>
          <p:cNvSpPr txBox="1"/>
          <p:nvPr/>
        </p:nvSpPr>
        <p:spPr>
          <a:xfrm>
            <a:off x="376581" y="426671"/>
            <a:ext cx="8168705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5000"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Coordinación Zonal 9 INSPI</a:t>
            </a:r>
          </a:p>
          <a:p>
            <a:pPr lvl="0">
              <a:buSzPts val="5000"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Investigación, Desarrollo e Innovación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B4CD2AE-9B36-4A8C-98B2-2AC3DD9F4C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4184151"/>
              </p:ext>
            </p:extLst>
          </p:nvPr>
        </p:nvGraphicFramePr>
        <p:xfrm>
          <a:off x="-470222" y="1040318"/>
          <a:ext cx="841158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ángulo: esquinas redondeadas 19">
            <a:extLst>
              <a:ext uri="{FF2B5EF4-FFF2-40B4-BE49-F238E27FC236}">
                <a16:creationId xmlns:a16="http://schemas.microsoft.com/office/drawing/2014/main" id="{B29B0C98-B327-4B16-BCFD-1D0C18D1C5C0}"/>
              </a:ext>
            </a:extLst>
          </p:cNvPr>
          <p:cNvSpPr/>
          <p:nvPr/>
        </p:nvSpPr>
        <p:spPr>
          <a:xfrm>
            <a:off x="3523707" y="4772670"/>
            <a:ext cx="751249" cy="7045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>
                <a:solidFill>
                  <a:schemeClr val="tx1"/>
                </a:solidFill>
              </a:rPr>
              <a:t>8</a:t>
            </a:r>
            <a:endParaRPr lang="es-EC" sz="1800" b="1" dirty="0">
              <a:solidFill>
                <a:schemeClr val="tx1"/>
              </a:solidFill>
            </a:endParaRPr>
          </a:p>
        </p:txBody>
      </p:sp>
      <p:sp>
        <p:nvSpPr>
          <p:cNvPr id="14" name="Rectángulo: esquinas redondeadas 21">
            <a:extLst>
              <a:ext uri="{FF2B5EF4-FFF2-40B4-BE49-F238E27FC236}">
                <a16:creationId xmlns:a16="http://schemas.microsoft.com/office/drawing/2014/main" id="{2EA71ED2-4701-4828-A89F-5E8188403046}"/>
              </a:ext>
            </a:extLst>
          </p:cNvPr>
          <p:cNvSpPr/>
          <p:nvPr/>
        </p:nvSpPr>
        <p:spPr>
          <a:xfrm>
            <a:off x="4839938" y="3896080"/>
            <a:ext cx="783732" cy="7516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>
                <a:solidFill>
                  <a:schemeClr val="tx1"/>
                </a:solidFill>
              </a:rPr>
              <a:t>9</a:t>
            </a:r>
            <a:endParaRPr lang="es-EC" sz="1800" b="1" dirty="0">
              <a:solidFill>
                <a:schemeClr val="tx1"/>
              </a:solidFill>
            </a:endParaRPr>
          </a:p>
        </p:txBody>
      </p:sp>
      <p:sp>
        <p:nvSpPr>
          <p:cNvPr id="15" name="Rectángulo: esquinas redondeadas 23">
            <a:extLst>
              <a:ext uri="{FF2B5EF4-FFF2-40B4-BE49-F238E27FC236}">
                <a16:creationId xmlns:a16="http://schemas.microsoft.com/office/drawing/2014/main" id="{11D4D053-4A46-4AD9-9E69-07A07A1C6152}"/>
              </a:ext>
            </a:extLst>
          </p:cNvPr>
          <p:cNvSpPr/>
          <p:nvPr/>
        </p:nvSpPr>
        <p:spPr>
          <a:xfrm>
            <a:off x="2086582" y="3896080"/>
            <a:ext cx="783732" cy="7516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>
                <a:solidFill>
                  <a:schemeClr val="tx1"/>
                </a:solidFill>
              </a:rPr>
              <a:t>5</a:t>
            </a:r>
            <a:endParaRPr lang="es-EC" sz="1800" b="1" dirty="0">
              <a:solidFill>
                <a:schemeClr val="tx1"/>
              </a:solidFill>
            </a:endParaRPr>
          </a:p>
        </p:txBody>
      </p:sp>
      <p:sp>
        <p:nvSpPr>
          <p:cNvPr id="16" name="Rectángulo: esquinas redondeadas 33">
            <a:extLst>
              <a:ext uri="{FF2B5EF4-FFF2-40B4-BE49-F238E27FC236}">
                <a16:creationId xmlns:a16="http://schemas.microsoft.com/office/drawing/2014/main" id="{E7AF5B32-E4F0-44E1-A71D-E2A9EFCB71DD}"/>
              </a:ext>
            </a:extLst>
          </p:cNvPr>
          <p:cNvSpPr/>
          <p:nvPr/>
        </p:nvSpPr>
        <p:spPr>
          <a:xfrm flipH="1">
            <a:off x="3486763" y="2039843"/>
            <a:ext cx="751249" cy="7323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>
                <a:solidFill>
                  <a:schemeClr val="tx1"/>
                </a:solidFill>
              </a:rPr>
              <a:t>11</a:t>
            </a:r>
            <a:endParaRPr lang="es-EC" sz="1800" b="1" dirty="0">
              <a:solidFill>
                <a:schemeClr val="tx1"/>
              </a:solidFill>
            </a:endParaRPr>
          </a:p>
        </p:txBody>
      </p:sp>
      <p:sp>
        <p:nvSpPr>
          <p:cNvPr id="17" name="Rectángulo: esquinas redondeadas 35">
            <a:extLst>
              <a:ext uri="{FF2B5EF4-FFF2-40B4-BE49-F238E27FC236}">
                <a16:creationId xmlns:a16="http://schemas.microsoft.com/office/drawing/2014/main" id="{CD05FFBE-720B-4A9A-9581-93D829C70475}"/>
              </a:ext>
            </a:extLst>
          </p:cNvPr>
          <p:cNvSpPr/>
          <p:nvPr/>
        </p:nvSpPr>
        <p:spPr>
          <a:xfrm flipH="1">
            <a:off x="4839938" y="2836434"/>
            <a:ext cx="783733" cy="7516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>
                <a:solidFill>
                  <a:schemeClr val="tx1"/>
                </a:solidFill>
              </a:rPr>
              <a:t>5</a:t>
            </a:r>
            <a:endParaRPr lang="es-EC" sz="1800" b="1" dirty="0">
              <a:solidFill>
                <a:schemeClr val="tx1"/>
              </a:solidFill>
            </a:endParaRPr>
          </a:p>
        </p:txBody>
      </p:sp>
      <p:sp>
        <p:nvSpPr>
          <p:cNvPr id="18" name="Rectángulo: esquinas redondeadas 37">
            <a:extLst>
              <a:ext uri="{FF2B5EF4-FFF2-40B4-BE49-F238E27FC236}">
                <a16:creationId xmlns:a16="http://schemas.microsoft.com/office/drawing/2014/main" id="{4DDB3DF3-B5DE-4D57-B53E-E35514C0CAFE}"/>
              </a:ext>
            </a:extLst>
          </p:cNvPr>
          <p:cNvSpPr/>
          <p:nvPr/>
        </p:nvSpPr>
        <p:spPr>
          <a:xfrm flipH="1">
            <a:off x="2086582" y="2836434"/>
            <a:ext cx="783732" cy="75162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>
                <a:solidFill>
                  <a:schemeClr val="tx1"/>
                </a:solidFill>
              </a:rPr>
              <a:t>5</a:t>
            </a:r>
            <a:endParaRPr lang="es-EC" sz="1800" b="1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4299893-3C85-25B1-3723-D8B240DB3B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E5EE7D9-C0CB-87E9-7D28-DED0CE9C31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2698" y="5989328"/>
            <a:ext cx="4338112" cy="63099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8A6701C-9E95-6781-B922-5DE5D0B158CE}"/>
              </a:ext>
            </a:extLst>
          </p:cNvPr>
          <p:cNvSpPr txBox="1"/>
          <p:nvPr/>
        </p:nvSpPr>
        <p:spPr>
          <a:xfrm>
            <a:off x="7487001" y="1054028"/>
            <a:ext cx="4122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b="1" dirty="0">
                <a:solidFill>
                  <a:srgbClr val="0070C0"/>
                </a:solidFill>
              </a:rPr>
              <a:t>3 artículos científicos publicados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CEA84D1-793D-88D3-D72E-01EEB628D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606697"/>
              </p:ext>
            </p:extLst>
          </p:nvPr>
        </p:nvGraphicFramePr>
        <p:xfrm>
          <a:off x="7357731" y="1444189"/>
          <a:ext cx="4643080" cy="189526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057831">
                  <a:extLst>
                    <a:ext uri="{9D8B030D-6E8A-4147-A177-3AD203B41FA5}">
                      <a16:colId xmlns:a16="http://schemas.microsoft.com/office/drawing/2014/main" val="2085642792"/>
                    </a:ext>
                  </a:extLst>
                </a:gridCol>
                <a:gridCol w="1585249">
                  <a:extLst>
                    <a:ext uri="{9D8B030D-6E8A-4147-A177-3AD203B41FA5}">
                      <a16:colId xmlns:a16="http://schemas.microsoft.com/office/drawing/2014/main" val="339169705"/>
                    </a:ext>
                  </a:extLst>
                </a:gridCol>
              </a:tblGrid>
              <a:tr h="119672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effectLst/>
                        </a:rPr>
                        <a:t>Título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effectLst/>
                        </a:rPr>
                        <a:t>Revista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6598804"/>
                  </a:ext>
                </a:extLst>
              </a:tr>
              <a:tr h="689845">
                <a:tc>
                  <a:txBody>
                    <a:bodyPr/>
                    <a:lstStyle/>
                    <a:p>
                      <a:pPr algn="just"/>
                      <a:r>
                        <a:rPr lang="en-US" sz="1000" dirty="0">
                          <a:effectLst/>
                        </a:rPr>
                        <a:t>Validity of Self-Reported Mosquito Bites to Assess Household Mosquito Abundance in Six Communities of Esmeraldas Province, Ecuador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00" dirty="0">
                          <a:effectLst/>
                        </a:rPr>
                        <a:t>American Journal of Tropical Medicine and Hygiene (Q1)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3398448"/>
                  </a:ext>
                </a:extLst>
              </a:tr>
              <a:tr h="526510">
                <a:tc>
                  <a:txBody>
                    <a:bodyPr/>
                    <a:lstStyle/>
                    <a:p>
                      <a:pPr algn="just"/>
                      <a:r>
                        <a:rPr lang="en-US" sz="1000" dirty="0">
                          <a:effectLst/>
                        </a:rPr>
                        <a:t>Genetic Variability in the E6/E7 Region of Human Papillomavirus 16 in Women from Ecuador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00" dirty="0">
                          <a:effectLst/>
                        </a:rPr>
                        <a:t>Viruses</a:t>
                      </a:r>
                      <a:endParaRPr lang="es-EC" sz="1000" dirty="0">
                        <a:effectLst/>
                      </a:endParaRPr>
                    </a:p>
                    <a:p>
                      <a:pPr algn="just"/>
                      <a:r>
                        <a:rPr lang="en-US" sz="1000" dirty="0">
                          <a:effectLst/>
                        </a:rPr>
                        <a:t>(Q1)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1238782"/>
                  </a:ext>
                </a:extLst>
              </a:tr>
              <a:tr h="526510">
                <a:tc>
                  <a:txBody>
                    <a:bodyPr/>
                    <a:lstStyle/>
                    <a:p>
                      <a:pPr algn="just"/>
                      <a:r>
                        <a:rPr lang="en-US" sz="1000" dirty="0">
                          <a:effectLst/>
                        </a:rPr>
                        <a:t>The biting rate of Aedes aegypti and its variability: A systematic review (1970–2022)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00" dirty="0">
                          <a:effectLst/>
                        </a:rPr>
                        <a:t>PLOS Neglected Tropical Diseases</a:t>
                      </a:r>
                      <a:endParaRPr lang="es-EC" sz="1000" dirty="0">
                        <a:effectLst/>
                      </a:endParaRPr>
                    </a:p>
                    <a:p>
                      <a:pPr algn="just"/>
                      <a:r>
                        <a:rPr lang="en-US" sz="1000" dirty="0">
                          <a:effectLst/>
                        </a:rPr>
                        <a:t>(Q1)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6374216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723F11A7-E843-2216-685B-F6C4EFEB84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600503"/>
              </p:ext>
            </p:extLst>
          </p:nvPr>
        </p:nvGraphicFramePr>
        <p:xfrm>
          <a:off x="7357731" y="4049217"/>
          <a:ext cx="4617326" cy="144690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412354">
                  <a:extLst>
                    <a:ext uri="{9D8B030D-6E8A-4147-A177-3AD203B41FA5}">
                      <a16:colId xmlns:a16="http://schemas.microsoft.com/office/drawing/2014/main" val="3095041775"/>
                    </a:ext>
                  </a:extLst>
                </a:gridCol>
                <a:gridCol w="1204972">
                  <a:extLst>
                    <a:ext uri="{9D8B030D-6E8A-4147-A177-3AD203B41FA5}">
                      <a16:colId xmlns:a16="http://schemas.microsoft.com/office/drawing/2014/main" val="2173223972"/>
                    </a:ext>
                  </a:extLst>
                </a:gridCol>
              </a:tblGrid>
              <a:tr h="175664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effectLst/>
                        </a:rPr>
                        <a:t>Publicación</a:t>
                      </a:r>
                      <a:endParaRPr lang="es-EC" sz="1000" dirty="0">
                        <a:effectLst/>
                        <a:latin typeface="+mj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effectLst/>
                        </a:rPr>
                        <a:t>Revista</a:t>
                      </a:r>
                      <a:endParaRPr lang="es-EC" sz="1000" dirty="0">
                        <a:effectLst/>
                        <a:latin typeface="+mj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0295513"/>
                  </a:ext>
                </a:extLst>
              </a:tr>
              <a:tr h="669029">
                <a:tc>
                  <a:txBody>
                    <a:bodyPr/>
                    <a:lstStyle/>
                    <a:p>
                      <a:pPr algn="just"/>
                      <a:r>
                        <a:rPr lang="en-US" sz="1000" dirty="0">
                          <a:effectLst/>
                        </a:rPr>
                        <a:t>Validation of new equipment for SARS-CoV-2 diagnosis in Ecuador: Detection of the virus and antibodies generated by disease and vaccines with one POC device</a:t>
                      </a:r>
                      <a:endParaRPr lang="es-EC" sz="1000" dirty="0">
                        <a:effectLst/>
                        <a:latin typeface="+mj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 err="1">
                          <a:effectLst/>
                        </a:rPr>
                        <a:t>Viruses</a:t>
                      </a:r>
                      <a:endParaRPr lang="es-EC" sz="1000" dirty="0">
                        <a:effectLst/>
                      </a:endParaRPr>
                    </a:p>
                    <a:p>
                      <a:pPr algn="just"/>
                      <a:r>
                        <a:rPr lang="es-ES" sz="1000" dirty="0">
                          <a:effectLst/>
                        </a:rPr>
                        <a:t>(Q1)</a:t>
                      </a:r>
                      <a:endParaRPr lang="es-EC" sz="1000" dirty="0">
                        <a:effectLst/>
                        <a:latin typeface="+mj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0712650"/>
                  </a:ext>
                </a:extLst>
              </a:tr>
              <a:tr h="602213">
                <a:tc>
                  <a:txBody>
                    <a:bodyPr/>
                    <a:lstStyle/>
                    <a:p>
                      <a:pPr algn="just"/>
                      <a:r>
                        <a:rPr lang="en-US" sz="1000" dirty="0">
                          <a:effectLst/>
                        </a:rPr>
                        <a:t>Increasing transmission of dengue virus across ecologically diverse regions of Ecuador and associated risk factors</a:t>
                      </a:r>
                      <a:endParaRPr lang="es-EC" sz="1000" dirty="0">
                        <a:effectLst/>
                        <a:latin typeface="+mj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000" dirty="0">
                          <a:effectLst/>
                        </a:rPr>
                        <a:t>PLOS</a:t>
                      </a:r>
                      <a:endParaRPr lang="es-EC" sz="1000" dirty="0">
                        <a:effectLst/>
                        <a:latin typeface="+mj-lt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6113802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D70A23DD-34FE-786D-4C27-87B135878A66}"/>
              </a:ext>
            </a:extLst>
          </p:cNvPr>
          <p:cNvSpPr txBox="1"/>
          <p:nvPr/>
        </p:nvSpPr>
        <p:spPr>
          <a:xfrm>
            <a:off x="7501886" y="3650163"/>
            <a:ext cx="4122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b="1" dirty="0">
                <a:solidFill>
                  <a:srgbClr val="0070C0"/>
                </a:solidFill>
              </a:rPr>
              <a:t>2 artículos científicos en revisión</a:t>
            </a:r>
          </a:p>
        </p:txBody>
      </p:sp>
    </p:spTree>
    <p:extLst>
      <p:ext uri="{BB962C8B-B14F-4D97-AF65-F5344CB8AC3E}">
        <p14:creationId xmlns:p14="http://schemas.microsoft.com/office/powerpoint/2010/main" val="1776321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/>
        </p:nvSpPr>
        <p:spPr>
          <a:xfrm>
            <a:off x="292438" y="6122800"/>
            <a:ext cx="495621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C" sz="1500" dirty="0">
                <a:solidFill>
                  <a:srgbClr val="252B58"/>
                </a:solidFill>
              </a:rPr>
              <a:t>Instituto Nacional de Investigación en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C" sz="1500" dirty="0">
                <a:solidFill>
                  <a:srgbClr val="252B58"/>
                </a:solidFill>
              </a:rPr>
              <a:t>Salud Publica-INSPI “Dr. Leopoldo Izquieta Pérez”</a:t>
            </a:r>
            <a:endParaRPr sz="1500" b="0" i="0" u="none" strike="noStrike" cap="none" dirty="0">
              <a:solidFill>
                <a:srgbClr val="252B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17;p3">
            <a:extLst>
              <a:ext uri="{FF2B5EF4-FFF2-40B4-BE49-F238E27FC236}">
                <a16:creationId xmlns:a16="http://schemas.microsoft.com/office/drawing/2014/main" id="{EDFEC262-83F8-4D10-F6ED-903F37B8D9D4}"/>
              </a:ext>
            </a:extLst>
          </p:cNvPr>
          <p:cNvSpPr txBox="1"/>
          <p:nvPr/>
        </p:nvSpPr>
        <p:spPr>
          <a:xfrm>
            <a:off x="376581" y="426671"/>
            <a:ext cx="8168705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5000"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Coordinación Zonal 9 INSPI</a:t>
            </a:r>
          </a:p>
          <a:p>
            <a:pPr lvl="0">
              <a:buSzPts val="5000"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Investigación, Desarrollo e Innovación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4299893-3C85-25B1-3723-D8B240DB3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E5EE7D9-C0CB-87E9-7D28-DED0CE9C3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698" y="5989328"/>
            <a:ext cx="4338112" cy="630998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18C036B7-321C-0356-0B44-CF4D17F4D6AF}"/>
              </a:ext>
            </a:extLst>
          </p:cNvPr>
          <p:cNvSpPr txBox="1"/>
          <p:nvPr/>
        </p:nvSpPr>
        <p:spPr>
          <a:xfrm>
            <a:off x="510363" y="1401232"/>
            <a:ext cx="5721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2 Tesis de pregrado en ejecución </a:t>
            </a:r>
            <a:endParaRPr lang="es-EC" b="1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06495C3-2E41-F5D3-E539-A7128D1B9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30630"/>
              </p:ext>
            </p:extLst>
          </p:nvPr>
        </p:nvGraphicFramePr>
        <p:xfrm>
          <a:off x="510362" y="1832465"/>
          <a:ext cx="5367917" cy="161953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81540">
                  <a:extLst>
                    <a:ext uri="{9D8B030D-6E8A-4147-A177-3AD203B41FA5}">
                      <a16:colId xmlns:a16="http://schemas.microsoft.com/office/drawing/2014/main" val="2923735502"/>
                    </a:ext>
                  </a:extLst>
                </a:gridCol>
                <a:gridCol w="3046477">
                  <a:extLst>
                    <a:ext uri="{9D8B030D-6E8A-4147-A177-3AD203B41FA5}">
                      <a16:colId xmlns:a16="http://schemas.microsoft.com/office/drawing/2014/main" val="4086079302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565474278"/>
                    </a:ext>
                  </a:extLst>
                </a:gridCol>
              </a:tblGrid>
              <a:tr h="129405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effectLst/>
                        </a:rPr>
                        <a:t>Nro.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Título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Estudiante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8547234"/>
                  </a:ext>
                </a:extLst>
              </a:tr>
              <a:tr h="794763"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effectLst/>
                        </a:rPr>
                        <a:t>Determinación de especies de vectores artrópodos (</a:t>
                      </a:r>
                      <a:r>
                        <a:rPr lang="es-ES" sz="1000" dirty="0" err="1">
                          <a:effectLst/>
                        </a:rPr>
                        <a:t>Diptera</a:t>
                      </a:r>
                      <a:r>
                        <a:rPr lang="es-ES" sz="1000" dirty="0">
                          <a:effectLst/>
                        </a:rPr>
                        <a:t>: </a:t>
                      </a:r>
                      <a:r>
                        <a:rPr lang="es-ES" sz="1000" dirty="0" err="1">
                          <a:effectLst/>
                        </a:rPr>
                        <a:t>Culicidae</a:t>
                      </a:r>
                      <a:r>
                        <a:rPr lang="es-ES" sz="1000" dirty="0">
                          <a:effectLst/>
                        </a:rPr>
                        <a:t>) en la provincia de Esmeraldas empleando el sistema de código de barras de ADN.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effectLst/>
                        </a:rPr>
                        <a:t>Emily </a:t>
                      </a:r>
                      <a:r>
                        <a:rPr lang="es-ES" sz="1000" dirty="0" err="1">
                          <a:effectLst/>
                        </a:rPr>
                        <a:t>Poleth</a:t>
                      </a:r>
                      <a:r>
                        <a:rPr lang="es-ES" sz="1000" dirty="0">
                          <a:effectLst/>
                        </a:rPr>
                        <a:t> Oña Cárdenas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0839076"/>
                  </a:ext>
                </a:extLst>
              </a:tr>
              <a:tr h="672368"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>
                          <a:effectLst/>
                        </a:rPr>
                        <a:t>Identificación de la preferencia alimentaria de Aedes hembra (Diptera: Culicidae) en la provincia de Esmeraldas, Ecuador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effectLst/>
                        </a:rPr>
                        <a:t>Xavier Alexander</a:t>
                      </a:r>
                      <a:endParaRPr lang="es-EC" sz="1200" dirty="0">
                        <a:effectLst/>
                      </a:endParaRPr>
                    </a:p>
                    <a:p>
                      <a:pPr algn="just"/>
                      <a:r>
                        <a:rPr lang="es-ES" sz="1000" dirty="0">
                          <a:effectLst/>
                        </a:rPr>
                        <a:t>Sánchez Parra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4058088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7BAD15EB-1060-96BC-F15A-EABB09BB6B0A}"/>
              </a:ext>
            </a:extLst>
          </p:cNvPr>
          <p:cNvSpPr txBox="1"/>
          <p:nvPr/>
        </p:nvSpPr>
        <p:spPr>
          <a:xfrm>
            <a:off x="6607786" y="1023781"/>
            <a:ext cx="5015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effectLst/>
                <a:latin typeface="Arial Narrow" panose="020B0606020202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25 estudiantes de pregrado realizaron prácticas pre profesionales en la GIDI-CZ9</a:t>
            </a:r>
            <a:endParaRPr lang="es-EC" sz="1100" b="1" dirty="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AB26C56B-1DF5-1283-261B-EA6B7BC8B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493625"/>
              </p:ext>
            </p:extLst>
          </p:nvPr>
        </p:nvGraphicFramePr>
        <p:xfrm>
          <a:off x="6844560" y="1579243"/>
          <a:ext cx="4379791" cy="438121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575887">
                  <a:extLst>
                    <a:ext uri="{9D8B030D-6E8A-4147-A177-3AD203B41FA5}">
                      <a16:colId xmlns:a16="http://schemas.microsoft.com/office/drawing/2014/main" val="1148723174"/>
                    </a:ext>
                  </a:extLst>
                </a:gridCol>
                <a:gridCol w="1803904">
                  <a:extLst>
                    <a:ext uri="{9D8B030D-6E8A-4147-A177-3AD203B41FA5}">
                      <a16:colId xmlns:a16="http://schemas.microsoft.com/office/drawing/2014/main" val="863757333"/>
                    </a:ext>
                  </a:extLst>
                </a:gridCol>
              </a:tblGrid>
              <a:tr h="122530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effectLst/>
                        </a:rPr>
                        <a:t>Estudiante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Carrera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extLst>
                  <a:ext uri="{0D108BD9-81ED-4DB2-BD59-A6C34878D82A}">
                    <a16:rowId xmlns:a16="http://schemas.microsoft.com/office/drawing/2014/main" val="3022165450"/>
                  </a:ext>
                </a:extLst>
              </a:tr>
              <a:tr h="159289">
                <a:tc>
                  <a:txBody>
                    <a:bodyPr/>
                    <a:lstStyle/>
                    <a:p>
                      <a:pPr algn="just"/>
                      <a:r>
                        <a:rPr lang="es-ES" sz="1000" b="0" dirty="0">
                          <a:effectLst/>
                        </a:rPr>
                        <a:t>Jenny Guadalupe Bonilla Muñoz</a:t>
                      </a:r>
                      <a:endParaRPr lang="es-EC" sz="105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>
                          <a:effectLst/>
                        </a:rPr>
                        <a:t>Laboratorio Clínico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extLst>
                  <a:ext uri="{0D108BD9-81ED-4DB2-BD59-A6C34878D82A}">
                    <a16:rowId xmlns:a16="http://schemas.microsoft.com/office/drawing/2014/main" val="3397650155"/>
                  </a:ext>
                </a:extLst>
              </a:tr>
              <a:tr h="159289">
                <a:tc>
                  <a:txBody>
                    <a:bodyPr/>
                    <a:lstStyle/>
                    <a:p>
                      <a:pPr algn="just"/>
                      <a:r>
                        <a:rPr lang="es-ES" sz="1000" b="0" dirty="0">
                          <a:effectLst/>
                        </a:rPr>
                        <a:t>Linda Mireya Chapi Chauca</a:t>
                      </a:r>
                      <a:endParaRPr lang="es-EC" sz="105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effectLst/>
                        </a:rPr>
                        <a:t>Laboratorio Clínico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extLst>
                  <a:ext uri="{0D108BD9-81ED-4DB2-BD59-A6C34878D82A}">
                    <a16:rowId xmlns:a16="http://schemas.microsoft.com/office/drawing/2014/main" val="2546301077"/>
                  </a:ext>
                </a:extLst>
              </a:tr>
              <a:tr h="183795">
                <a:tc>
                  <a:txBody>
                    <a:bodyPr/>
                    <a:lstStyle/>
                    <a:p>
                      <a:pPr algn="just"/>
                      <a:r>
                        <a:rPr lang="es-ES" sz="1000" b="0" dirty="0">
                          <a:effectLst/>
                        </a:rPr>
                        <a:t>Wendy Marcela Narváez </a:t>
                      </a:r>
                      <a:r>
                        <a:rPr lang="es-ES" sz="1000" b="0" dirty="0" err="1">
                          <a:effectLst/>
                        </a:rPr>
                        <a:t>Sanguano</a:t>
                      </a:r>
                      <a:endParaRPr lang="es-EC" sz="105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>
                          <a:effectLst/>
                        </a:rPr>
                        <a:t>Laboratorio Clínico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extLst>
                  <a:ext uri="{0D108BD9-81ED-4DB2-BD59-A6C34878D82A}">
                    <a16:rowId xmlns:a16="http://schemas.microsoft.com/office/drawing/2014/main" val="2519688658"/>
                  </a:ext>
                </a:extLst>
              </a:tr>
              <a:tr h="159289">
                <a:tc>
                  <a:txBody>
                    <a:bodyPr/>
                    <a:lstStyle/>
                    <a:p>
                      <a:pPr algn="just"/>
                      <a:r>
                        <a:rPr lang="es-ES" sz="1000" b="0" dirty="0">
                          <a:effectLst/>
                        </a:rPr>
                        <a:t>Stefany Andrea </a:t>
                      </a:r>
                      <a:r>
                        <a:rPr lang="es-ES" sz="1000" b="0" dirty="0" err="1">
                          <a:effectLst/>
                        </a:rPr>
                        <a:t>Tenelema</a:t>
                      </a:r>
                      <a:r>
                        <a:rPr lang="es-ES" sz="1000" b="0" dirty="0">
                          <a:effectLst/>
                        </a:rPr>
                        <a:t> </a:t>
                      </a:r>
                      <a:r>
                        <a:rPr lang="es-ES" sz="1000" b="0" dirty="0" err="1">
                          <a:effectLst/>
                        </a:rPr>
                        <a:t>Ñacato</a:t>
                      </a:r>
                      <a:endParaRPr lang="es-EC" sz="105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>
                          <a:effectLst/>
                        </a:rPr>
                        <a:t>Laboratorio Clínico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extLst>
                  <a:ext uri="{0D108BD9-81ED-4DB2-BD59-A6C34878D82A}">
                    <a16:rowId xmlns:a16="http://schemas.microsoft.com/office/drawing/2014/main" val="1725857613"/>
                  </a:ext>
                </a:extLst>
              </a:tr>
              <a:tr h="159289">
                <a:tc>
                  <a:txBody>
                    <a:bodyPr/>
                    <a:lstStyle/>
                    <a:p>
                      <a:pPr algn="just"/>
                      <a:r>
                        <a:rPr lang="es-ES" sz="1000" b="0" dirty="0">
                          <a:effectLst/>
                        </a:rPr>
                        <a:t>Nicole Milena Mosquera Solá</a:t>
                      </a:r>
                      <a:endParaRPr lang="es-EC" sz="105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>
                          <a:effectLst/>
                        </a:rPr>
                        <a:t>Medicina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extLst>
                  <a:ext uri="{0D108BD9-81ED-4DB2-BD59-A6C34878D82A}">
                    <a16:rowId xmlns:a16="http://schemas.microsoft.com/office/drawing/2014/main" val="3459123479"/>
                  </a:ext>
                </a:extLst>
              </a:tr>
              <a:tr h="159289">
                <a:tc>
                  <a:txBody>
                    <a:bodyPr/>
                    <a:lstStyle/>
                    <a:p>
                      <a:pPr algn="just"/>
                      <a:r>
                        <a:rPr lang="es-ES" sz="1000" b="0" dirty="0" err="1">
                          <a:effectLst/>
                        </a:rPr>
                        <a:t>Brithany</a:t>
                      </a:r>
                      <a:r>
                        <a:rPr lang="es-ES" sz="1000" b="0" dirty="0">
                          <a:effectLst/>
                        </a:rPr>
                        <a:t> </a:t>
                      </a:r>
                      <a:r>
                        <a:rPr lang="es-ES" sz="1000" b="0" dirty="0" err="1">
                          <a:effectLst/>
                        </a:rPr>
                        <a:t>Jiuliana</a:t>
                      </a:r>
                      <a:r>
                        <a:rPr lang="es-ES" sz="1000" b="0" dirty="0">
                          <a:effectLst/>
                        </a:rPr>
                        <a:t> </a:t>
                      </a:r>
                      <a:r>
                        <a:rPr lang="es-ES" sz="1000" b="0" dirty="0" err="1">
                          <a:effectLst/>
                        </a:rPr>
                        <a:t>Vilatuña</a:t>
                      </a:r>
                      <a:r>
                        <a:rPr lang="es-ES" sz="1000" b="0" dirty="0">
                          <a:effectLst/>
                        </a:rPr>
                        <a:t> Terán</a:t>
                      </a:r>
                      <a:endParaRPr lang="es-EC" sz="105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>
                          <a:effectLst/>
                        </a:rPr>
                        <a:t>Biotecnología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extLst>
                  <a:ext uri="{0D108BD9-81ED-4DB2-BD59-A6C34878D82A}">
                    <a16:rowId xmlns:a16="http://schemas.microsoft.com/office/drawing/2014/main" val="1617892935"/>
                  </a:ext>
                </a:extLst>
              </a:tr>
              <a:tr h="159289">
                <a:tc>
                  <a:txBody>
                    <a:bodyPr/>
                    <a:lstStyle/>
                    <a:p>
                      <a:pPr algn="just"/>
                      <a:r>
                        <a:rPr lang="es-ES" sz="1000" b="0" dirty="0">
                          <a:effectLst/>
                        </a:rPr>
                        <a:t>Daniela Lizette </a:t>
                      </a:r>
                      <a:r>
                        <a:rPr lang="es-ES" sz="1000" b="0" dirty="0" err="1">
                          <a:effectLst/>
                        </a:rPr>
                        <a:t>Brborich</a:t>
                      </a:r>
                      <a:r>
                        <a:rPr lang="es-ES" sz="1000" b="0" dirty="0">
                          <a:effectLst/>
                        </a:rPr>
                        <a:t> Boada</a:t>
                      </a:r>
                      <a:endParaRPr lang="es-EC" sz="105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>
                          <a:effectLst/>
                        </a:rPr>
                        <a:t>Biotecnología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extLst>
                  <a:ext uri="{0D108BD9-81ED-4DB2-BD59-A6C34878D82A}">
                    <a16:rowId xmlns:a16="http://schemas.microsoft.com/office/drawing/2014/main" val="714616490"/>
                  </a:ext>
                </a:extLst>
              </a:tr>
              <a:tr h="159289">
                <a:tc>
                  <a:txBody>
                    <a:bodyPr/>
                    <a:lstStyle/>
                    <a:p>
                      <a:pPr algn="just"/>
                      <a:r>
                        <a:rPr lang="es-ES" sz="1000" b="0" dirty="0">
                          <a:effectLst/>
                        </a:rPr>
                        <a:t>Dayra Noemi Valle Collantes</a:t>
                      </a:r>
                      <a:endParaRPr lang="es-EC" sz="105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effectLst/>
                        </a:rPr>
                        <a:t>Biotecnología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extLst>
                  <a:ext uri="{0D108BD9-81ED-4DB2-BD59-A6C34878D82A}">
                    <a16:rowId xmlns:a16="http://schemas.microsoft.com/office/drawing/2014/main" val="1577910818"/>
                  </a:ext>
                </a:extLst>
              </a:tr>
              <a:tr h="159289">
                <a:tc>
                  <a:txBody>
                    <a:bodyPr/>
                    <a:lstStyle/>
                    <a:p>
                      <a:pPr algn="just"/>
                      <a:r>
                        <a:rPr lang="es-ES" sz="1000" b="0" dirty="0">
                          <a:effectLst/>
                        </a:rPr>
                        <a:t>Belén Estefanía Endara Toapanta </a:t>
                      </a:r>
                      <a:endParaRPr lang="es-EC" sz="105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effectLst/>
                        </a:rPr>
                        <a:t>Biotecnología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extLst>
                  <a:ext uri="{0D108BD9-81ED-4DB2-BD59-A6C34878D82A}">
                    <a16:rowId xmlns:a16="http://schemas.microsoft.com/office/drawing/2014/main" val="1304124697"/>
                  </a:ext>
                </a:extLst>
              </a:tr>
              <a:tr h="159289">
                <a:tc>
                  <a:txBody>
                    <a:bodyPr/>
                    <a:lstStyle/>
                    <a:p>
                      <a:pPr algn="just"/>
                      <a:r>
                        <a:rPr lang="es-ES" sz="1000" b="0" dirty="0">
                          <a:effectLst/>
                        </a:rPr>
                        <a:t>Oña Cárdenas Emily </a:t>
                      </a:r>
                      <a:r>
                        <a:rPr lang="es-ES" sz="1000" b="0" dirty="0" err="1">
                          <a:effectLst/>
                        </a:rPr>
                        <a:t>Poleth</a:t>
                      </a:r>
                      <a:endParaRPr lang="es-EC" sz="105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>
                          <a:effectLst/>
                        </a:rPr>
                        <a:t>Biotecnología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extLst>
                  <a:ext uri="{0D108BD9-81ED-4DB2-BD59-A6C34878D82A}">
                    <a16:rowId xmlns:a16="http://schemas.microsoft.com/office/drawing/2014/main" val="444225097"/>
                  </a:ext>
                </a:extLst>
              </a:tr>
              <a:tr h="183795">
                <a:tc>
                  <a:txBody>
                    <a:bodyPr/>
                    <a:lstStyle/>
                    <a:p>
                      <a:pPr algn="just"/>
                      <a:r>
                        <a:rPr lang="es-ES" sz="1000" b="0">
                          <a:effectLst/>
                        </a:rPr>
                        <a:t>Xavier Alenxander Sánchez Parra</a:t>
                      </a:r>
                      <a:endParaRPr lang="es-EC" sz="1050" b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effectLst/>
                        </a:rPr>
                        <a:t>Biotecnología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extLst>
                  <a:ext uri="{0D108BD9-81ED-4DB2-BD59-A6C34878D82A}">
                    <a16:rowId xmlns:a16="http://schemas.microsoft.com/office/drawing/2014/main" val="3921558093"/>
                  </a:ext>
                </a:extLst>
              </a:tr>
              <a:tr h="159289">
                <a:tc>
                  <a:txBody>
                    <a:bodyPr/>
                    <a:lstStyle/>
                    <a:p>
                      <a:pPr algn="just"/>
                      <a:r>
                        <a:rPr lang="es-ES" sz="1000" b="0" dirty="0">
                          <a:effectLst/>
                        </a:rPr>
                        <a:t>Kamila Abigail Guamán Palma</a:t>
                      </a:r>
                      <a:endParaRPr lang="es-EC" sz="105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>
                          <a:effectLst/>
                        </a:rPr>
                        <a:t>Laboratorio Clínico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extLst>
                  <a:ext uri="{0D108BD9-81ED-4DB2-BD59-A6C34878D82A}">
                    <a16:rowId xmlns:a16="http://schemas.microsoft.com/office/drawing/2014/main" val="1536665488"/>
                  </a:ext>
                </a:extLst>
              </a:tr>
              <a:tr h="159289">
                <a:tc>
                  <a:txBody>
                    <a:bodyPr/>
                    <a:lstStyle/>
                    <a:p>
                      <a:pPr algn="just"/>
                      <a:r>
                        <a:rPr lang="es-ES" sz="1000" b="0">
                          <a:effectLst/>
                        </a:rPr>
                        <a:t>Jennifer Natasha Viteri Zapata </a:t>
                      </a:r>
                      <a:endParaRPr lang="es-EC" sz="1050" b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effectLst/>
                        </a:rPr>
                        <a:t>Laboratorio Clínico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extLst>
                  <a:ext uri="{0D108BD9-81ED-4DB2-BD59-A6C34878D82A}">
                    <a16:rowId xmlns:a16="http://schemas.microsoft.com/office/drawing/2014/main" val="2172432182"/>
                  </a:ext>
                </a:extLst>
              </a:tr>
              <a:tr h="159289">
                <a:tc>
                  <a:txBody>
                    <a:bodyPr/>
                    <a:lstStyle/>
                    <a:p>
                      <a:pPr algn="just"/>
                      <a:r>
                        <a:rPr lang="es-ES" sz="1000" b="0">
                          <a:effectLst/>
                        </a:rPr>
                        <a:t>Daniela Anahí Haro León</a:t>
                      </a:r>
                      <a:endParaRPr lang="es-EC" sz="1050" b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>
                          <a:effectLst/>
                        </a:rPr>
                        <a:t>Biotecnología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extLst>
                  <a:ext uri="{0D108BD9-81ED-4DB2-BD59-A6C34878D82A}">
                    <a16:rowId xmlns:a16="http://schemas.microsoft.com/office/drawing/2014/main" val="317510978"/>
                  </a:ext>
                </a:extLst>
              </a:tr>
              <a:tr h="183795">
                <a:tc>
                  <a:txBody>
                    <a:bodyPr/>
                    <a:lstStyle/>
                    <a:p>
                      <a:pPr algn="just"/>
                      <a:r>
                        <a:rPr lang="es-ES" sz="1000" b="0" dirty="0">
                          <a:effectLst/>
                        </a:rPr>
                        <a:t>Lizbeth Anahí Pasquel </a:t>
                      </a:r>
                      <a:r>
                        <a:rPr lang="es-ES" sz="1000" b="0" dirty="0" err="1">
                          <a:effectLst/>
                        </a:rPr>
                        <a:t>Paillacho</a:t>
                      </a:r>
                      <a:endParaRPr lang="es-EC" sz="105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effectLst/>
                        </a:rPr>
                        <a:t>Biotecnología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extLst>
                  <a:ext uri="{0D108BD9-81ED-4DB2-BD59-A6C34878D82A}">
                    <a16:rowId xmlns:a16="http://schemas.microsoft.com/office/drawing/2014/main" val="2903850232"/>
                  </a:ext>
                </a:extLst>
              </a:tr>
              <a:tr h="159289">
                <a:tc>
                  <a:txBody>
                    <a:bodyPr/>
                    <a:lstStyle/>
                    <a:p>
                      <a:pPr algn="just"/>
                      <a:r>
                        <a:rPr lang="es-ES" sz="1000" b="0">
                          <a:effectLst/>
                        </a:rPr>
                        <a:t>Nathaly Anahí Proaño Terán</a:t>
                      </a:r>
                      <a:endParaRPr lang="es-EC" sz="1050" b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>
                          <a:effectLst/>
                        </a:rPr>
                        <a:t>Laboratorio Clínico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extLst>
                  <a:ext uri="{0D108BD9-81ED-4DB2-BD59-A6C34878D82A}">
                    <a16:rowId xmlns:a16="http://schemas.microsoft.com/office/drawing/2014/main" val="3555587531"/>
                  </a:ext>
                </a:extLst>
              </a:tr>
              <a:tr h="159289">
                <a:tc>
                  <a:txBody>
                    <a:bodyPr/>
                    <a:lstStyle/>
                    <a:p>
                      <a:pPr algn="just"/>
                      <a:r>
                        <a:rPr lang="es-ES" sz="1000" b="0">
                          <a:effectLst/>
                        </a:rPr>
                        <a:t>Lesly Dennisse Jurado Sailema</a:t>
                      </a:r>
                      <a:endParaRPr lang="es-EC" sz="1050" b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effectLst/>
                        </a:rPr>
                        <a:t>Biotecnología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extLst>
                  <a:ext uri="{0D108BD9-81ED-4DB2-BD59-A6C34878D82A}">
                    <a16:rowId xmlns:a16="http://schemas.microsoft.com/office/drawing/2014/main" val="1903114911"/>
                  </a:ext>
                </a:extLst>
              </a:tr>
              <a:tr h="159289">
                <a:tc>
                  <a:txBody>
                    <a:bodyPr/>
                    <a:lstStyle/>
                    <a:p>
                      <a:pPr algn="just"/>
                      <a:r>
                        <a:rPr lang="es-ES" sz="1000" b="0" dirty="0">
                          <a:effectLst/>
                        </a:rPr>
                        <a:t>Oscar Andrés Estrada López</a:t>
                      </a:r>
                      <a:endParaRPr lang="es-EC" sz="105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effectLst/>
                        </a:rPr>
                        <a:t>Biotecnología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extLst>
                  <a:ext uri="{0D108BD9-81ED-4DB2-BD59-A6C34878D82A}">
                    <a16:rowId xmlns:a16="http://schemas.microsoft.com/office/drawing/2014/main" val="3299844214"/>
                  </a:ext>
                </a:extLst>
              </a:tr>
              <a:tr h="159289">
                <a:tc>
                  <a:txBody>
                    <a:bodyPr/>
                    <a:lstStyle/>
                    <a:p>
                      <a:pPr algn="just"/>
                      <a:r>
                        <a:rPr lang="es-ES" sz="1000" b="0">
                          <a:effectLst/>
                        </a:rPr>
                        <a:t>Jonathan Ismael Llano Pérez</a:t>
                      </a:r>
                      <a:endParaRPr lang="es-EC" sz="1050" b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effectLst/>
                        </a:rPr>
                        <a:t>Biotecnología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extLst>
                  <a:ext uri="{0D108BD9-81ED-4DB2-BD59-A6C34878D82A}">
                    <a16:rowId xmlns:a16="http://schemas.microsoft.com/office/drawing/2014/main" val="1595747647"/>
                  </a:ext>
                </a:extLst>
              </a:tr>
              <a:tr h="188134">
                <a:tc>
                  <a:txBody>
                    <a:bodyPr/>
                    <a:lstStyle/>
                    <a:p>
                      <a:pPr algn="just"/>
                      <a:r>
                        <a:rPr lang="es-ES" sz="1000" b="0" dirty="0" err="1">
                          <a:effectLst/>
                        </a:rPr>
                        <a:t>Marjourie</a:t>
                      </a:r>
                      <a:r>
                        <a:rPr lang="es-ES" sz="1000" b="0" dirty="0">
                          <a:effectLst/>
                        </a:rPr>
                        <a:t> Lizbeth Yánez </a:t>
                      </a:r>
                      <a:r>
                        <a:rPr lang="es-ES" sz="1000" b="0" dirty="0" err="1">
                          <a:effectLst/>
                        </a:rPr>
                        <a:t>Galárraga</a:t>
                      </a:r>
                      <a:endParaRPr lang="es-EC" sz="105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effectLst/>
                        </a:rPr>
                        <a:t>Biotecnología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extLst>
                  <a:ext uri="{0D108BD9-81ED-4DB2-BD59-A6C34878D82A}">
                    <a16:rowId xmlns:a16="http://schemas.microsoft.com/office/drawing/2014/main" val="675854646"/>
                  </a:ext>
                </a:extLst>
              </a:tr>
              <a:tr h="188134">
                <a:tc>
                  <a:txBody>
                    <a:bodyPr/>
                    <a:lstStyle/>
                    <a:p>
                      <a:pPr algn="just"/>
                      <a:r>
                        <a:rPr lang="es-ES" sz="1000" b="0">
                          <a:effectLst/>
                        </a:rPr>
                        <a:t>Armas Bolaños Angie Carolina</a:t>
                      </a:r>
                      <a:endParaRPr lang="es-EC" sz="1050" b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effectLst/>
                        </a:rPr>
                        <a:t>Laboratorio Clínico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extLst>
                  <a:ext uri="{0D108BD9-81ED-4DB2-BD59-A6C34878D82A}">
                    <a16:rowId xmlns:a16="http://schemas.microsoft.com/office/drawing/2014/main" val="51888931"/>
                  </a:ext>
                </a:extLst>
              </a:tr>
              <a:tr h="188134">
                <a:tc>
                  <a:txBody>
                    <a:bodyPr/>
                    <a:lstStyle/>
                    <a:p>
                      <a:pPr algn="just"/>
                      <a:r>
                        <a:rPr lang="es-ES" sz="1000" b="0" dirty="0">
                          <a:effectLst/>
                        </a:rPr>
                        <a:t>Romero Yunga Anahí Nicole</a:t>
                      </a:r>
                      <a:endParaRPr lang="es-EC" sz="105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effectLst/>
                        </a:rPr>
                        <a:t>Laboratorio Clínico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extLst>
                  <a:ext uri="{0D108BD9-81ED-4DB2-BD59-A6C34878D82A}">
                    <a16:rowId xmlns:a16="http://schemas.microsoft.com/office/drawing/2014/main" val="3437829420"/>
                  </a:ext>
                </a:extLst>
              </a:tr>
              <a:tr h="188134">
                <a:tc>
                  <a:txBody>
                    <a:bodyPr/>
                    <a:lstStyle/>
                    <a:p>
                      <a:pPr algn="just"/>
                      <a:r>
                        <a:rPr lang="es-ES" sz="1000" b="0">
                          <a:effectLst/>
                        </a:rPr>
                        <a:t>Bermúdez Chávez Víctor Abdón</a:t>
                      </a:r>
                      <a:endParaRPr lang="es-EC" sz="1050" b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>
                          <a:effectLst/>
                        </a:rPr>
                        <a:t>Laboratorio Clínico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extLst>
                  <a:ext uri="{0D108BD9-81ED-4DB2-BD59-A6C34878D82A}">
                    <a16:rowId xmlns:a16="http://schemas.microsoft.com/office/drawing/2014/main" val="175405704"/>
                  </a:ext>
                </a:extLst>
              </a:tr>
              <a:tr h="188134">
                <a:tc>
                  <a:txBody>
                    <a:bodyPr/>
                    <a:lstStyle/>
                    <a:p>
                      <a:pPr algn="just"/>
                      <a:r>
                        <a:rPr lang="es-ES" sz="1000" b="0" dirty="0">
                          <a:effectLst/>
                        </a:rPr>
                        <a:t>Castillo Mejía Ariel Camila</a:t>
                      </a:r>
                      <a:endParaRPr lang="es-EC" sz="105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effectLst/>
                        </a:rPr>
                        <a:t>Laboratorio Clínico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extLst>
                  <a:ext uri="{0D108BD9-81ED-4DB2-BD59-A6C34878D82A}">
                    <a16:rowId xmlns:a16="http://schemas.microsoft.com/office/drawing/2014/main" val="2140865744"/>
                  </a:ext>
                </a:extLst>
              </a:tr>
              <a:tr h="188134">
                <a:tc>
                  <a:txBody>
                    <a:bodyPr/>
                    <a:lstStyle/>
                    <a:p>
                      <a:pPr algn="just"/>
                      <a:r>
                        <a:rPr lang="es-ES" sz="1000" b="0" dirty="0">
                          <a:effectLst/>
                        </a:rPr>
                        <a:t>Melani </a:t>
                      </a:r>
                      <a:r>
                        <a:rPr lang="es-ES" sz="1000" b="0" dirty="0" err="1">
                          <a:effectLst/>
                        </a:rPr>
                        <a:t>Ibed</a:t>
                      </a:r>
                      <a:r>
                        <a:rPr lang="es-ES" sz="1000" b="0" dirty="0">
                          <a:effectLst/>
                        </a:rPr>
                        <a:t> Carrillo </a:t>
                      </a:r>
                      <a:r>
                        <a:rPr lang="es-ES" sz="1000" b="0" dirty="0" err="1">
                          <a:effectLst/>
                        </a:rPr>
                        <a:t>Narvaez</a:t>
                      </a:r>
                      <a:endParaRPr lang="es-EC" sz="105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000" dirty="0">
                          <a:effectLst/>
                        </a:rPr>
                        <a:t>Laboratorio Clínico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569" marR="27569" marT="0" marB="0" anchor="ctr"/>
                </a:tc>
                <a:extLst>
                  <a:ext uri="{0D108BD9-81ED-4DB2-BD59-A6C34878D82A}">
                    <a16:rowId xmlns:a16="http://schemas.microsoft.com/office/drawing/2014/main" val="7915595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6A8A8255-72DA-8EC2-6C41-36F912BC1C6D}"/>
              </a:ext>
            </a:extLst>
          </p:cNvPr>
          <p:cNvSpPr txBox="1"/>
          <p:nvPr/>
        </p:nvSpPr>
        <p:spPr>
          <a:xfrm>
            <a:off x="510363" y="3757461"/>
            <a:ext cx="5721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5 visitas técnicas realizadas al CIREV Y BIOTERIO </a:t>
            </a:r>
            <a:endParaRPr lang="es-EC" b="1" dirty="0"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A7885E44-1B1A-4102-45E5-25FEF809B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6252"/>
              </p:ext>
            </p:extLst>
          </p:nvPr>
        </p:nvGraphicFramePr>
        <p:xfrm>
          <a:off x="510362" y="4239071"/>
          <a:ext cx="5367917" cy="146312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329561">
                  <a:extLst>
                    <a:ext uri="{9D8B030D-6E8A-4147-A177-3AD203B41FA5}">
                      <a16:colId xmlns:a16="http://schemas.microsoft.com/office/drawing/2014/main" val="3792041855"/>
                    </a:ext>
                  </a:extLst>
                </a:gridCol>
                <a:gridCol w="3038356">
                  <a:extLst>
                    <a:ext uri="{9D8B030D-6E8A-4147-A177-3AD203B41FA5}">
                      <a16:colId xmlns:a16="http://schemas.microsoft.com/office/drawing/2014/main" val="1826141262"/>
                    </a:ext>
                  </a:extLst>
                </a:gridCol>
              </a:tblGrid>
              <a:tr h="138701"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effectLst/>
                        </a:rPr>
                        <a:t>Visitante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>
                          <a:effectLst/>
                        </a:rPr>
                        <a:t>Institución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2259047"/>
                  </a:ext>
                </a:extLst>
              </a:tr>
              <a:tr h="240589">
                <a:tc>
                  <a:txBody>
                    <a:bodyPr/>
                    <a:lstStyle/>
                    <a:p>
                      <a:pPr algn="just"/>
                      <a:r>
                        <a:rPr lang="es-ES" sz="1000">
                          <a:effectLst/>
                        </a:rPr>
                        <a:t>Blga. Aline T Macedo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 err="1">
                          <a:effectLst/>
                        </a:rPr>
                        <a:t>Moscamed</a:t>
                      </a:r>
                      <a:r>
                        <a:rPr lang="es-ES" sz="1000" dirty="0">
                          <a:effectLst/>
                        </a:rPr>
                        <a:t> Brasil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7734453"/>
                  </a:ext>
                </a:extLst>
              </a:tr>
              <a:tr h="240589">
                <a:tc>
                  <a:txBody>
                    <a:bodyPr/>
                    <a:lstStyle/>
                    <a:p>
                      <a:pPr algn="just"/>
                      <a:r>
                        <a:rPr lang="es-ES" sz="1000">
                          <a:effectLst/>
                        </a:rPr>
                        <a:t>Dr. Danilo de Oliveira Carvalho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>
                          <a:effectLst/>
                        </a:rPr>
                        <a:t>Organismo Internacional de Energía Atómica - OIEA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90178"/>
                  </a:ext>
                </a:extLst>
              </a:tr>
              <a:tr h="240589">
                <a:tc>
                  <a:txBody>
                    <a:bodyPr/>
                    <a:lstStyle/>
                    <a:p>
                      <a:pPr algn="just"/>
                      <a:r>
                        <a:rPr lang="es-ES" sz="1000">
                          <a:effectLst/>
                        </a:rPr>
                        <a:t>MSc. Fabián Aguilar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effectLst/>
                        </a:rPr>
                        <a:t>Universidad </a:t>
                      </a:r>
                      <a:r>
                        <a:rPr lang="es-ES" sz="1000" dirty="0" err="1">
                          <a:effectLst/>
                        </a:rPr>
                        <a:t>Yachay</a:t>
                      </a:r>
                      <a:r>
                        <a:rPr lang="es-ES" sz="1000" dirty="0">
                          <a:effectLst/>
                        </a:rPr>
                        <a:t> </a:t>
                      </a:r>
                      <a:r>
                        <a:rPr lang="es-ES" sz="1000" dirty="0" err="1">
                          <a:effectLst/>
                        </a:rPr>
                        <a:t>Tech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7277930"/>
                  </a:ext>
                </a:extLst>
              </a:tr>
              <a:tr h="240589">
                <a:tc>
                  <a:txBody>
                    <a:bodyPr/>
                    <a:lstStyle/>
                    <a:p>
                      <a:pPr algn="just"/>
                      <a:r>
                        <a:rPr lang="es-ES" sz="1000">
                          <a:effectLst/>
                        </a:rPr>
                        <a:t>MSc. Fabián Aguilar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effectLst/>
                        </a:rPr>
                        <a:t>Universidad </a:t>
                      </a:r>
                      <a:r>
                        <a:rPr lang="es-ES" sz="1000" dirty="0" err="1">
                          <a:effectLst/>
                        </a:rPr>
                        <a:t>Yachay</a:t>
                      </a:r>
                      <a:r>
                        <a:rPr lang="es-ES" sz="1000" dirty="0">
                          <a:effectLst/>
                        </a:rPr>
                        <a:t> </a:t>
                      </a:r>
                      <a:r>
                        <a:rPr lang="es-ES" sz="1000" dirty="0" err="1">
                          <a:effectLst/>
                        </a:rPr>
                        <a:t>Tech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33917"/>
                  </a:ext>
                </a:extLst>
              </a:tr>
              <a:tr h="284158"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effectLst/>
                        </a:rPr>
                        <a:t>Estudiantes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effectLst/>
                        </a:rPr>
                        <a:t>Universidad Politécnica Salesiana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2498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461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93430B-FBEF-4A4A-A206-76F9A8013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55" y="0"/>
            <a:ext cx="12206710" cy="6858000"/>
          </a:xfrm>
          <a:prstGeom prst="rect">
            <a:avLst/>
          </a:prstGeom>
        </p:spPr>
      </p:pic>
      <p:sp>
        <p:nvSpPr>
          <p:cNvPr id="8" name="Google Shape;119;p4">
            <a:extLst>
              <a:ext uri="{FF2B5EF4-FFF2-40B4-BE49-F238E27FC236}">
                <a16:creationId xmlns:a16="http://schemas.microsoft.com/office/drawing/2014/main" id="{0364D578-692C-4143-95B4-0CF139E15032}"/>
              </a:ext>
            </a:extLst>
          </p:cNvPr>
          <p:cNvSpPr txBox="1"/>
          <p:nvPr/>
        </p:nvSpPr>
        <p:spPr>
          <a:xfrm>
            <a:off x="2875330" y="2267026"/>
            <a:ext cx="6441339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000"/>
            </a:pPr>
            <a:r>
              <a:rPr lang="en-US" sz="4000" b="1" noProof="1">
                <a:solidFill>
                  <a:srgbClr val="4D4D4D"/>
                </a:solidFill>
                <a:latin typeface="Barlow Condensed Medium" pitchFamily="2" charset="77"/>
              </a:rPr>
              <a:t>LABORATORIOS DE VIGILANCIA EPIDEMIOLÓGICA Y REFERENCIA NACIONAL</a:t>
            </a:r>
          </a:p>
        </p:txBody>
      </p:sp>
    </p:spTree>
    <p:extLst>
      <p:ext uri="{BB962C8B-B14F-4D97-AF65-F5344CB8AC3E}">
        <p14:creationId xmlns:p14="http://schemas.microsoft.com/office/powerpoint/2010/main" val="624837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376581" y="1353575"/>
            <a:ext cx="862996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/>
            <a:r>
              <a:rPr lang="es-MX" sz="2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Desconcentración de Técnicas y Respuesta a Emergencias de Salud Pública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C21DE5-3211-4962-9B4D-FA8C6F188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698" y="5989328"/>
            <a:ext cx="4338112" cy="63099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3C724D7-BFFF-D270-AAC6-E183F0CF03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571" b="10502"/>
          <a:stretch/>
        </p:blipFill>
        <p:spPr>
          <a:xfrm>
            <a:off x="0" y="1753644"/>
            <a:ext cx="12192000" cy="4384109"/>
          </a:xfrm>
          <a:prstGeom prst="rect">
            <a:avLst/>
          </a:prstGeom>
        </p:spPr>
      </p:pic>
      <p:sp>
        <p:nvSpPr>
          <p:cNvPr id="2" name="Google Shape;117;p3">
            <a:extLst>
              <a:ext uri="{FF2B5EF4-FFF2-40B4-BE49-F238E27FC236}">
                <a16:creationId xmlns:a16="http://schemas.microsoft.com/office/drawing/2014/main" id="{48E4723C-DFF5-8E4F-EEA5-DB95C15F86AF}"/>
              </a:ext>
            </a:extLst>
          </p:cNvPr>
          <p:cNvSpPr txBox="1"/>
          <p:nvPr/>
        </p:nvSpPr>
        <p:spPr>
          <a:xfrm>
            <a:off x="376581" y="426671"/>
            <a:ext cx="9615144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5000"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Coordinación Zonal 9 INSPI</a:t>
            </a:r>
          </a:p>
          <a:p>
            <a:pPr>
              <a:buSzPts val="2000"/>
            </a:pPr>
            <a:r>
              <a:rPr lang="en-US" sz="2500" b="1" noProof="1">
                <a:solidFill>
                  <a:srgbClr val="4D4D4D"/>
                </a:solidFill>
                <a:latin typeface="Barlow Condensed Medium" pitchFamily="2" charset="77"/>
              </a:rPr>
              <a:t>Laboratorios De Vigilancia Epidemiológica Y Referencia Nacional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C21DE5-3211-4962-9B4D-FA8C6F188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698" y="5989328"/>
            <a:ext cx="4338112" cy="63099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F97E125-AEDF-E6A7-62D6-DFD2E5D711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146" b="7762"/>
          <a:stretch/>
        </p:blipFill>
        <p:spPr>
          <a:xfrm>
            <a:off x="762000" y="2116466"/>
            <a:ext cx="10668000" cy="3605931"/>
          </a:xfrm>
          <a:prstGeom prst="rect">
            <a:avLst/>
          </a:prstGeom>
        </p:spPr>
      </p:pic>
      <p:sp>
        <p:nvSpPr>
          <p:cNvPr id="5" name="Google Shape;117;p3">
            <a:extLst>
              <a:ext uri="{FF2B5EF4-FFF2-40B4-BE49-F238E27FC236}">
                <a16:creationId xmlns:a16="http://schemas.microsoft.com/office/drawing/2014/main" id="{697974A0-A573-141D-FE80-4FB8FF3D6F29}"/>
              </a:ext>
            </a:extLst>
          </p:cNvPr>
          <p:cNvSpPr txBox="1"/>
          <p:nvPr/>
        </p:nvSpPr>
        <p:spPr>
          <a:xfrm>
            <a:off x="376581" y="426671"/>
            <a:ext cx="9615144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5000"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Coordinación Zonal 9 INSPI</a:t>
            </a:r>
          </a:p>
          <a:p>
            <a:pPr>
              <a:buSzPts val="2000"/>
            </a:pPr>
            <a:r>
              <a:rPr lang="en-US" sz="2500" b="1" noProof="1">
                <a:solidFill>
                  <a:srgbClr val="4D4D4D"/>
                </a:solidFill>
                <a:latin typeface="Barlow Condensed Medium" pitchFamily="2" charset="77"/>
              </a:rPr>
              <a:t>Laboratorios De Vigilancia Epidemiológica Y Referencia Nacional</a:t>
            </a:r>
          </a:p>
        </p:txBody>
      </p:sp>
      <p:sp>
        <p:nvSpPr>
          <p:cNvPr id="7" name="Google Shape;119;p4"/>
          <p:cNvSpPr txBox="1"/>
          <p:nvPr/>
        </p:nvSpPr>
        <p:spPr>
          <a:xfrm>
            <a:off x="376581" y="1420984"/>
            <a:ext cx="840433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1600" b="1" i="0" dirty="0">
                <a:solidFill>
                  <a:srgbClr val="191919"/>
                </a:solidFill>
                <a:effectLst/>
              </a:rPr>
              <a:t>Resultados y Desafíos Específicos de Laboratorios</a:t>
            </a:r>
            <a:endParaRPr sz="1600" b="1" u="none" strike="noStrike" cap="none" dirty="0">
              <a:solidFill>
                <a:srgbClr val="4D4D4D"/>
              </a:solidFill>
              <a:latin typeface="Barlow Condensed Medium" pitchFamily="2" charset="7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8374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C21DE5-3211-4962-9B4D-FA8C6F188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698" y="5989328"/>
            <a:ext cx="4338112" cy="63099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B5158A5-9F97-F443-BEED-97BE9FFE23CF}"/>
              </a:ext>
            </a:extLst>
          </p:cNvPr>
          <p:cNvSpPr txBox="1"/>
          <p:nvPr/>
        </p:nvSpPr>
        <p:spPr>
          <a:xfrm>
            <a:off x="578982" y="4617032"/>
            <a:ext cx="272808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US" sz="2400" b="1" dirty="0"/>
              <a:t>69,101 pruebas especializadas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3C258E8F-0E25-955A-6517-B4ECD66A9B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7910691"/>
              </p:ext>
            </p:extLst>
          </p:nvPr>
        </p:nvGraphicFramePr>
        <p:xfrm>
          <a:off x="2586449" y="170701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07915AB4-2068-7897-F321-654E2D419190}"/>
              </a:ext>
            </a:extLst>
          </p:cNvPr>
          <p:cNvSpPr txBox="1"/>
          <p:nvPr/>
        </p:nvSpPr>
        <p:spPr>
          <a:xfrm>
            <a:off x="6381743" y="2399638"/>
            <a:ext cx="1201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INMNOHEMAT E IVTS</a:t>
            </a:r>
            <a:endParaRPr lang="es-EC" sz="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01B423C-7DAA-EDA9-0F9D-289C76DADD22}"/>
              </a:ext>
            </a:extLst>
          </p:cNvPr>
          <p:cNvSpPr txBox="1"/>
          <p:nvPr/>
        </p:nvSpPr>
        <p:spPr>
          <a:xfrm>
            <a:off x="7145652" y="3654170"/>
            <a:ext cx="13111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8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PARASITOLOGÍA</a:t>
            </a:r>
            <a:endParaRPr lang="es-EC" sz="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A4C32FB-08EF-B6FB-0E99-42E55170C612}"/>
              </a:ext>
            </a:extLst>
          </p:cNvPr>
          <p:cNvSpPr txBox="1"/>
          <p:nvPr/>
        </p:nvSpPr>
        <p:spPr>
          <a:xfrm>
            <a:off x="4232445" y="3605908"/>
            <a:ext cx="1311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OFICINA TÉCNICA TENA</a:t>
            </a:r>
            <a:endParaRPr lang="es-EC" sz="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Google Shape;117;p3">
            <a:extLst>
              <a:ext uri="{FF2B5EF4-FFF2-40B4-BE49-F238E27FC236}">
                <a16:creationId xmlns:a16="http://schemas.microsoft.com/office/drawing/2014/main" id="{9D054225-8334-6C24-CDA7-F3F56F545205}"/>
              </a:ext>
            </a:extLst>
          </p:cNvPr>
          <p:cNvSpPr txBox="1"/>
          <p:nvPr/>
        </p:nvSpPr>
        <p:spPr>
          <a:xfrm>
            <a:off x="376581" y="426671"/>
            <a:ext cx="9615144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5000"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Coordinación Zonal 9 INSPI</a:t>
            </a:r>
          </a:p>
          <a:p>
            <a:pPr>
              <a:buSzPts val="2000"/>
            </a:pPr>
            <a:r>
              <a:rPr lang="en-US" sz="2500" b="1" noProof="1">
                <a:solidFill>
                  <a:srgbClr val="4D4D4D"/>
                </a:solidFill>
                <a:latin typeface="Barlow Condensed Medium" pitchFamily="2" charset="77"/>
              </a:rPr>
              <a:t>Laboratorios De Vigilancia Epidemiológica Y Referencia Nacional</a:t>
            </a:r>
          </a:p>
        </p:txBody>
      </p:sp>
      <p:sp>
        <p:nvSpPr>
          <p:cNvPr id="4" name="Google Shape;119;p4"/>
          <p:cNvSpPr txBox="1"/>
          <p:nvPr/>
        </p:nvSpPr>
        <p:spPr>
          <a:xfrm>
            <a:off x="376581" y="1409304"/>
            <a:ext cx="840433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1600" b="1" i="0" dirty="0">
                <a:solidFill>
                  <a:srgbClr val="191919"/>
                </a:solidFill>
                <a:effectLst/>
              </a:rPr>
              <a:t>Resultados y Desafíos Específicos de Laboratorios</a:t>
            </a:r>
            <a:endParaRPr sz="1600" b="1" u="none" strike="noStrike" cap="none" dirty="0">
              <a:solidFill>
                <a:srgbClr val="4D4D4D"/>
              </a:solidFill>
              <a:latin typeface="Barlow Condensed Medium" pitchFamily="2" charset="7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2129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C21DE5-3211-4962-9B4D-FA8C6F188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698" y="5989328"/>
            <a:ext cx="4338112" cy="630998"/>
          </a:xfrm>
          <a:prstGeom prst="rect">
            <a:avLst/>
          </a:prstGeom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4791F902-B9E2-D404-CC4F-E58030889FBF}"/>
              </a:ext>
            </a:extLst>
          </p:cNvPr>
          <p:cNvGraphicFramePr/>
          <p:nvPr/>
        </p:nvGraphicFramePr>
        <p:xfrm>
          <a:off x="620922" y="1626920"/>
          <a:ext cx="6741780" cy="3178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4599B263-D008-FA06-4A59-D4A882872F35}"/>
              </a:ext>
            </a:extLst>
          </p:cNvPr>
          <p:cNvSpPr txBox="1"/>
          <p:nvPr/>
        </p:nvSpPr>
        <p:spPr>
          <a:xfrm>
            <a:off x="7662698" y="1945413"/>
            <a:ext cx="3921826" cy="2274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200" dirty="0"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La variabilidad mensual puede deberse a factores estacionales, brotes de enfermedades.</a:t>
            </a:r>
            <a:endParaRPr lang="es-EC" sz="1200" dirty="0">
              <a:effectLst/>
              <a:latin typeface="+mn-lt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MX" sz="1200" dirty="0"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Es importante evaluar la capacidad de respuesta a emergencias y la coordinación entre laboratorios para garantizar una vigilancia epidemiológica efectiva.</a:t>
            </a:r>
            <a:endParaRPr lang="es-EC" sz="1200" dirty="0">
              <a:effectLst/>
              <a:latin typeface="+mn-lt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>
              <a:lnSpc>
                <a:spcPct val="150000"/>
              </a:lnSpc>
            </a:pPr>
            <a:r>
              <a:rPr lang="es-MX" sz="1200" dirty="0">
                <a:effectLst/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La planificación de recursos y la adquisición de reactivos deben ajustarse según las necesidades observadas en diferentes meses.</a:t>
            </a:r>
            <a:endParaRPr lang="es-EC" sz="1200" dirty="0">
              <a:latin typeface="+mn-lt"/>
            </a:endParaRPr>
          </a:p>
        </p:txBody>
      </p:sp>
      <p:sp>
        <p:nvSpPr>
          <p:cNvPr id="2" name="Google Shape;117;p3">
            <a:extLst>
              <a:ext uri="{FF2B5EF4-FFF2-40B4-BE49-F238E27FC236}">
                <a16:creationId xmlns:a16="http://schemas.microsoft.com/office/drawing/2014/main" id="{D52EFF79-4703-61F9-A752-36F5394CF244}"/>
              </a:ext>
            </a:extLst>
          </p:cNvPr>
          <p:cNvSpPr txBox="1"/>
          <p:nvPr/>
        </p:nvSpPr>
        <p:spPr>
          <a:xfrm>
            <a:off x="312158" y="348716"/>
            <a:ext cx="9615144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5000"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Coordinación Zonal 9 INSPI</a:t>
            </a:r>
          </a:p>
          <a:p>
            <a:pPr>
              <a:buSzPts val="2000"/>
            </a:pPr>
            <a:r>
              <a:rPr lang="en-US" sz="2500" b="1" noProof="1">
                <a:solidFill>
                  <a:srgbClr val="4D4D4D"/>
                </a:solidFill>
                <a:latin typeface="Barlow Condensed Medium" pitchFamily="2" charset="77"/>
              </a:rPr>
              <a:t>Laboratorios De Vigilancia Epidemiológica Y Referencia Nacional</a:t>
            </a:r>
          </a:p>
        </p:txBody>
      </p:sp>
    </p:spTree>
    <p:extLst>
      <p:ext uri="{BB962C8B-B14F-4D97-AF65-F5344CB8AC3E}">
        <p14:creationId xmlns:p14="http://schemas.microsoft.com/office/powerpoint/2010/main" val="1582862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93430B-FBEF-4A4A-A206-76F9A8013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55" y="0"/>
            <a:ext cx="12206710" cy="6858000"/>
          </a:xfrm>
          <a:prstGeom prst="rect">
            <a:avLst/>
          </a:prstGeom>
        </p:spPr>
      </p:pic>
      <p:sp>
        <p:nvSpPr>
          <p:cNvPr id="8" name="Google Shape;119;p4">
            <a:extLst>
              <a:ext uri="{FF2B5EF4-FFF2-40B4-BE49-F238E27FC236}">
                <a16:creationId xmlns:a16="http://schemas.microsoft.com/office/drawing/2014/main" id="{0364D578-692C-4143-95B4-0CF139E15032}"/>
              </a:ext>
            </a:extLst>
          </p:cNvPr>
          <p:cNvSpPr txBox="1"/>
          <p:nvPr/>
        </p:nvSpPr>
        <p:spPr>
          <a:xfrm>
            <a:off x="2875330" y="2267026"/>
            <a:ext cx="644133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4000" b="1" dirty="0">
                <a:solidFill>
                  <a:srgbClr val="4D4D4D"/>
                </a:solidFill>
                <a:latin typeface="Barlow Condensed Medium" pitchFamily="2" charset="77"/>
              </a:rPr>
              <a:t>PLATAFORMAS COMPARTIDAS</a:t>
            </a:r>
          </a:p>
        </p:txBody>
      </p:sp>
    </p:spTree>
    <p:extLst>
      <p:ext uri="{BB962C8B-B14F-4D97-AF65-F5344CB8AC3E}">
        <p14:creationId xmlns:p14="http://schemas.microsoft.com/office/powerpoint/2010/main" val="336258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32957C06-7E4F-4CCC-B72E-B5F28F1865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3DA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923C5D4-0335-8946-BDD6-BD9839C43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710" y="0"/>
            <a:ext cx="12206710" cy="6858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C4EC49F-6BE1-424F-B8DB-7061E572BC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6645" y="2184446"/>
            <a:ext cx="4525191" cy="182975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0F066A0-1EC9-44CD-B9A5-2B4CDC74E6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2207" y="5623039"/>
            <a:ext cx="6371344" cy="92846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08C4734-3148-E27D-9007-78D63998517F}"/>
              </a:ext>
            </a:extLst>
          </p:cNvPr>
          <p:cNvSpPr txBox="1"/>
          <p:nvPr/>
        </p:nvSpPr>
        <p:spPr>
          <a:xfrm>
            <a:off x="1203518" y="4789767"/>
            <a:ext cx="4070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>
                <a:solidFill>
                  <a:schemeClr val="bg1"/>
                </a:solidFill>
              </a:rPr>
              <a:t>Ing. Isaac Armendáriz, </a:t>
            </a:r>
            <a:r>
              <a:rPr lang="es-MX" sz="1800" b="1" dirty="0" err="1">
                <a:solidFill>
                  <a:schemeClr val="bg1"/>
                </a:solidFill>
              </a:rPr>
              <a:t>MSc</a:t>
            </a:r>
            <a:r>
              <a:rPr lang="es-MX" sz="1800" b="1" dirty="0">
                <a:solidFill>
                  <a:schemeClr val="bg1"/>
                </a:solidFill>
              </a:rPr>
              <a:t>.</a:t>
            </a:r>
          </a:p>
          <a:p>
            <a:r>
              <a:rPr lang="es-MX" sz="1800" b="1" dirty="0">
                <a:solidFill>
                  <a:schemeClr val="bg1"/>
                </a:solidFill>
              </a:rPr>
              <a:t>COORDINADOR ZONAL 9 - INSPI </a:t>
            </a:r>
            <a:endParaRPr lang="es-EC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36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312158" y="348716"/>
            <a:ext cx="5275385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Coordinación Zonal 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Plataformas Compartidas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s-EC" sz="2500" b="1" u="none" strike="noStrike" cap="none" dirty="0">
              <a:solidFill>
                <a:srgbClr val="4D4D4D"/>
              </a:solidFill>
              <a:latin typeface="Barlow Condensed Medium" pitchFamily="2" charset="77"/>
              <a:sym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C21DE5-3211-4962-9B4D-FA8C6F188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698" y="5989328"/>
            <a:ext cx="4338112" cy="63099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BF26056-10EB-3C09-98FE-7AD53EC60BEA}"/>
              </a:ext>
            </a:extLst>
          </p:cNvPr>
          <p:cNvSpPr txBox="1"/>
          <p:nvPr/>
        </p:nvSpPr>
        <p:spPr>
          <a:xfrm>
            <a:off x="329300" y="1256617"/>
            <a:ext cx="10834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5"/>
              </a:spcBef>
            </a:pPr>
            <a:r>
              <a:rPr lang="es-EC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Total de muestras ingresadas hasta la Plataforma de Recepción de Muestras en el periodo enero a diciembre 2023. </a:t>
            </a:r>
            <a:endParaRPr lang="es-EC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5E8A0862-4A65-51C2-FF48-52D3C39DC0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6862129"/>
              </p:ext>
            </p:extLst>
          </p:nvPr>
        </p:nvGraphicFramePr>
        <p:xfrm>
          <a:off x="1175355" y="2197824"/>
          <a:ext cx="9142655" cy="2462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2DA43F1-2BCC-078B-B528-9E4FBFB4A955}"/>
              </a:ext>
            </a:extLst>
          </p:cNvPr>
          <p:cNvSpPr txBox="1"/>
          <p:nvPr/>
        </p:nvSpPr>
        <p:spPr>
          <a:xfrm>
            <a:off x="7932580" y="4863086"/>
            <a:ext cx="3019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C" sz="2000" b="1" dirty="0"/>
              <a:t>TOTAL: </a:t>
            </a:r>
            <a:r>
              <a:rPr lang="en-EC" sz="2000" dirty="0"/>
              <a:t>23108 muestras</a:t>
            </a:r>
          </a:p>
        </p:txBody>
      </p:sp>
    </p:spTree>
    <p:extLst>
      <p:ext uri="{BB962C8B-B14F-4D97-AF65-F5344CB8AC3E}">
        <p14:creationId xmlns:p14="http://schemas.microsoft.com/office/powerpoint/2010/main" val="1513053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312158" y="348716"/>
            <a:ext cx="5275385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Coordinación Zonal 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Plataformas Compartidas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s-EC" sz="2500" b="1" u="none" strike="noStrike" cap="none" dirty="0">
              <a:solidFill>
                <a:srgbClr val="4D4D4D"/>
              </a:solidFill>
              <a:latin typeface="Barlow Condensed Medium" pitchFamily="2" charset="77"/>
              <a:sym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C21DE5-3211-4962-9B4D-FA8C6F188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698" y="5989328"/>
            <a:ext cx="4338112" cy="63099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AEA3F59-0FD6-8CFC-E04F-61F5A127199D}"/>
              </a:ext>
            </a:extLst>
          </p:cNvPr>
          <p:cNvSpPr txBox="1"/>
          <p:nvPr/>
        </p:nvSpPr>
        <p:spPr>
          <a:xfrm>
            <a:off x="175129" y="2053995"/>
            <a:ext cx="4269533" cy="120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  <a:spcBef>
                <a:spcPts val="95"/>
              </a:spcBef>
            </a:pPr>
            <a:r>
              <a:rPr lang="es-EC" sz="1600" b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C" sz="1600" dirty="0">
              <a:effectLst/>
              <a:latin typeface="+mj-lt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70510" marR="231140" algn="just">
              <a:spcAft>
                <a:spcPts val="0"/>
              </a:spcAft>
            </a:pPr>
            <a:r>
              <a:rPr lang="es-EC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Total de muestras ingresadas por Centro de Referencia en la Plataforma de Recepción de Muestras en el periodo enero a diciembre 2023</a:t>
            </a:r>
            <a:r>
              <a:rPr lang="es-EC" sz="160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s-EC" sz="1600" dirty="0">
              <a:effectLst/>
              <a:latin typeface="+mj-lt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DDA6E1C-E3EB-3BC1-D227-FDFE0F8F5E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012855"/>
              </p:ext>
            </p:extLst>
          </p:nvPr>
        </p:nvGraphicFramePr>
        <p:xfrm>
          <a:off x="5352247" y="971943"/>
          <a:ext cx="4790186" cy="501096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751251">
                  <a:extLst>
                    <a:ext uri="{9D8B030D-6E8A-4147-A177-3AD203B41FA5}">
                      <a16:colId xmlns:a16="http://schemas.microsoft.com/office/drawing/2014/main" val="2845785958"/>
                    </a:ext>
                  </a:extLst>
                </a:gridCol>
                <a:gridCol w="1751251">
                  <a:extLst>
                    <a:ext uri="{9D8B030D-6E8A-4147-A177-3AD203B41FA5}">
                      <a16:colId xmlns:a16="http://schemas.microsoft.com/office/drawing/2014/main" val="3885234939"/>
                    </a:ext>
                  </a:extLst>
                </a:gridCol>
                <a:gridCol w="1287684">
                  <a:extLst>
                    <a:ext uri="{9D8B030D-6E8A-4147-A177-3AD203B41FA5}">
                      <a16:colId xmlns:a16="http://schemas.microsoft.com/office/drawing/2014/main" val="1770756495"/>
                    </a:ext>
                  </a:extLst>
                </a:gridCol>
              </a:tblGrid>
              <a:tr h="259414"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CRN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EVENTO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TOTAL DE MUESTRAS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extLst>
                  <a:ext uri="{0D108BD9-81ED-4DB2-BD59-A6C34878D82A}">
                    <a16:rowId xmlns:a16="http://schemas.microsoft.com/office/drawing/2014/main" val="3270517667"/>
                  </a:ext>
                </a:extLst>
              </a:tr>
              <a:tr h="197120">
                <a:tc rowSpan="4"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IVTS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ctr"/>
                </a:tc>
                <a:tc>
                  <a:txBody>
                    <a:bodyPr/>
                    <a:lstStyle/>
                    <a:p>
                      <a:r>
                        <a:rPr lang="es-EC" sz="1000">
                          <a:effectLst/>
                        </a:rPr>
                        <a:t>CONTAJE LINFOCITOS CD4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5490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extLst>
                  <a:ext uri="{0D108BD9-81ED-4DB2-BD59-A6C34878D82A}">
                    <a16:rowId xmlns:a16="http://schemas.microsoft.com/office/drawing/2014/main" val="1694803041"/>
                  </a:ext>
                </a:extLst>
              </a:tr>
              <a:tr h="19712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00" dirty="0">
                          <a:effectLst/>
                        </a:rPr>
                        <a:t>CARGA VIRAL HEPATITIS B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241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extLst>
                  <a:ext uri="{0D108BD9-81ED-4DB2-BD59-A6C34878D82A}">
                    <a16:rowId xmlns:a16="http://schemas.microsoft.com/office/drawing/2014/main" val="3482703441"/>
                  </a:ext>
                </a:extLst>
              </a:tr>
              <a:tr h="19712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00">
                          <a:effectLst/>
                        </a:rPr>
                        <a:t>CARGA VIRAL HEPATITIS C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188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extLst>
                  <a:ext uri="{0D108BD9-81ED-4DB2-BD59-A6C34878D82A}">
                    <a16:rowId xmlns:a16="http://schemas.microsoft.com/office/drawing/2014/main" val="2278797786"/>
                  </a:ext>
                </a:extLst>
              </a:tr>
              <a:tr h="1297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00" dirty="0">
                          <a:effectLst/>
                        </a:rPr>
                        <a:t>HERPES VIRUS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3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extLst>
                  <a:ext uri="{0D108BD9-81ED-4DB2-BD59-A6C34878D82A}">
                    <a16:rowId xmlns:a16="http://schemas.microsoft.com/office/drawing/2014/main" val="1314304575"/>
                  </a:ext>
                </a:extLst>
              </a:tr>
              <a:tr h="129707">
                <a:tc rowSpan="2"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ZNS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ctr"/>
                </a:tc>
                <a:tc>
                  <a:txBody>
                    <a:bodyPr/>
                    <a:lstStyle/>
                    <a:p>
                      <a:r>
                        <a:rPr lang="es-EC" sz="1000">
                          <a:effectLst/>
                        </a:rPr>
                        <a:t>BRUCESLOSIS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55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extLst>
                  <a:ext uri="{0D108BD9-81ED-4DB2-BD59-A6C34878D82A}">
                    <a16:rowId xmlns:a16="http://schemas.microsoft.com/office/drawing/2014/main" val="1419581107"/>
                  </a:ext>
                </a:extLst>
              </a:tr>
              <a:tr h="1297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00" dirty="0">
                          <a:effectLst/>
                        </a:rPr>
                        <a:t>LEPTOSPIRA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154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extLst>
                  <a:ext uri="{0D108BD9-81ED-4DB2-BD59-A6C34878D82A}">
                    <a16:rowId xmlns:a16="http://schemas.microsoft.com/office/drawing/2014/main" val="3065150578"/>
                  </a:ext>
                </a:extLst>
              </a:tr>
              <a:tr h="129707">
                <a:tc rowSpan="10"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EGTV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ctr"/>
                </a:tc>
                <a:tc>
                  <a:txBody>
                    <a:bodyPr/>
                    <a:lstStyle/>
                    <a:p>
                      <a:r>
                        <a:rPr lang="es-EC" sz="1000" dirty="0">
                          <a:effectLst/>
                        </a:rPr>
                        <a:t>CHICUNGUNYA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25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extLst>
                  <a:ext uri="{0D108BD9-81ED-4DB2-BD59-A6C34878D82A}">
                    <a16:rowId xmlns:a16="http://schemas.microsoft.com/office/drawing/2014/main" val="2619639558"/>
                  </a:ext>
                </a:extLst>
              </a:tr>
              <a:tr h="1297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00">
                          <a:effectLst/>
                        </a:rPr>
                        <a:t>DENGUE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152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extLst>
                  <a:ext uri="{0D108BD9-81ED-4DB2-BD59-A6C34878D82A}">
                    <a16:rowId xmlns:a16="http://schemas.microsoft.com/office/drawing/2014/main" val="3179205459"/>
                  </a:ext>
                </a:extLst>
              </a:tr>
              <a:tr h="1297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00">
                          <a:effectLst/>
                        </a:rPr>
                        <a:t>FIEBRE AMARILLA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11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extLst>
                  <a:ext uri="{0D108BD9-81ED-4DB2-BD59-A6C34878D82A}">
                    <a16:rowId xmlns:a16="http://schemas.microsoft.com/office/drawing/2014/main" val="2887169537"/>
                  </a:ext>
                </a:extLst>
              </a:tr>
              <a:tr h="1297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00" dirty="0">
                          <a:effectLst/>
                        </a:rPr>
                        <a:t>ROTAVIRUS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57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extLst>
                  <a:ext uri="{0D108BD9-81ED-4DB2-BD59-A6C34878D82A}">
                    <a16:rowId xmlns:a16="http://schemas.microsoft.com/office/drawing/2014/main" val="799040747"/>
                  </a:ext>
                </a:extLst>
              </a:tr>
              <a:tr h="1297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00">
                          <a:effectLst/>
                        </a:rPr>
                        <a:t>PARALISIS FLACIDA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64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extLst>
                  <a:ext uri="{0D108BD9-81ED-4DB2-BD59-A6C34878D82A}">
                    <a16:rowId xmlns:a16="http://schemas.microsoft.com/office/drawing/2014/main" val="2334988085"/>
                  </a:ext>
                </a:extLst>
              </a:tr>
              <a:tr h="15188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00">
                          <a:effectLst/>
                        </a:rPr>
                        <a:t>ZIKA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57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extLst>
                  <a:ext uri="{0D108BD9-81ED-4DB2-BD59-A6C34878D82A}">
                    <a16:rowId xmlns:a16="http://schemas.microsoft.com/office/drawing/2014/main" val="1309987345"/>
                  </a:ext>
                </a:extLst>
              </a:tr>
              <a:tr h="1297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00" dirty="0">
                          <a:effectLst/>
                        </a:rPr>
                        <a:t>RUBEOLA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279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extLst>
                  <a:ext uri="{0D108BD9-81ED-4DB2-BD59-A6C34878D82A}">
                    <a16:rowId xmlns:a16="http://schemas.microsoft.com/office/drawing/2014/main" val="1281442125"/>
                  </a:ext>
                </a:extLst>
              </a:tr>
              <a:tr h="1297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00">
                          <a:effectLst/>
                        </a:rPr>
                        <a:t>SARAMPION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279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extLst>
                  <a:ext uri="{0D108BD9-81ED-4DB2-BD59-A6C34878D82A}">
                    <a16:rowId xmlns:a16="http://schemas.microsoft.com/office/drawing/2014/main" val="980319558"/>
                  </a:ext>
                </a:extLst>
              </a:tr>
              <a:tr h="1297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00">
                          <a:effectLst/>
                        </a:rPr>
                        <a:t>VIRUELA SIMICA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249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extLst>
                  <a:ext uri="{0D108BD9-81ED-4DB2-BD59-A6C34878D82A}">
                    <a16:rowId xmlns:a16="http://schemas.microsoft.com/office/drawing/2014/main" val="2105408018"/>
                  </a:ext>
                </a:extLst>
              </a:tr>
              <a:tr h="1297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00" dirty="0">
                          <a:effectLst/>
                        </a:rPr>
                        <a:t>PAROTIDITIS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28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extLst>
                  <a:ext uri="{0D108BD9-81ED-4DB2-BD59-A6C34878D82A}">
                    <a16:rowId xmlns:a16="http://schemas.microsoft.com/office/drawing/2014/main" val="2040135214"/>
                  </a:ext>
                </a:extLst>
              </a:tr>
              <a:tr h="129707">
                <a:tc rowSpan="5"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BACT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ctr"/>
                </a:tc>
                <a:tc>
                  <a:txBody>
                    <a:bodyPr/>
                    <a:lstStyle/>
                    <a:p>
                      <a:r>
                        <a:rPr lang="es-EC" sz="1000" dirty="0">
                          <a:effectLst/>
                        </a:rPr>
                        <a:t>FTA-ABS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468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extLst>
                  <a:ext uri="{0D108BD9-81ED-4DB2-BD59-A6C34878D82A}">
                    <a16:rowId xmlns:a16="http://schemas.microsoft.com/office/drawing/2014/main" val="3390812586"/>
                  </a:ext>
                </a:extLst>
              </a:tr>
              <a:tr h="1297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00">
                          <a:effectLst/>
                        </a:rPr>
                        <a:t>MENINGITIS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11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extLst>
                  <a:ext uri="{0D108BD9-81ED-4DB2-BD59-A6C34878D82A}">
                    <a16:rowId xmlns:a16="http://schemas.microsoft.com/office/drawing/2014/main" val="537076429"/>
                  </a:ext>
                </a:extLst>
              </a:tr>
              <a:tr h="1297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00" dirty="0">
                          <a:effectLst/>
                        </a:rPr>
                        <a:t>TOSFERINA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76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extLst>
                  <a:ext uri="{0D108BD9-81ED-4DB2-BD59-A6C34878D82A}">
                    <a16:rowId xmlns:a16="http://schemas.microsoft.com/office/drawing/2014/main" val="3499465640"/>
                  </a:ext>
                </a:extLst>
              </a:tr>
              <a:tr h="1297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00">
                          <a:effectLst/>
                        </a:rPr>
                        <a:t>HAEMOPHILUS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30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extLst>
                  <a:ext uri="{0D108BD9-81ED-4DB2-BD59-A6C34878D82A}">
                    <a16:rowId xmlns:a16="http://schemas.microsoft.com/office/drawing/2014/main" val="2536602887"/>
                  </a:ext>
                </a:extLst>
              </a:tr>
              <a:tr h="1297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00">
                          <a:effectLst/>
                        </a:rPr>
                        <a:t>STREPTOCOCOS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133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extLst>
                  <a:ext uri="{0D108BD9-81ED-4DB2-BD59-A6C34878D82A}">
                    <a16:rowId xmlns:a16="http://schemas.microsoft.com/office/drawing/2014/main" val="2694357190"/>
                  </a:ext>
                </a:extLst>
              </a:tr>
              <a:tr h="129707">
                <a:tc rowSpan="3"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PAMI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ctr"/>
                </a:tc>
                <a:tc>
                  <a:txBody>
                    <a:bodyPr/>
                    <a:lstStyle/>
                    <a:p>
                      <a:r>
                        <a:rPr lang="es-EC" sz="1000" dirty="0">
                          <a:effectLst/>
                        </a:rPr>
                        <a:t>HONGOS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62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extLst>
                  <a:ext uri="{0D108BD9-81ED-4DB2-BD59-A6C34878D82A}">
                    <a16:rowId xmlns:a16="http://schemas.microsoft.com/office/drawing/2014/main" val="2696979702"/>
                  </a:ext>
                </a:extLst>
              </a:tr>
              <a:tr h="1297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00">
                          <a:effectLst/>
                        </a:rPr>
                        <a:t>CHAGAS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304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extLst>
                  <a:ext uri="{0D108BD9-81ED-4DB2-BD59-A6C34878D82A}">
                    <a16:rowId xmlns:a16="http://schemas.microsoft.com/office/drawing/2014/main" val="220836895"/>
                  </a:ext>
                </a:extLst>
              </a:tr>
              <a:tr h="1297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00">
                          <a:effectLst/>
                        </a:rPr>
                        <a:t>LEISHMANIA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43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extLst>
                  <a:ext uri="{0D108BD9-81ED-4DB2-BD59-A6C34878D82A}">
                    <a16:rowId xmlns:a16="http://schemas.microsoft.com/office/drawing/2014/main" val="1149277126"/>
                  </a:ext>
                </a:extLst>
              </a:tr>
              <a:tr h="129707"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RAM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ctr"/>
                </a:tc>
                <a:tc>
                  <a:txBody>
                    <a:bodyPr/>
                    <a:lstStyle/>
                    <a:p>
                      <a:r>
                        <a:rPr lang="es-EC" sz="1000">
                          <a:effectLst/>
                        </a:rPr>
                        <a:t>BACTERIAS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2121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extLst>
                  <a:ext uri="{0D108BD9-81ED-4DB2-BD59-A6C34878D82A}">
                    <a16:rowId xmlns:a16="http://schemas.microsoft.com/office/drawing/2014/main" val="344062699"/>
                  </a:ext>
                </a:extLst>
              </a:tr>
              <a:tr h="129707">
                <a:tc rowSpan="4"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FLU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ctr"/>
                </a:tc>
                <a:tc>
                  <a:txBody>
                    <a:bodyPr/>
                    <a:lstStyle/>
                    <a:p>
                      <a:r>
                        <a:rPr lang="es-EC" sz="1000">
                          <a:effectLst/>
                        </a:rPr>
                        <a:t>COVID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3530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extLst>
                  <a:ext uri="{0D108BD9-81ED-4DB2-BD59-A6C34878D82A}">
                    <a16:rowId xmlns:a16="http://schemas.microsoft.com/office/drawing/2014/main" val="2511720951"/>
                  </a:ext>
                </a:extLst>
              </a:tr>
              <a:tr h="1297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00">
                          <a:effectLst/>
                        </a:rPr>
                        <a:t>IRAG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4265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extLst>
                  <a:ext uri="{0D108BD9-81ED-4DB2-BD59-A6C34878D82A}">
                    <a16:rowId xmlns:a16="http://schemas.microsoft.com/office/drawing/2014/main" val="2410471279"/>
                  </a:ext>
                </a:extLst>
              </a:tr>
              <a:tr h="1297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00">
                          <a:effectLst/>
                        </a:rPr>
                        <a:t>CASOS INUSITADOS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365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extLst>
                  <a:ext uri="{0D108BD9-81ED-4DB2-BD59-A6C34878D82A}">
                    <a16:rowId xmlns:a16="http://schemas.microsoft.com/office/drawing/2014/main" val="3422346498"/>
                  </a:ext>
                </a:extLst>
              </a:tr>
              <a:tr h="1297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000">
                          <a:effectLst/>
                        </a:rPr>
                        <a:t>SECUENCIACIÓN</a:t>
                      </a:r>
                      <a:endParaRPr lang="es-EC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826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extLst>
                  <a:ext uri="{0D108BD9-81ED-4DB2-BD59-A6C34878D82A}">
                    <a16:rowId xmlns:a16="http://schemas.microsoft.com/office/drawing/2014/main" val="3388403318"/>
                  </a:ext>
                </a:extLst>
              </a:tr>
              <a:tr h="129707">
                <a:tc gridSpan="2">
                  <a:txBody>
                    <a:bodyPr/>
                    <a:lstStyle/>
                    <a:p>
                      <a:pPr algn="r"/>
                      <a:r>
                        <a:rPr lang="es-EC" sz="1000" dirty="0">
                          <a:effectLst/>
                        </a:rPr>
                        <a:t>TOTAL</a:t>
                      </a:r>
                      <a:endParaRPr lang="es-EC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b="1" dirty="0">
                          <a:effectLst/>
                        </a:rPr>
                        <a:t>19566</a:t>
                      </a:r>
                      <a:endParaRPr lang="es-EC" sz="105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399" marR="30399" marT="0" marB="0" anchor="b"/>
                </a:tc>
                <a:extLst>
                  <a:ext uri="{0D108BD9-81ED-4DB2-BD59-A6C34878D82A}">
                    <a16:rowId xmlns:a16="http://schemas.microsoft.com/office/drawing/2014/main" val="751184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60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312158" y="348716"/>
            <a:ext cx="5275385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Coordinación Zonal 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Plataformas Compartidas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s-EC" sz="2500" b="1" u="none" strike="noStrike" cap="none" dirty="0">
              <a:solidFill>
                <a:srgbClr val="4D4D4D"/>
              </a:solidFill>
              <a:latin typeface="Barlow Condensed Medium" pitchFamily="2" charset="77"/>
              <a:sym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C21DE5-3211-4962-9B4D-FA8C6F188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698" y="5989328"/>
            <a:ext cx="4338112" cy="63099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CAF824D-8591-058D-AF9C-FF8C3EFD3F2A}"/>
              </a:ext>
            </a:extLst>
          </p:cNvPr>
          <p:cNvSpPr txBox="1"/>
          <p:nvPr/>
        </p:nvSpPr>
        <p:spPr>
          <a:xfrm>
            <a:off x="312158" y="1312680"/>
            <a:ext cx="10834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5"/>
              </a:spcBef>
            </a:pPr>
            <a:r>
              <a:rPr lang="es-EC" sz="1600" dirty="0"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Total  de  mililitros elaborados en la Plataforma  de  Medios de Cultivo durante en el periodo enero a diciembre del 2023</a:t>
            </a:r>
            <a:endParaRPr lang="es-EC" sz="1600" dirty="0">
              <a:effectLst/>
              <a:latin typeface="+mj-lt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FC5ECF3-9F4D-A1B5-5960-5508EF6056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9407980"/>
              </p:ext>
            </p:extLst>
          </p:nvPr>
        </p:nvGraphicFramePr>
        <p:xfrm>
          <a:off x="939758" y="1978773"/>
          <a:ext cx="10058399" cy="3324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08653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312158" y="348716"/>
            <a:ext cx="5275385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Coordinación Zonal 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Plataformas Compartidas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s-EC" sz="2500" b="1" u="none" strike="noStrike" cap="none" dirty="0">
              <a:solidFill>
                <a:srgbClr val="4D4D4D"/>
              </a:solidFill>
              <a:latin typeface="Barlow Condensed Medium" pitchFamily="2" charset="77"/>
              <a:sym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C21DE5-3211-4962-9B4D-FA8C6F188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698" y="5989328"/>
            <a:ext cx="4338112" cy="63099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41DCA51-027F-43A1-AB21-CF3E188F9E04}"/>
              </a:ext>
            </a:extLst>
          </p:cNvPr>
          <p:cNvSpPr txBox="1"/>
          <p:nvPr/>
        </p:nvSpPr>
        <p:spPr>
          <a:xfrm>
            <a:off x="439977" y="2690336"/>
            <a:ext cx="4023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5"/>
              </a:spcBef>
            </a:pPr>
            <a:r>
              <a:rPr lang="es-EC" sz="1600" dirty="0"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Total  de  productos elaborados en la Plataforma  de  Medios de Cultivo durante en el periodo enero a diciembre del 2023.</a:t>
            </a:r>
            <a:endParaRPr lang="es-EC" sz="1600" dirty="0">
              <a:effectLst/>
              <a:latin typeface="+mj-lt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91DCFDE-9818-B8CA-EC96-CB8372324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358556"/>
              </p:ext>
            </p:extLst>
          </p:nvPr>
        </p:nvGraphicFramePr>
        <p:xfrm>
          <a:off x="5086073" y="1144679"/>
          <a:ext cx="5153249" cy="459912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546552">
                  <a:extLst>
                    <a:ext uri="{9D8B030D-6E8A-4147-A177-3AD203B41FA5}">
                      <a16:colId xmlns:a16="http://schemas.microsoft.com/office/drawing/2014/main" val="1359975301"/>
                    </a:ext>
                  </a:extLst>
                </a:gridCol>
                <a:gridCol w="1606697">
                  <a:extLst>
                    <a:ext uri="{9D8B030D-6E8A-4147-A177-3AD203B41FA5}">
                      <a16:colId xmlns:a16="http://schemas.microsoft.com/office/drawing/2014/main" val="3220077022"/>
                    </a:ext>
                  </a:extLst>
                </a:gridCol>
              </a:tblGrid>
              <a:tr h="124120">
                <a:tc>
                  <a:txBody>
                    <a:bodyPr/>
                    <a:lstStyle/>
                    <a:p>
                      <a:pPr algn="l"/>
                      <a:r>
                        <a:rPr lang="es-EC" sz="1000" dirty="0">
                          <a:effectLst/>
                        </a:rPr>
                        <a:t>Producto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TOTAL mL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extLst>
                  <a:ext uri="{0D108BD9-81ED-4DB2-BD59-A6C34878D82A}">
                    <a16:rowId xmlns:a16="http://schemas.microsoft.com/office/drawing/2014/main" val="1163365968"/>
                  </a:ext>
                </a:extLst>
              </a:tr>
              <a:tr h="126977">
                <a:tc>
                  <a:txBody>
                    <a:bodyPr/>
                    <a:lstStyle/>
                    <a:p>
                      <a:pPr algn="l"/>
                      <a:r>
                        <a:rPr lang="es-EC" sz="1000" dirty="0">
                          <a:effectLst/>
                        </a:rPr>
                        <a:t>AGAR CITRATO SEGÚN SIMMONS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16688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extLst>
                  <a:ext uri="{0D108BD9-81ED-4DB2-BD59-A6C34878D82A}">
                    <a16:rowId xmlns:a16="http://schemas.microsoft.com/office/drawing/2014/main" val="3022787373"/>
                  </a:ext>
                </a:extLst>
              </a:tr>
              <a:tr h="124120">
                <a:tc>
                  <a:txBody>
                    <a:bodyPr/>
                    <a:lstStyle/>
                    <a:p>
                      <a:pPr algn="l"/>
                      <a:r>
                        <a:rPr lang="es-EC" sz="1000">
                          <a:effectLst/>
                        </a:rPr>
                        <a:t>AGAR LISINA HIERRO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21456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extLst>
                  <a:ext uri="{0D108BD9-81ED-4DB2-BD59-A6C34878D82A}">
                    <a16:rowId xmlns:a16="http://schemas.microsoft.com/office/drawing/2014/main" val="232258940"/>
                  </a:ext>
                </a:extLst>
              </a:tr>
              <a:tr h="124120">
                <a:tc>
                  <a:txBody>
                    <a:bodyPr/>
                    <a:lstStyle/>
                    <a:p>
                      <a:pPr algn="l"/>
                      <a:r>
                        <a:rPr lang="es-EC" sz="1000" dirty="0">
                          <a:effectLst/>
                        </a:rPr>
                        <a:t>AGAR SIM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11920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extLst>
                  <a:ext uri="{0D108BD9-81ED-4DB2-BD59-A6C34878D82A}">
                    <a16:rowId xmlns:a16="http://schemas.microsoft.com/office/drawing/2014/main" val="3121519750"/>
                  </a:ext>
                </a:extLst>
              </a:tr>
              <a:tr h="124120">
                <a:tc>
                  <a:txBody>
                    <a:bodyPr/>
                    <a:lstStyle/>
                    <a:p>
                      <a:pPr algn="l"/>
                      <a:r>
                        <a:rPr lang="es-EC" sz="1000" dirty="0">
                          <a:effectLst/>
                        </a:rPr>
                        <a:t>AGAR ÚREA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9512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extLst>
                  <a:ext uri="{0D108BD9-81ED-4DB2-BD59-A6C34878D82A}">
                    <a16:rowId xmlns:a16="http://schemas.microsoft.com/office/drawing/2014/main" val="2292329082"/>
                  </a:ext>
                </a:extLst>
              </a:tr>
              <a:tr h="124120">
                <a:tc>
                  <a:txBody>
                    <a:bodyPr/>
                    <a:lstStyle/>
                    <a:p>
                      <a:pPr algn="l"/>
                      <a:r>
                        <a:rPr lang="es-EC" sz="1000">
                          <a:effectLst/>
                        </a:rPr>
                        <a:t>ALCOHOL ÁCIDO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112000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extLst>
                  <a:ext uri="{0D108BD9-81ED-4DB2-BD59-A6C34878D82A}">
                    <a16:rowId xmlns:a16="http://schemas.microsoft.com/office/drawing/2014/main" val="2970774345"/>
                  </a:ext>
                </a:extLst>
              </a:tr>
              <a:tr h="124120">
                <a:tc>
                  <a:txBody>
                    <a:bodyPr/>
                    <a:lstStyle/>
                    <a:p>
                      <a:pPr algn="l"/>
                      <a:r>
                        <a:rPr lang="es-EC" sz="1000" dirty="0">
                          <a:effectLst/>
                        </a:rPr>
                        <a:t>AZUL DE METILENO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81000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extLst>
                  <a:ext uri="{0D108BD9-81ED-4DB2-BD59-A6C34878D82A}">
                    <a16:rowId xmlns:a16="http://schemas.microsoft.com/office/drawing/2014/main" val="299286854"/>
                  </a:ext>
                </a:extLst>
              </a:tr>
              <a:tr h="226921">
                <a:tc>
                  <a:txBody>
                    <a:bodyPr/>
                    <a:lstStyle/>
                    <a:p>
                      <a:pPr algn="l"/>
                      <a:r>
                        <a:rPr lang="es-EC" sz="1000">
                          <a:effectLst/>
                        </a:rPr>
                        <a:t>CALDO INFUSO CEREBRO CORAZÓN + GLICEROL 20 %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3164.4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extLst>
                  <a:ext uri="{0D108BD9-81ED-4DB2-BD59-A6C34878D82A}">
                    <a16:rowId xmlns:a16="http://schemas.microsoft.com/office/drawing/2014/main" val="3942027530"/>
                  </a:ext>
                </a:extLst>
              </a:tr>
              <a:tr h="124120">
                <a:tc>
                  <a:txBody>
                    <a:bodyPr/>
                    <a:lstStyle/>
                    <a:p>
                      <a:pPr algn="l"/>
                      <a:r>
                        <a:rPr lang="es-EC" sz="1000">
                          <a:effectLst/>
                        </a:rPr>
                        <a:t>CALDO VOGES PROSKAUER (MRVP)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18095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extLst>
                  <a:ext uri="{0D108BD9-81ED-4DB2-BD59-A6C34878D82A}">
                    <a16:rowId xmlns:a16="http://schemas.microsoft.com/office/drawing/2014/main" val="3053750697"/>
                  </a:ext>
                </a:extLst>
              </a:tr>
              <a:tr h="124120">
                <a:tc>
                  <a:txBody>
                    <a:bodyPr/>
                    <a:lstStyle/>
                    <a:p>
                      <a:pPr algn="l"/>
                      <a:r>
                        <a:rPr lang="es-EC" sz="1000" dirty="0">
                          <a:effectLst/>
                        </a:rPr>
                        <a:t>HIDRÓXIDO DE SODIO 4 % (P/V)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26380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extLst>
                  <a:ext uri="{0D108BD9-81ED-4DB2-BD59-A6C34878D82A}">
                    <a16:rowId xmlns:a16="http://schemas.microsoft.com/office/drawing/2014/main" val="3011274029"/>
                  </a:ext>
                </a:extLst>
              </a:tr>
              <a:tr h="124120">
                <a:tc>
                  <a:txBody>
                    <a:bodyPr/>
                    <a:lstStyle/>
                    <a:p>
                      <a:pPr algn="l"/>
                      <a:r>
                        <a:rPr lang="es-EC" sz="1000" dirty="0">
                          <a:effectLst/>
                        </a:rPr>
                        <a:t>SOLUCIÓN PBS 1X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16000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extLst>
                  <a:ext uri="{0D108BD9-81ED-4DB2-BD59-A6C34878D82A}">
                    <a16:rowId xmlns:a16="http://schemas.microsoft.com/office/drawing/2014/main" val="1175774267"/>
                  </a:ext>
                </a:extLst>
              </a:tr>
              <a:tr h="124120">
                <a:tc>
                  <a:txBody>
                    <a:bodyPr/>
                    <a:lstStyle/>
                    <a:p>
                      <a:pPr algn="l"/>
                      <a:r>
                        <a:rPr lang="es-EC" sz="1000" dirty="0">
                          <a:effectLst/>
                        </a:rPr>
                        <a:t>AGUA DESTILADA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1314282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extLst>
                  <a:ext uri="{0D108BD9-81ED-4DB2-BD59-A6C34878D82A}">
                    <a16:rowId xmlns:a16="http://schemas.microsoft.com/office/drawing/2014/main" val="2754436098"/>
                  </a:ext>
                </a:extLst>
              </a:tr>
              <a:tr h="124120">
                <a:tc>
                  <a:txBody>
                    <a:bodyPr/>
                    <a:lstStyle/>
                    <a:p>
                      <a:pPr algn="l"/>
                      <a:r>
                        <a:rPr lang="es-EC" sz="1000" dirty="0">
                          <a:effectLst/>
                        </a:rPr>
                        <a:t>AGAR MACCONKEY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113550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extLst>
                  <a:ext uri="{0D108BD9-81ED-4DB2-BD59-A6C34878D82A}">
                    <a16:rowId xmlns:a16="http://schemas.microsoft.com/office/drawing/2014/main" val="3686879110"/>
                  </a:ext>
                </a:extLst>
              </a:tr>
              <a:tr h="124120">
                <a:tc>
                  <a:txBody>
                    <a:bodyPr/>
                    <a:lstStyle/>
                    <a:p>
                      <a:pPr algn="l"/>
                      <a:r>
                        <a:rPr lang="es-EC" sz="1000">
                          <a:effectLst/>
                        </a:rPr>
                        <a:t>AGAR TRIPLE SUGAR IRON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21456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extLst>
                  <a:ext uri="{0D108BD9-81ED-4DB2-BD59-A6C34878D82A}">
                    <a16:rowId xmlns:a16="http://schemas.microsoft.com/office/drawing/2014/main" val="3896104034"/>
                  </a:ext>
                </a:extLst>
              </a:tr>
              <a:tr h="124120">
                <a:tc>
                  <a:txBody>
                    <a:bodyPr/>
                    <a:lstStyle/>
                    <a:p>
                      <a:pPr algn="l"/>
                      <a:r>
                        <a:rPr lang="es-EC" sz="1000" dirty="0">
                          <a:effectLst/>
                        </a:rPr>
                        <a:t>SOLUCIÓN SALINA ESTERIL 0,9 % (P/V)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33390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extLst>
                  <a:ext uri="{0D108BD9-81ED-4DB2-BD59-A6C34878D82A}">
                    <a16:rowId xmlns:a16="http://schemas.microsoft.com/office/drawing/2014/main" val="538296431"/>
                  </a:ext>
                </a:extLst>
              </a:tr>
              <a:tr h="124120">
                <a:tc>
                  <a:txBody>
                    <a:bodyPr/>
                    <a:lstStyle/>
                    <a:p>
                      <a:pPr algn="l"/>
                      <a:r>
                        <a:rPr lang="es-EC" sz="1000">
                          <a:effectLst/>
                        </a:rPr>
                        <a:t>AGAR MUELLER-HINTON M6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145150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extLst>
                  <a:ext uri="{0D108BD9-81ED-4DB2-BD59-A6C34878D82A}">
                    <a16:rowId xmlns:a16="http://schemas.microsoft.com/office/drawing/2014/main" val="2764124069"/>
                  </a:ext>
                </a:extLst>
              </a:tr>
              <a:tr h="124120">
                <a:tc>
                  <a:txBody>
                    <a:bodyPr/>
                    <a:lstStyle/>
                    <a:p>
                      <a:pPr algn="l"/>
                      <a:r>
                        <a:rPr lang="es-EC" sz="1000" dirty="0">
                          <a:effectLst/>
                        </a:rPr>
                        <a:t>AGAR NUTRITIVO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14904.6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extLst>
                  <a:ext uri="{0D108BD9-81ED-4DB2-BD59-A6C34878D82A}">
                    <a16:rowId xmlns:a16="http://schemas.microsoft.com/office/drawing/2014/main" val="1298886965"/>
                  </a:ext>
                </a:extLst>
              </a:tr>
              <a:tr h="124120">
                <a:tc>
                  <a:txBody>
                    <a:bodyPr/>
                    <a:lstStyle/>
                    <a:p>
                      <a:pPr algn="l"/>
                      <a:r>
                        <a:rPr lang="es-EC" sz="1000">
                          <a:effectLst/>
                        </a:rPr>
                        <a:t>CALDO SOYA TRIPTICASA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3060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extLst>
                  <a:ext uri="{0D108BD9-81ED-4DB2-BD59-A6C34878D82A}">
                    <a16:rowId xmlns:a16="http://schemas.microsoft.com/office/drawing/2014/main" val="341657643"/>
                  </a:ext>
                </a:extLst>
              </a:tr>
              <a:tr h="124120">
                <a:tc>
                  <a:txBody>
                    <a:bodyPr/>
                    <a:lstStyle/>
                    <a:p>
                      <a:pPr algn="l"/>
                      <a:r>
                        <a:rPr lang="es-EC" sz="1000" dirty="0">
                          <a:effectLst/>
                        </a:rPr>
                        <a:t>AGAR SANGRE DE BORREGO 5 %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27780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extLst>
                  <a:ext uri="{0D108BD9-81ED-4DB2-BD59-A6C34878D82A}">
                    <a16:rowId xmlns:a16="http://schemas.microsoft.com/office/drawing/2014/main" val="1267714110"/>
                  </a:ext>
                </a:extLst>
              </a:tr>
              <a:tr h="124120">
                <a:tc>
                  <a:txBody>
                    <a:bodyPr/>
                    <a:lstStyle/>
                    <a:p>
                      <a:pPr algn="l"/>
                      <a:r>
                        <a:rPr lang="es-EC" sz="1000">
                          <a:effectLst/>
                        </a:rPr>
                        <a:t>FUCSINA FENICADA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65000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extLst>
                  <a:ext uri="{0D108BD9-81ED-4DB2-BD59-A6C34878D82A}">
                    <a16:rowId xmlns:a16="http://schemas.microsoft.com/office/drawing/2014/main" val="1454405732"/>
                  </a:ext>
                </a:extLst>
              </a:tr>
              <a:tr h="124120">
                <a:tc>
                  <a:txBody>
                    <a:bodyPr/>
                    <a:lstStyle/>
                    <a:p>
                      <a:pPr algn="l"/>
                      <a:r>
                        <a:rPr lang="es-EC" sz="1000" dirty="0">
                          <a:effectLst/>
                        </a:rPr>
                        <a:t>CALDO INFUSO CEREBRO CORAZÓN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3739.4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extLst>
                  <a:ext uri="{0D108BD9-81ED-4DB2-BD59-A6C34878D82A}">
                    <a16:rowId xmlns:a16="http://schemas.microsoft.com/office/drawing/2014/main" val="1203135868"/>
                  </a:ext>
                </a:extLst>
              </a:tr>
              <a:tr h="124120">
                <a:tc>
                  <a:txBody>
                    <a:bodyPr/>
                    <a:lstStyle/>
                    <a:p>
                      <a:pPr algn="l"/>
                      <a:r>
                        <a:rPr lang="es-EC" sz="1000">
                          <a:effectLst/>
                        </a:rPr>
                        <a:t>CALDO INFUSO CEREBRO CORAZÓN + 6.5 % ClNa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231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extLst>
                  <a:ext uri="{0D108BD9-81ED-4DB2-BD59-A6C34878D82A}">
                    <a16:rowId xmlns:a16="http://schemas.microsoft.com/office/drawing/2014/main" val="3178280468"/>
                  </a:ext>
                </a:extLst>
              </a:tr>
              <a:tr h="124120">
                <a:tc>
                  <a:txBody>
                    <a:bodyPr/>
                    <a:lstStyle/>
                    <a:p>
                      <a:pPr algn="l"/>
                      <a:r>
                        <a:rPr lang="es-EC" sz="1000" dirty="0">
                          <a:effectLst/>
                        </a:rPr>
                        <a:t>AGUA DESTILADA ESTÉRIL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360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extLst>
                  <a:ext uri="{0D108BD9-81ED-4DB2-BD59-A6C34878D82A}">
                    <a16:rowId xmlns:a16="http://schemas.microsoft.com/office/drawing/2014/main" val="3469697682"/>
                  </a:ext>
                </a:extLst>
              </a:tr>
              <a:tr h="124120">
                <a:tc>
                  <a:txBody>
                    <a:bodyPr/>
                    <a:lstStyle/>
                    <a:p>
                      <a:pPr algn="l"/>
                      <a:r>
                        <a:rPr lang="es-EC" sz="1000" dirty="0">
                          <a:effectLst/>
                        </a:rPr>
                        <a:t>AZÚCAR SORBITOL AL 20 %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35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extLst>
                  <a:ext uri="{0D108BD9-81ED-4DB2-BD59-A6C34878D82A}">
                    <a16:rowId xmlns:a16="http://schemas.microsoft.com/office/drawing/2014/main" val="695768393"/>
                  </a:ext>
                </a:extLst>
              </a:tr>
              <a:tr h="124120">
                <a:tc>
                  <a:txBody>
                    <a:bodyPr/>
                    <a:lstStyle/>
                    <a:p>
                      <a:pPr algn="l"/>
                      <a:r>
                        <a:rPr lang="es-EC" sz="1000" dirty="0">
                          <a:effectLst/>
                        </a:rPr>
                        <a:t>AGAR MANITOL-SAL COMUN ROJO FENOL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91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extLst>
                  <a:ext uri="{0D108BD9-81ED-4DB2-BD59-A6C34878D82A}">
                    <a16:rowId xmlns:a16="http://schemas.microsoft.com/office/drawing/2014/main" val="3546547682"/>
                  </a:ext>
                </a:extLst>
              </a:tr>
              <a:tr h="124120">
                <a:tc>
                  <a:txBody>
                    <a:bodyPr/>
                    <a:lstStyle/>
                    <a:p>
                      <a:pPr algn="l"/>
                      <a:r>
                        <a:rPr lang="es-EC" sz="1000" dirty="0">
                          <a:effectLst/>
                        </a:rPr>
                        <a:t>SOLUCIÓN DE CITRATO DE SODIO AL 3,2 %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400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extLst>
                  <a:ext uri="{0D108BD9-81ED-4DB2-BD59-A6C34878D82A}">
                    <a16:rowId xmlns:a16="http://schemas.microsoft.com/office/drawing/2014/main" val="252379944"/>
                  </a:ext>
                </a:extLst>
              </a:tr>
              <a:tr h="124120">
                <a:tc>
                  <a:txBody>
                    <a:bodyPr/>
                    <a:lstStyle/>
                    <a:p>
                      <a:pPr algn="l"/>
                      <a:r>
                        <a:rPr lang="es-EC" sz="1000" dirty="0">
                          <a:effectLst/>
                        </a:rPr>
                        <a:t>AGAR BILIS ESCULINA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252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extLst>
                  <a:ext uri="{0D108BD9-81ED-4DB2-BD59-A6C34878D82A}">
                    <a16:rowId xmlns:a16="http://schemas.microsoft.com/office/drawing/2014/main" val="3665264295"/>
                  </a:ext>
                </a:extLst>
              </a:tr>
              <a:tr h="226921">
                <a:tc>
                  <a:txBody>
                    <a:bodyPr/>
                    <a:lstStyle/>
                    <a:p>
                      <a:pPr algn="l"/>
                      <a:r>
                        <a:rPr lang="es-EC" sz="1000" dirty="0">
                          <a:effectLst/>
                        </a:rPr>
                        <a:t>SOLUCIÓN DE TRI SODIO CITRATO DIHIDRATO AL 3,6 %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1250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extLst>
                  <a:ext uri="{0D108BD9-81ED-4DB2-BD59-A6C34878D82A}">
                    <a16:rowId xmlns:a16="http://schemas.microsoft.com/office/drawing/2014/main" val="1509687842"/>
                  </a:ext>
                </a:extLst>
              </a:tr>
              <a:tr h="124120">
                <a:tc>
                  <a:txBody>
                    <a:bodyPr/>
                    <a:lstStyle/>
                    <a:p>
                      <a:pPr algn="l"/>
                      <a:r>
                        <a:rPr lang="es-EC" sz="1000" dirty="0">
                          <a:effectLst/>
                        </a:rPr>
                        <a:t>Total general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>
                          <a:effectLst/>
                        </a:rPr>
                        <a:t>2061146.4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5011" marR="35011" marT="0" marB="0" anchor="ctr"/>
                </a:tc>
                <a:extLst>
                  <a:ext uri="{0D108BD9-81ED-4DB2-BD59-A6C34878D82A}">
                    <a16:rowId xmlns:a16="http://schemas.microsoft.com/office/drawing/2014/main" val="1061353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214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312158" y="348716"/>
            <a:ext cx="5275385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Coordinación Zonal 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Plataformas Compartidas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s-EC" sz="2500" b="1" u="none" strike="noStrike" cap="none" dirty="0">
              <a:solidFill>
                <a:srgbClr val="4D4D4D"/>
              </a:solidFill>
              <a:latin typeface="Barlow Condensed Medium" pitchFamily="2" charset="77"/>
              <a:sym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C21DE5-3211-4962-9B4D-FA8C6F188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698" y="5989328"/>
            <a:ext cx="4338112" cy="63099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386579D-F36A-A36D-905E-9721F43C7F2C}"/>
              </a:ext>
            </a:extLst>
          </p:cNvPr>
          <p:cNvSpPr txBox="1"/>
          <p:nvPr/>
        </p:nvSpPr>
        <p:spPr>
          <a:xfrm>
            <a:off x="410426" y="1311439"/>
            <a:ext cx="10834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5"/>
              </a:spcBef>
            </a:pPr>
            <a:r>
              <a:rPr lang="es-EC" sz="1600" dirty="0"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Total de material descontaminado, lavado, empaquetado y esterilizado  en la Plataforma de Manejo de Desechos y Esterilización en el periodo enero a diciembre del 2023.</a:t>
            </a:r>
            <a:endParaRPr lang="es-EC" sz="1600" dirty="0">
              <a:effectLst/>
              <a:latin typeface="+mj-lt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C3DEF9D-78DC-87E0-A86B-8CE9644AA8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3118212"/>
              </p:ext>
            </p:extLst>
          </p:nvPr>
        </p:nvGraphicFramePr>
        <p:xfrm>
          <a:off x="884904" y="2104086"/>
          <a:ext cx="10360286" cy="358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26172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93430B-FBEF-4A4A-A206-76F9A8013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55" y="0"/>
            <a:ext cx="12206710" cy="6858000"/>
          </a:xfrm>
          <a:prstGeom prst="rect">
            <a:avLst/>
          </a:prstGeom>
        </p:spPr>
      </p:pic>
      <p:sp>
        <p:nvSpPr>
          <p:cNvPr id="8" name="Google Shape;119;p4">
            <a:extLst>
              <a:ext uri="{FF2B5EF4-FFF2-40B4-BE49-F238E27FC236}">
                <a16:creationId xmlns:a16="http://schemas.microsoft.com/office/drawing/2014/main" id="{0364D578-692C-4143-95B4-0CF139E15032}"/>
              </a:ext>
            </a:extLst>
          </p:cNvPr>
          <p:cNvSpPr txBox="1"/>
          <p:nvPr/>
        </p:nvSpPr>
        <p:spPr>
          <a:xfrm>
            <a:off x="2875330" y="2267026"/>
            <a:ext cx="644133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000"/>
            </a:pPr>
            <a:r>
              <a:rPr lang="es-MX" sz="4000" b="1" dirty="0">
                <a:solidFill>
                  <a:srgbClr val="4D4D4D"/>
                </a:solidFill>
                <a:latin typeface="Barlow Condensed Medium" pitchFamily="2" charset="77"/>
              </a:rPr>
              <a:t>GESTIÓN DE ASEGURAMIENTO DE CALIDAD DE RESULTADOS</a:t>
            </a:r>
          </a:p>
        </p:txBody>
      </p:sp>
    </p:spTree>
    <p:extLst>
      <p:ext uri="{BB962C8B-B14F-4D97-AF65-F5344CB8AC3E}">
        <p14:creationId xmlns:p14="http://schemas.microsoft.com/office/powerpoint/2010/main" val="2850333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312158" y="348716"/>
            <a:ext cx="7641217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Coordinación Zonal 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Aseguramiento de la Calidad de Resultados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s-EC" sz="2500" b="1" u="none" strike="noStrike" cap="none" dirty="0">
              <a:solidFill>
                <a:srgbClr val="4D4D4D"/>
              </a:solidFill>
              <a:latin typeface="Barlow Condensed Medium" pitchFamily="2" charset="77"/>
              <a:sym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C21DE5-3211-4962-9B4D-FA8C6F188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698" y="5989328"/>
            <a:ext cx="4338112" cy="6309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B79B50D-616D-53DF-9BA0-495B11D61F0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624" y="1120510"/>
            <a:ext cx="4595384" cy="4616979"/>
          </a:xfrm>
          <a:prstGeom prst="rect">
            <a:avLst/>
          </a:prstGeom>
          <a:noFill/>
        </p:spPr>
      </p:pic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6DBCA30B-67A0-1CE7-004C-A81D8875C034}"/>
              </a:ext>
            </a:extLst>
          </p:cNvPr>
          <p:cNvSpPr/>
          <p:nvPr/>
        </p:nvSpPr>
        <p:spPr>
          <a:xfrm>
            <a:off x="758450" y="2760620"/>
            <a:ext cx="5461457" cy="144780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8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MX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plicación de la herramienta para evaluar el grado de implementación de las Normas ISO 9001:2015 e ISO 15189:2012</a:t>
            </a:r>
            <a:r>
              <a:rPr lang="es-MX" sz="18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todos los Centros de Referencia Nacional y Gestiones de la Coordinación Zonal 9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3786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312158" y="348716"/>
            <a:ext cx="5275385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Coordinación Zonal 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Aseguramiento de la Calidad de Resultados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C21DE5-3211-4962-9B4D-FA8C6F188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698" y="5989328"/>
            <a:ext cx="4338112" cy="63099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5D3F8FF-8D40-0990-D947-354608041F64}"/>
              </a:ext>
            </a:extLst>
          </p:cNvPr>
          <p:cNvSpPr txBox="1"/>
          <p:nvPr/>
        </p:nvSpPr>
        <p:spPr>
          <a:xfrm>
            <a:off x="312158" y="1329862"/>
            <a:ext cx="10834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5"/>
              </a:spcBef>
            </a:pPr>
            <a:r>
              <a:rPr lang="es-MX" sz="1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Durante el año 2023, se han elaborado y aprobado un total de 48 documentos en la Coordinación Zonal 9:</a:t>
            </a:r>
            <a:endParaRPr lang="es-EC" sz="1600" dirty="0">
              <a:effectLst/>
              <a:latin typeface="+mj-lt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C8AF82E-AB2F-F43A-C2F8-6C5423D18A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07343"/>
              </p:ext>
            </p:extLst>
          </p:nvPr>
        </p:nvGraphicFramePr>
        <p:xfrm>
          <a:off x="820913" y="1946787"/>
          <a:ext cx="10550173" cy="327985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016146">
                  <a:extLst>
                    <a:ext uri="{9D8B030D-6E8A-4147-A177-3AD203B41FA5}">
                      <a16:colId xmlns:a16="http://schemas.microsoft.com/office/drawing/2014/main" val="272015281"/>
                    </a:ext>
                  </a:extLst>
                </a:gridCol>
                <a:gridCol w="1135810">
                  <a:extLst>
                    <a:ext uri="{9D8B030D-6E8A-4147-A177-3AD203B41FA5}">
                      <a16:colId xmlns:a16="http://schemas.microsoft.com/office/drawing/2014/main" val="1335487576"/>
                    </a:ext>
                  </a:extLst>
                </a:gridCol>
                <a:gridCol w="1135810">
                  <a:extLst>
                    <a:ext uri="{9D8B030D-6E8A-4147-A177-3AD203B41FA5}">
                      <a16:colId xmlns:a16="http://schemas.microsoft.com/office/drawing/2014/main" val="3508047061"/>
                    </a:ext>
                  </a:extLst>
                </a:gridCol>
                <a:gridCol w="1154832">
                  <a:extLst>
                    <a:ext uri="{9D8B030D-6E8A-4147-A177-3AD203B41FA5}">
                      <a16:colId xmlns:a16="http://schemas.microsoft.com/office/drawing/2014/main" val="3877378484"/>
                    </a:ext>
                  </a:extLst>
                </a:gridCol>
                <a:gridCol w="1154832">
                  <a:extLst>
                    <a:ext uri="{9D8B030D-6E8A-4147-A177-3AD203B41FA5}">
                      <a16:colId xmlns:a16="http://schemas.microsoft.com/office/drawing/2014/main" val="396244948"/>
                    </a:ext>
                  </a:extLst>
                </a:gridCol>
                <a:gridCol w="1155736">
                  <a:extLst>
                    <a:ext uri="{9D8B030D-6E8A-4147-A177-3AD203B41FA5}">
                      <a16:colId xmlns:a16="http://schemas.microsoft.com/office/drawing/2014/main" val="636629352"/>
                    </a:ext>
                  </a:extLst>
                </a:gridCol>
                <a:gridCol w="1155736">
                  <a:extLst>
                    <a:ext uri="{9D8B030D-6E8A-4147-A177-3AD203B41FA5}">
                      <a16:colId xmlns:a16="http://schemas.microsoft.com/office/drawing/2014/main" val="272791057"/>
                    </a:ext>
                  </a:extLst>
                </a:gridCol>
                <a:gridCol w="641271">
                  <a:extLst>
                    <a:ext uri="{9D8B030D-6E8A-4147-A177-3AD203B41FA5}">
                      <a16:colId xmlns:a16="http://schemas.microsoft.com/office/drawing/2014/main" val="3478705599"/>
                    </a:ext>
                  </a:extLst>
                </a:gridCol>
              </a:tblGrid>
              <a:tr h="237734">
                <a:tc rowSpan="2"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CENTRO DE REFERENCIA NACIONAL / GESTIÓN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PROCEDIMIENTO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INSTRUCTIVO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REGISTRO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TOTAL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58136490"/>
                  </a:ext>
                </a:extLst>
              </a:tr>
              <a:tr h="30429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b="1" dirty="0">
                          <a:effectLst/>
                        </a:rPr>
                        <a:t>CREADOS</a:t>
                      </a:r>
                      <a:endParaRPr lang="es-EC" sz="1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b="1" dirty="0">
                          <a:effectLst/>
                        </a:rPr>
                        <a:t>ACTUALIZADOS</a:t>
                      </a:r>
                      <a:endParaRPr lang="es-EC" sz="1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b="1" dirty="0">
                          <a:effectLst/>
                        </a:rPr>
                        <a:t>CREADOS</a:t>
                      </a:r>
                      <a:endParaRPr lang="es-EC" sz="1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b="1">
                          <a:effectLst/>
                        </a:rPr>
                        <a:t>ACTUALIZADOS</a:t>
                      </a:r>
                      <a:endParaRPr lang="es-EC" sz="10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b="1">
                          <a:effectLst/>
                        </a:rPr>
                        <a:t>CREADOS</a:t>
                      </a:r>
                      <a:endParaRPr lang="es-EC" sz="10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b="1" dirty="0">
                          <a:effectLst/>
                        </a:rPr>
                        <a:t>ACTUALIZADOS</a:t>
                      </a:r>
                      <a:endParaRPr lang="es-EC" sz="1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217104"/>
                  </a:ext>
                </a:extLst>
              </a:tr>
              <a:tr h="304299">
                <a:tc>
                  <a:txBody>
                    <a:bodyPr/>
                    <a:lstStyle/>
                    <a:p>
                      <a:pPr algn="just"/>
                      <a:r>
                        <a:rPr lang="es-EC" sz="1000">
                          <a:effectLst/>
                        </a:rPr>
                        <a:t>Centro de Referencia Nacional de Resistencia a los Antimicrobianos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1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-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2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-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-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-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3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88043031"/>
                  </a:ext>
                </a:extLst>
              </a:tr>
              <a:tr h="456449">
                <a:tc>
                  <a:txBody>
                    <a:bodyPr/>
                    <a:lstStyle/>
                    <a:p>
                      <a:pPr algn="just"/>
                      <a:r>
                        <a:rPr lang="es-EC" sz="1000">
                          <a:effectLst/>
                        </a:rPr>
                        <a:t>Centro de Referencia Nacional de Genómica, Secuenciación y Bioinformática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-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-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-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-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1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4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5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39951410"/>
                  </a:ext>
                </a:extLst>
              </a:tr>
              <a:tr h="368488">
                <a:tc>
                  <a:txBody>
                    <a:bodyPr/>
                    <a:lstStyle/>
                    <a:p>
                      <a:pPr algn="just"/>
                      <a:r>
                        <a:rPr lang="es-EC" sz="1000" dirty="0">
                          <a:effectLst/>
                        </a:rPr>
                        <a:t>Centro de Referencia Nacional de Vectores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-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1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1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-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-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9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11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97917082"/>
                  </a:ext>
                </a:extLst>
              </a:tr>
              <a:tr h="456449">
                <a:tc>
                  <a:txBody>
                    <a:bodyPr/>
                    <a:lstStyle/>
                    <a:p>
                      <a:pPr algn="just"/>
                      <a:r>
                        <a:rPr lang="es-EC" sz="1000">
                          <a:effectLst/>
                        </a:rPr>
                        <a:t>Gestión de Laboratorios de Vigilancia Epidemiológica y Referencia Nacional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-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-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-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2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-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-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2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03056905"/>
                  </a:ext>
                </a:extLst>
              </a:tr>
              <a:tr h="304299">
                <a:tc>
                  <a:txBody>
                    <a:bodyPr/>
                    <a:lstStyle/>
                    <a:p>
                      <a:pPr algn="just"/>
                      <a:r>
                        <a:rPr lang="es-EC" sz="1000">
                          <a:effectLst/>
                        </a:rPr>
                        <a:t>Gestión de Aseguramiento de la Calidad de Resultados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-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-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-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1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-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-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1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71948122"/>
                  </a:ext>
                </a:extLst>
              </a:tr>
              <a:tr h="304299">
                <a:tc>
                  <a:txBody>
                    <a:bodyPr/>
                    <a:lstStyle/>
                    <a:p>
                      <a:pPr algn="just"/>
                      <a:r>
                        <a:rPr lang="es-EC" sz="1000">
                          <a:effectLst/>
                        </a:rPr>
                        <a:t>Gestión de Investigación, Desarrollo e Innovación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-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-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-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7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-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17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24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34884359"/>
                  </a:ext>
                </a:extLst>
              </a:tr>
              <a:tr h="304299">
                <a:tc>
                  <a:txBody>
                    <a:bodyPr/>
                    <a:lstStyle/>
                    <a:p>
                      <a:pPr algn="just"/>
                      <a:r>
                        <a:rPr lang="es-EC" sz="1000">
                          <a:effectLst/>
                        </a:rPr>
                        <a:t>Gestión de Plataformas Compartidas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-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-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2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-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dirty="0">
                          <a:effectLst/>
                        </a:rPr>
                        <a:t>-</a:t>
                      </a:r>
                      <a:endParaRPr lang="es-EC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-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>
                          <a:effectLst/>
                        </a:rPr>
                        <a:t>2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58521149"/>
                  </a:ext>
                </a:extLst>
              </a:tr>
              <a:tr h="237734">
                <a:tc>
                  <a:txBody>
                    <a:bodyPr/>
                    <a:lstStyle/>
                    <a:p>
                      <a:pPr algn="r"/>
                      <a:r>
                        <a:rPr lang="es-EC" sz="1000">
                          <a:effectLst/>
                        </a:rPr>
                        <a:t>TOTAL</a:t>
                      </a:r>
                      <a:endParaRPr lang="es-EC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b="1" dirty="0">
                          <a:effectLst/>
                        </a:rPr>
                        <a:t>1</a:t>
                      </a:r>
                      <a:endParaRPr lang="es-EC" sz="1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b="1" dirty="0">
                          <a:effectLst/>
                        </a:rPr>
                        <a:t>1</a:t>
                      </a:r>
                      <a:endParaRPr lang="es-EC" sz="1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b="1" dirty="0">
                          <a:effectLst/>
                        </a:rPr>
                        <a:t>5</a:t>
                      </a:r>
                      <a:endParaRPr lang="es-EC" sz="1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b="1" dirty="0">
                          <a:effectLst/>
                        </a:rPr>
                        <a:t>10</a:t>
                      </a:r>
                      <a:endParaRPr lang="es-EC" sz="1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b="1" dirty="0">
                          <a:effectLst/>
                        </a:rPr>
                        <a:t>1</a:t>
                      </a:r>
                      <a:endParaRPr lang="es-EC" sz="1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b="1" dirty="0">
                          <a:effectLst/>
                        </a:rPr>
                        <a:t>30</a:t>
                      </a:r>
                      <a:endParaRPr lang="es-EC" sz="1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000" b="1" dirty="0">
                          <a:effectLst/>
                        </a:rPr>
                        <a:t>48</a:t>
                      </a:r>
                      <a:endParaRPr lang="es-EC" sz="10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73153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571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C21DE5-3211-4962-9B4D-FA8C6F188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698" y="5989328"/>
            <a:ext cx="4338112" cy="630998"/>
          </a:xfrm>
          <a:prstGeom prst="rect">
            <a:avLst/>
          </a:prstGeom>
        </p:spPr>
      </p:pic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F1A412AD-619C-BF3A-9130-EEC2A5204DF8}"/>
              </a:ext>
            </a:extLst>
          </p:cNvPr>
          <p:cNvSpPr/>
          <p:nvPr/>
        </p:nvSpPr>
        <p:spPr>
          <a:xfrm>
            <a:off x="420016" y="1210450"/>
            <a:ext cx="3293931" cy="261690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Capacitación acerca de las Norma ISO y documentos propios del Sistema de Gestión de Calidad al personal de las áreas internas de la Coordinación Zonal 9</a:t>
            </a:r>
            <a:endParaRPr lang="es-EC" sz="1200" dirty="0">
              <a:effectLst/>
              <a:latin typeface="+mj-lt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8400C48-FACE-29F7-3A64-ABC11D0283A1}"/>
              </a:ext>
            </a:extLst>
          </p:cNvPr>
          <p:cNvSpPr/>
          <p:nvPr/>
        </p:nvSpPr>
        <p:spPr>
          <a:xfrm>
            <a:off x="3928039" y="2095832"/>
            <a:ext cx="2430661" cy="86173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período se han realizado 12 capacitaciones</a:t>
            </a:r>
            <a:endParaRPr lang="es-EC" sz="1100" dirty="0"/>
          </a:p>
        </p:txBody>
      </p:sp>
      <p:sp>
        <p:nvSpPr>
          <p:cNvPr id="5" name="Google Shape;119;p4">
            <a:extLst>
              <a:ext uri="{FF2B5EF4-FFF2-40B4-BE49-F238E27FC236}">
                <a16:creationId xmlns:a16="http://schemas.microsoft.com/office/drawing/2014/main" id="{1769A704-F507-9908-ACA8-0462C3366437}"/>
              </a:ext>
            </a:extLst>
          </p:cNvPr>
          <p:cNvSpPr txBox="1"/>
          <p:nvPr/>
        </p:nvSpPr>
        <p:spPr>
          <a:xfrm>
            <a:off x="312158" y="348716"/>
            <a:ext cx="5275385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Coordinación Zonal 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Aseguramiento de la Calidad de Resultados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D2D4C1CC-49DE-FFE4-4334-A08718C33067}"/>
              </a:ext>
            </a:extLst>
          </p:cNvPr>
          <p:cNvSpPr/>
          <p:nvPr/>
        </p:nvSpPr>
        <p:spPr>
          <a:xfrm>
            <a:off x="540775" y="4105525"/>
            <a:ext cx="3293931" cy="2317001"/>
          </a:xfrm>
          <a:prstGeom prst="rightArrow">
            <a:avLst>
              <a:gd name="adj1" fmla="val 50000"/>
              <a:gd name="adj2" fmla="val 5806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Auditorías Internas a las áreas técnicas a nivel nacional </a:t>
            </a:r>
            <a:r>
              <a:rPr lang="es-MX" sz="12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basada</a:t>
            </a:r>
            <a:r>
              <a:rPr lang="es-MX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en la Norma ISO 9001</a:t>
            </a:r>
            <a:endParaRPr lang="es-EC" b="1" dirty="0">
              <a:effectLst/>
              <a:latin typeface="+mj-lt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800" b="1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05FDD31-DC18-9DEB-15DF-E3C5ECA18179}"/>
              </a:ext>
            </a:extLst>
          </p:cNvPr>
          <p:cNvSpPr/>
          <p:nvPr/>
        </p:nvSpPr>
        <p:spPr>
          <a:xfrm>
            <a:off x="4048801" y="4721566"/>
            <a:ext cx="2309900" cy="115960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Arial Narrow" panose="020B0606020202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S</a:t>
            </a:r>
            <a:r>
              <a:rPr lang="es-MX" dirty="0">
                <a:effectLst/>
                <a:latin typeface="Arial Narrow" panose="020B0606020202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e ejecutó 1 auditoría interna, del Sistema de Gestión de Calidad, se verificó el grado de cumplimiento de los requisitos de la norma ISO 9001:2015.</a:t>
            </a:r>
            <a:endParaRPr lang="es-EC" sz="1100" dirty="0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8B80460A-1874-81B9-37C6-77F53D914389}"/>
              </a:ext>
            </a:extLst>
          </p:cNvPr>
          <p:cNvSpPr/>
          <p:nvPr/>
        </p:nvSpPr>
        <p:spPr>
          <a:xfrm>
            <a:off x="5807538" y="2642625"/>
            <a:ext cx="2790144" cy="2317002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Apoyo en Auditoría Externa a las áreas técnicas a nivel nacional basada en las Normas ISO </a:t>
            </a:r>
            <a:endParaRPr lang="es-EC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F5EAA63-DB9F-C1D6-BA9F-34D44815ECD7}"/>
              </a:ext>
            </a:extLst>
          </p:cNvPr>
          <p:cNvSpPr/>
          <p:nvPr/>
        </p:nvSpPr>
        <p:spPr>
          <a:xfrm>
            <a:off x="8803653" y="2905873"/>
            <a:ext cx="2968331" cy="179050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ejecutaron dos auditorías externas del Sistema de Gestión de Calidad, con el objetivo de evaluar y verificar la conformidad o cumplimiento del Sistema de Gestión con los requisitos establecidos en la norma ISO 9001:2015.</a:t>
            </a:r>
            <a:endParaRPr lang="es-EC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913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C21DE5-3211-4962-9B4D-FA8C6F188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698" y="5989328"/>
            <a:ext cx="4338112" cy="630998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F266973A-1EE3-1F6D-BE2D-D2C9281EE359}"/>
              </a:ext>
            </a:extLst>
          </p:cNvPr>
          <p:cNvSpPr/>
          <p:nvPr/>
        </p:nvSpPr>
        <p:spPr>
          <a:xfrm>
            <a:off x="697793" y="3406538"/>
            <a:ext cx="3268134" cy="10498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800" dirty="0">
                <a:latin typeface="Arial Narrow" panose="020B0606020202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D</a:t>
            </a:r>
            <a:r>
              <a:rPr lang="es-EC" sz="1800" dirty="0">
                <a:effectLst/>
                <a:latin typeface="Arial Narrow" panose="020B0606020202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urante el año 2023 se implementaron un total de 12 mejoras</a:t>
            </a:r>
            <a:endParaRPr lang="es-EC" dirty="0"/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84F34D33-A927-2E70-5284-EB0629E8DF9C}"/>
              </a:ext>
            </a:extLst>
          </p:cNvPr>
          <p:cNvSpPr/>
          <p:nvPr/>
        </p:nvSpPr>
        <p:spPr>
          <a:xfrm>
            <a:off x="827616" y="1516944"/>
            <a:ext cx="3138311" cy="172437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Seguimiento del desarrollo e implementación de los ciclos de mejora continua</a:t>
            </a:r>
            <a:endParaRPr lang="es-EC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C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274509F-1546-878F-BCFA-0D4B980FC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367" y="2014958"/>
            <a:ext cx="5275385" cy="3331410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90C1F82F-C5A9-F214-D977-5A420C7BB6F0}"/>
              </a:ext>
            </a:extLst>
          </p:cNvPr>
          <p:cNvCxnSpPr/>
          <p:nvPr/>
        </p:nvCxnSpPr>
        <p:spPr>
          <a:xfrm>
            <a:off x="4276372" y="3860800"/>
            <a:ext cx="1659467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Google Shape;119;p4">
            <a:extLst>
              <a:ext uri="{FF2B5EF4-FFF2-40B4-BE49-F238E27FC236}">
                <a16:creationId xmlns:a16="http://schemas.microsoft.com/office/drawing/2014/main" id="{392378D2-C79A-C36F-22BD-03528DBC5478}"/>
              </a:ext>
            </a:extLst>
          </p:cNvPr>
          <p:cNvSpPr txBox="1"/>
          <p:nvPr/>
        </p:nvSpPr>
        <p:spPr>
          <a:xfrm>
            <a:off x="312158" y="348716"/>
            <a:ext cx="5275385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Coordinación Zonal 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Aseguramiento de la Calidad de Resultados</a:t>
            </a:r>
          </a:p>
        </p:txBody>
      </p:sp>
    </p:spTree>
    <p:extLst>
      <p:ext uri="{BB962C8B-B14F-4D97-AF65-F5344CB8AC3E}">
        <p14:creationId xmlns:p14="http://schemas.microsoft.com/office/powerpoint/2010/main" val="3058226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93430B-FBEF-4A4A-A206-76F9A8013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55" y="0"/>
            <a:ext cx="12206710" cy="6858000"/>
          </a:xfrm>
          <a:prstGeom prst="rect">
            <a:avLst/>
          </a:prstGeom>
        </p:spPr>
      </p:pic>
      <p:sp>
        <p:nvSpPr>
          <p:cNvPr id="8" name="Google Shape;119;p4">
            <a:extLst>
              <a:ext uri="{FF2B5EF4-FFF2-40B4-BE49-F238E27FC236}">
                <a16:creationId xmlns:a16="http://schemas.microsoft.com/office/drawing/2014/main" id="{0364D578-692C-4143-95B4-0CF139E15032}"/>
              </a:ext>
            </a:extLst>
          </p:cNvPr>
          <p:cNvSpPr txBox="1"/>
          <p:nvPr/>
        </p:nvSpPr>
        <p:spPr>
          <a:xfrm>
            <a:off x="2875330" y="2996699"/>
            <a:ext cx="644133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000"/>
            </a:pPr>
            <a:r>
              <a:rPr lang="es-ES" sz="4000" b="1" dirty="0">
                <a:solidFill>
                  <a:srgbClr val="4D4D4D"/>
                </a:solidFill>
                <a:latin typeface="Barlow Condensed Medium" pitchFamily="2" charset="77"/>
              </a:rPr>
              <a:t>COMPETENCIAS INSPI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s-EC" sz="4000" b="1" u="none" strike="noStrike" cap="none" dirty="0">
              <a:solidFill>
                <a:srgbClr val="4D4D4D"/>
              </a:solidFill>
              <a:latin typeface="Barlow Condensed Medium" pitchFamily="2" charset="77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C21DE5-3211-4962-9B4D-FA8C6F188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698" y="5989328"/>
            <a:ext cx="4338112" cy="63099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76691A9-01E2-D1C7-7840-1884397ED4EC}"/>
              </a:ext>
            </a:extLst>
          </p:cNvPr>
          <p:cNvSpPr txBox="1"/>
          <p:nvPr/>
        </p:nvSpPr>
        <p:spPr>
          <a:xfrm>
            <a:off x="312158" y="1293214"/>
            <a:ext cx="10834764" cy="743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  <a:spcBef>
                <a:spcPts val="95"/>
              </a:spcBef>
            </a:pPr>
            <a:r>
              <a:rPr lang="es-EC" sz="1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C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just">
              <a:tabLst>
                <a:tab pos="1466850" algn="l"/>
              </a:tabLst>
            </a:pPr>
            <a:r>
              <a:rPr lang="es-MX" sz="16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Certificaciones y Recertificaciones</a:t>
            </a:r>
            <a:endParaRPr lang="es-EC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tabLst>
                <a:tab pos="1466850" algn="l"/>
              </a:tabLst>
            </a:pPr>
            <a:endParaRPr lang="es-EC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4" name="Nube 3">
            <a:extLst>
              <a:ext uri="{FF2B5EF4-FFF2-40B4-BE49-F238E27FC236}">
                <a16:creationId xmlns:a16="http://schemas.microsoft.com/office/drawing/2014/main" id="{5E9F3CD3-41C9-CEB8-7B3F-B45C3FA315EB}"/>
              </a:ext>
            </a:extLst>
          </p:cNvPr>
          <p:cNvSpPr/>
          <p:nvPr/>
        </p:nvSpPr>
        <p:spPr>
          <a:xfrm>
            <a:off x="1524000" y="2393244"/>
            <a:ext cx="3984978" cy="246275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/>
              <a:t>En la auditoría externa realizada en el mes de enero de 2023, se certificaron los siguientes procesos de la Gestión de Investigación, Desarrollo e Innovación</a:t>
            </a:r>
            <a:endParaRPr lang="es-EC" dirty="0"/>
          </a:p>
        </p:txBody>
      </p:sp>
      <p:sp>
        <p:nvSpPr>
          <p:cNvPr id="5" name="Abrir llave 4">
            <a:extLst>
              <a:ext uri="{FF2B5EF4-FFF2-40B4-BE49-F238E27FC236}">
                <a16:creationId xmlns:a16="http://schemas.microsoft.com/office/drawing/2014/main" id="{833EC1A1-722D-BCB3-EB01-BC71BAB74912}"/>
              </a:ext>
            </a:extLst>
          </p:cNvPr>
          <p:cNvSpPr/>
          <p:nvPr/>
        </p:nvSpPr>
        <p:spPr>
          <a:xfrm>
            <a:off x="5621867" y="1569156"/>
            <a:ext cx="1230489" cy="3905955"/>
          </a:xfrm>
          <a:prstGeom prst="leftBrac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81BD5EF4-58F6-1D7E-9938-E9633BE60D85}"/>
              </a:ext>
            </a:extLst>
          </p:cNvPr>
          <p:cNvSpPr/>
          <p:nvPr/>
        </p:nvSpPr>
        <p:spPr>
          <a:xfrm>
            <a:off x="6716889" y="2099733"/>
            <a:ext cx="4572000" cy="309315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es-MX" sz="1800" kern="1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Cría y mantenimiento de colonias de culícidos del género Aedes    </a:t>
            </a:r>
            <a:endParaRPr lang="es-EC" sz="180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es-MX" sz="1800" kern="1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Reproducción y mantenimiento de cepas de ratas y ratones. </a:t>
            </a:r>
            <a:endParaRPr lang="es-EC" sz="180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es-MX" sz="1800" kern="1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e identificación de: Patógenos mediante amplificación de genes y Especies de vectores mediante secuenciamiento de material genético. </a:t>
            </a:r>
            <a:endParaRPr lang="es-EC" sz="180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es-MX" sz="1800" kern="10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Curación y mantenimiento de la Colección Nacional de Vectores Artrópodos.        </a:t>
            </a:r>
            <a:endParaRPr lang="es-EC" sz="180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9" name="Google Shape;119;p4">
            <a:extLst>
              <a:ext uri="{FF2B5EF4-FFF2-40B4-BE49-F238E27FC236}">
                <a16:creationId xmlns:a16="http://schemas.microsoft.com/office/drawing/2014/main" id="{C63C491E-D301-2B23-F9DB-F695BC6ED3EF}"/>
              </a:ext>
            </a:extLst>
          </p:cNvPr>
          <p:cNvSpPr txBox="1"/>
          <p:nvPr/>
        </p:nvSpPr>
        <p:spPr>
          <a:xfrm>
            <a:off x="312158" y="348716"/>
            <a:ext cx="5275385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Coordinación Zonal 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Aseguramiento de la Calidad de Resultados</a:t>
            </a:r>
          </a:p>
        </p:txBody>
      </p:sp>
    </p:spTree>
    <p:extLst>
      <p:ext uri="{BB962C8B-B14F-4D97-AF65-F5344CB8AC3E}">
        <p14:creationId xmlns:p14="http://schemas.microsoft.com/office/powerpoint/2010/main" val="8797163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C21DE5-3211-4962-9B4D-FA8C6F188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698" y="5989328"/>
            <a:ext cx="4338112" cy="63099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41A86A5-7A9A-2961-3591-066514A83900}"/>
              </a:ext>
            </a:extLst>
          </p:cNvPr>
          <p:cNvSpPr txBox="1"/>
          <p:nvPr/>
        </p:nvSpPr>
        <p:spPr>
          <a:xfrm>
            <a:off x="312158" y="1300893"/>
            <a:ext cx="108347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5"/>
              </a:spcBef>
            </a:pPr>
            <a:r>
              <a:rPr lang="es-MX" sz="16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Certificaciones y Recertificaciones</a:t>
            </a:r>
            <a:endParaRPr lang="es-EC" sz="16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tabLst>
                <a:tab pos="1466850" algn="l"/>
              </a:tabLst>
            </a:pPr>
            <a:endParaRPr lang="es-EC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4" name="Nube 3">
            <a:extLst>
              <a:ext uri="{FF2B5EF4-FFF2-40B4-BE49-F238E27FC236}">
                <a16:creationId xmlns:a16="http://schemas.microsoft.com/office/drawing/2014/main" id="{CBA0D7A6-D428-B552-682C-34AAA439A638}"/>
              </a:ext>
            </a:extLst>
          </p:cNvPr>
          <p:cNvSpPr/>
          <p:nvPr/>
        </p:nvSpPr>
        <p:spPr>
          <a:xfrm>
            <a:off x="1524000" y="2393244"/>
            <a:ext cx="3984978" cy="246275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0215" algn="just"/>
            <a:r>
              <a:rPr lang="es-MX" sz="18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MX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ecertificación de los procesos del Centro de Referencia Nacional de Vectores descritos a continuación:</a:t>
            </a:r>
            <a:endParaRPr lang="es-EC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5" name="Abrir llave 4">
            <a:extLst>
              <a:ext uri="{FF2B5EF4-FFF2-40B4-BE49-F238E27FC236}">
                <a16:creationId xmlns:a16="http://schemas.microsoft.com/office/drawing/2014/main" id="{890F9F65-B1ED-5A05-F953-F037F2FF2574}"/>
              </a:ext>
            </a:extLst>
          </p:cNvPr>
          <p:cNvSpPr/>
          <p:nvPr/>
        </p:nvSpPr>
        <p:spPr>
          <a:xfrm>
            <a:off x="5872043" y="2111022"/>
            <a:ext cx="844846" cy="3081867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D7D08A1-84A0-7BAB-632D-85EF668AED47}"/>
              </a:ext>
            </a:extLst>
          </p:cNvPr>
          <p:cNvSpPr/>
          <p:nvPr/>
        </p:nvSpPr>
        <p:spPr>
          <a:xfrm>
            <a:off x="6574922" y="2431741"/>
            <a:ext cx="4572000" cy="210556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es-MX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Vigilancia y control vectorial. </a:t>
            </a:r>
            <a:endParaRPr lang="es-EC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es-MX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Identificación taxonómica y molecular de los artrópodos vectores y patógenos presentes en vectores.                       </a:t>
            </a:r>
            <a:endParaRPr lang="es-EC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es-MX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de la resistencia de los artrópodos vectores a los insecticidas usados en el control vectorial. </a:t>
            </a:r>
            <a:endParaRPr lang="es-EC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8" name="Google Shape;119;p4">
            <a:extLst>
              <a:ext uri="{FF2B5EF4-FFF2-40B4-BE49-F238E27FC236}">
                <a16:creationId xmlns:a16="http://schemas.microsoft.com/office/drawing/2014/main" id="{B47CD920-863E-A2BC-131C-038F97C2C73F}"/>
              </a:ext>
            </a:extLst>
          </p:cNvPr>
          <p:cNvSpPr txBox="1"/>
          <p:nvPr/>
        </p:nvSpPr>
        <p:spPr>
          <a:xfrm>
            <a:off x="312158" y="348716"/>
            <a:ext cx="5275385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Coordinación Zonal 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Aseguramiento de la Calidad de Resultados</a:t>
            </a:r>
          </a:p>
        </p:txBody>
      </p:sp>
    </p:spTree>
    <p:extLst>
      <p:ext uri="{BB962C8B-B14F-4D97-AF65-F5344CB8AC3E}">
        <p14:creationId xmlns:p14="http://schemas.microsoft.com/office/powerpoint/2010/main" val="8705548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C21DE5-3211-4962-9B4D-FA8C6F188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698" y="5989328"/>
            <a:ext cx="4338112" cy="63099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AF35C8F-36C5-E53C-AEE6-CE9A51BAB6A2}"/>
              </a:ext>
            </a:extLst>
          </p:cNvPr>
          <p:cNvSpPr txBox="1"/>
          <p:nvPr/>
        </p:nvSpPr>
        <p:spPr>
          <a:xfrm>
            <a:off x="323008" y="1210450"/>
            <a:ext cx="10834764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  <a:spcBef>
                <a:spcPts val="95"/>
              </a:spcBef>
            </a:pPr>
            <a:r>
              <a:rPr lang="es-EC" sz="1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C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just">
              <a:tabLst>
                <a:tab pos="1466850" algn="l"/>
              </a:tabLst>
            </a:pPr>
            <a:r>
              <a:rPr lang="es-MX" sz="18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Certificaciones y Recertificaciones</a:t>
            </a:r>
            <a:endParaRPr lang="es-EC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just">
              <a:tabLst>
                <a:tab pos="1466850" algn="l"/>
              </a:tabLst>
            </a:pPr>
            <a:endParaRPr lang="es-EC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4" name="Nube 3">
            <a:extLst>
              <a:ext uri="{FF2B5EF4-FFF2-40B4-BE49-F238E27FC236}">
                <a16:creationId xmlns:a16="http://schemas.microsoft.com/office/drawing/2014/main" id="{CCBAB329-A4FA-68A3-6B7C-FD64A26054CC}"/>
              </a:ext>
            </a:extLst>
          </p:cNvPr>
          <p:cNvSpPr/>
          <p:nvPr/>
        </p:nvSpPr>
        <p:spPr>
          <a:xfrm>
            <a:off x="725058" y="1968137"/>
            <a:ext cx="4494009" cy="3905955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88900" algn="just"/>
            <a:r>
              <a:rPr lang="es-MX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mes de diciembre de 2023 se obtiene la recertificación de los procesos del Centro de Referencia Nacional de Vectores y de la Gestión de Investigación, Desarrollo e Investigación descritos a continuación:</a:t>
            </a:r>
            <a:endParaRPr lang="es-EC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5" name="Abrir llave 4">
            <a:extLst>
              <a:ext uri="{FF2B5EF4-FFF2-40B4-BE49-F238E27FC236}">
                <a16:creationId xmlns:a16="http://schemas.microsoft.com/office/drawing/2014/main" id="{191B1EE7-514F-7B1C-2A29-D27FB479A778}"/>
              </a:ext>
            </a:extLst>
          </p:cNvPr>
          <p:cNvSpPr/>
          <p:nvPr/>
        </p:nvSpPr>
        <p:spPr>
          <a:xfrm>
            <a:off x="5489658" y="1227434"/>
            <a:ext cx="1002142" cy="5057694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D698C17-22A9-D8AB-E532-D4A681871280}"/>
              </a:ext>
            </a:extLst>
          </p:cNvPr>
          <p:cNvSpPr/>
          <p:nvPr/>
        </p:nvSpPr>
        <p:spPr>
          <a:xfrm>
            <a:off x="6346404" y="1499850"/>
            <a:ext cx="5348713" cy="448947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es-MX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Vigilancia y control vectorial. </a:t>
            </a:r>
            <a:endParaRPr lang="es-EC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es-MX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Identificación taxonómica y molecular de los artrópodos vectores y patógenos presentes en vectores.                       </a:t>
            </a:r>
            <a:endParaRPr lang="es-EC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es-MX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de la resistencia de los artrópodos vectores a los insecticidas usados en el control vectorial. </a:t>
            </a:r>
            <a:endParaRPr lang="es-EC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es-MX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Cría y mantenimiento de colonias de culícidos del género Aedes    </a:t>
            </a:r>
            <a:endParaRPr lang="es-EC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es-MX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Reproducción y mantenimiento de cepas de ratas y ratones. </a:t>
            </a:r>
            <a:endParaRPr lang="es-EC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es-MX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e identificación de: Patógenos mediante amplificación de genes y Especies de vectores mediante </a:t>
            </a:r>
            <a:r>
              <a:rPr lang="es-MX" sz="1800" kern="1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secuenciamiento</a:t>
            </a:r>
            <a:r>
              <a:rPr lang="es-MX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material genético. </a:t>
            </a:r>
            <a:endParaRPr lang="es-EC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es-MX" sz="1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Curación y mantenimiento de la Colección Nacional de Vectores Artrópodos.        </a:t>
            </a:r>
            <a:endParaRPr lang="es-EC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8" name="Google Shape;119;p4">
            <a:extLst>
              <a:ext uri="{FF2B5EF4-FFF2-40B4-BE49-F238E27FC236}">
                <a16:creationId xmlns:a16="http://schemas.microsoft.com/office/drawing/2014/main" id="{E87319BB-CFDD-1C75-2EC3-9ABB42D67EF6}"/>
              </a:ext>
            </a:extLst>
          </p:cNvPr>
          <p:cNvSpPr txBox="1"/>
          <p:nvPr/>
        </p:nvSpPr>
        <p:spPr>
          <a:xfrm>
            <a:off x="312158" y="348716"/>
            <a:ext cx="5275385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Coordinación Zonal 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Aseguramiento de la Calidad de Resultados</a:t>
            </a:r>
          </a:p>
        </p:txBody>
      </p:sp>
    </p:spTree>
    <p:extLst>
      <p:ext uri="{BB962C8B-B14F-4D97-AF65-F5344CB8AC3E}">
        <p14:creationId xmlns:p14="http://schemas.microsoft.com/office/powerpoint/2010/main" val="3165139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93430B-FBEF-4A4A-A206-76F9A8013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55" y="0"/>
            <a:ext cx="12206710" cy="6858000"/>
          </a:xfrm>
          <a:prstGeom prst="rect">
            <a:avLst/>
          </a:prstGeom>
        </p:spPr>
      </p:pic>
      <p:sp>
        <p:nvSpPr>
          <p:cNvPr id="8" name="Google Shape;119;p4">
            <a:extLst>
              <a:ext uri="{FF2B5EF4-FFF2-40B4-BE49-F238E27FC236}">
                <a16:creationId xmlns:a16="http://schemas.microsoft.com/office/drawing/2014/main" id="{0364D578-692C-4143-95B4-0CF139E15032}"/>
              </a:ext>
            </a:extLst>
          </p:cNvPr>
          <p:cNvSpPr txBox="1"/>
          <p:nvPr/>
        </p:nvSpPr>
        <p:spPr>
          <a:xfrm>
            <a:off x="2875330" y="2267026"/>
            <a:ext cx="644133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000"/>
            </a:pPr>
            <a:r>
              <a:rPr lang="es-MX" sz="4000" b="1" dirty="0">
                <a:solidFill>
                  <a:srgbClr val="4D4D4D"/>
                </a:solidFill>
                <a:latin typeface="Barlow Condensed Medium" pitchFamily="2" charset="77"/>
              </a:rPr>
              <a:t>OFICINA TÉCNICA TENA</a:t>
            </a:r>
            <a:endParaRPr lang="es-EC" sz="4000" b="1" dirty="0">
              <a:solidFill>
                <a:srgbClr val="4D4D4D"/>
              </a:solidFill>
              <a:latin typeface="Barlow Condensed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197117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312158" y="348716"/>
            <a:ext cx="9670042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Coordinación Zonal 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Tena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s-EC" sz="2500" b="1" u="none" strike="noStrike" cap="none" dirty="0">
              <a:solidFill>
                <a:srgbClr val="4D4D4D"/>
              </a:solidFill>
              <a:latin typeface="Barlow Condensed Medium" pitchFamily="2" charset="77"/>
              <a:sym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C21DE5-3211-4962-9B4D-FA8C6F188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698" y="5989328"/>
            <a:ext cx="4338112" cy="630998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7D23AAE-A17C-DBE1-50EB-E7CDAD0D892F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C0BECAB5-2892-6BB4-0B90-287535A6D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377978"/>
              </p:ext>
            </p:extLst>
          </p:nvPr>
        </p:nvGraphicFramePr>
        <p:xfrm>
          <a:off x="571158" y="1661828"/>
          <a:ext cx="5118441" cy="327303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95305">
                  <a:extLst>
                    <a:ext uri="{9D8B030D-6E8A-4147-A177-3AD203B41FA5}">
                      <a16:colId xmlns:a16="http://schemas.microsoft.com/office/drawing/2014/main" val="2389967026"/>
                    </a:ext>
                  </a:extLst>
                </a:gridCol>
                <a:gridCol w="1169027">
                  <a:extLst>
                    <a:ext uri="{9D8B030D-6E8A-4147-A177-3AD203B41FA5}">
                      <a16:colId xmlns:a16="http://schemas.microsoft.com/office/drawing/2014/main" val="3419855586"/>
                    </a:ext>
                  </a:extLst>
                </a:gridCol>
                <a:gridCol w="1169027">
                  <a:extLst>
                    <a:ext uri="{9D8B030D-6E8A-4147-A177-3AD203B41FA5}">
                      <a16:colId xmlns:a16="http://schemas.microsoft.com/office/drawing/2014/main" val="3900007498"/>
                    </a:ext>
                  </a:extLst>
                </a:gridCol>
                <a:gridCol w="842541">
                  <a:extLst>
                    <a:ext uri="{9D8B030D-6E8A-4147-A177-3AD203B41FA5}">
                      <a16:colId xmlns:a16="http://schemas.microsoft.com/office/drawing/2014/main" val="1330959730"/>
                    </a:ext>
                  </a:extLst>
                </a:gridCol>
                <a:gridCol w="842541">
                  <a:extLst>
                    <a:ext uri="{9D8B030D-6E8A-4147-A177-3AD203B41FA5}">
                      <a16:colId xmlns:a16="http://schemas.microsoft.com/office/drawing/2014/main" val="24272965"/>
                    </a:ext>
                  </a:extLst>
                </a:gridCol>
              </a:tblGrid>
              <a:tr h="627980">
                <a:tc rowSpan="2">
                  <a:txBody>
                    <a:bodyPr/>
                    <a:lstStyle/>
                    <a:p>
                      <a:pPr algn="ctr"/>
                      <a:r>
                        <a:rPr lang="es-EC" sz="1000" b="1" dirty="0">
                          <a:effectLst/>
                        </a:rPr>
                        <a:t>EVENTO 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C" sz="1000" b="1" dirty="0">
                          <a:effectLst/>
                        </a:rPr>
                        <a:t>NÚMERO DE PRUEBAS ESPECIALIZADAS POR EVENTO CONSOLIDADO 2022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991841"/>
                  </a:ext>
                </a:extLst>
              </a:tr>
              <a:tr h="44209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100" b="1">
                          <a:effectLst/>
                        </a:rPr>
                        <a:t>SARS COV-2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s-EC" sz="1100" b="1" dirty="0" err="1">
                          <a:effectLst/>
                        </a:rPr>
                        <a:t>Mycobacterium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s-EC" sz="1100" b="1" dirty="0" err="1">
                          <a:effectLst/>
                        </a:rPr>
                        <a:t>Monkeypox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s-EC" sz="1100" b="1" dirty="0">
                          <a:effectLst/>
                        </a:rPr>
                        <a:t>EFNV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7169717"/>
                  </a:ext>
                </a:extLst>
              </a:tr>
              <a:tr h="263752"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JULIO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285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510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7091028"/>
                  </a:ext>
                </a:extLst>
              </a:tr>
              <a:tr h="263752"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AGOSTO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230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211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20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2757303"/>
                  </a:ext>
                </a:extLst>
              </a:tr>
              <a:tr h="442097"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SEPTIEMBRE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81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566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13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7079502"/>
                  </a:ext>
                </a:extLst>
              </a:tr>
              <a:tr h="263752"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OCTUBRE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224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>
                          <a:effectLst/>
                        </a:rPr>
                        <a:t>5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4659453"/>
                  </a:ext>
                </a:extLst>
              </a:tr>
              <a:tr h="442097"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NOVIEMBRE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93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215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10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1568959"/>
                  </a:ext>
                </a:extLst>
              </a:tr>
              <a:tr h="263752"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DICIEMBRE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497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120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>
                          <a:effectLst/>
                        </a:rPr>
                        <a:t>5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869409"/>
                  </a:ext>
                </a:extLst>
              </a:tr>
              <a:tr h="263752"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TOTAL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1191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C" sz="1100">
                          <a:effectLst/>
                        </a:rPr>
                        <a:t>1846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C" sz="1100">
                          <a:effectLst/>
                        </a:rPr>
                        <a:t>48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C" sz="1100" dirty="0">
                          <a:effectLst/>
                        </a:rPr>
                        <a:t>18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3405174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B8ECD788-D988-3059-F78B-0C19F6403C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8243649"/>
              </p:ext>
            </p:extLst>
          </p:nvPr>
        </p:nvGraphicFramePr>
        <p:xfrm>
          <a:off x="6096000" y="1587324"/>
          <a:ext cx="5682242" cy="3534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8158949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312158" y="348716"/>
            <a:ext cx="9670042" cy="1792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Coordinación Zonal 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Tena</a:t>
            </a:r>
          </a:p>
          <a:p>
            <a:pPr>
              <a:buSzPts val="2000"/>
            </a:pPr>
            <a:r>
              <a:rPr lang="es-EC" sz="1050" dirty="0">
                <a:effectLst/>
              </a:rPr>
              <a:t>NÚMERO DE PRUEBAS ESPECIALIZADAS POR EVENTO CONSOLIDADO 2023</a:t>
            </a:r>
            <a:endParaRPr lang="es-EC" sz="10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s-MX" sz="2500" b="1" dirty="0">
              <a:solidFill>
                <a:srgbClr val="4D4D4D"/>
              </a:solidFill>
              <a:latin typeface="Barlow Condensed Medium" pitchFamily="2" charset="77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s-EC" sz="2500" b="1" u="none" strike="noStrike" cap="none" dirty="0">
              <a:solidFill>
                <a:srgbClr val="4D4D4D"/>
              </a:solidFill>
              <a:latin typeface="Barlow Condensed Medium" pitchFamily="2" charset="77"/>
              <a:sym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C21DE5-3211-4962-9B4D-FA8C6F188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698" y="5989328"/>
            <a:ext cx="4338112" cy="630998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7D23AAE-A17C-DBE1-50EB-E7CDAD0D892F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FDED12D-1186-1261-A424-9B6F6B422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129211"/>
              </p:ext>
            </p:extLst>
          </p:nvPr>
        </p:nvGraphicFramePr>
        <p:xfrm>
          <a:off x="2209799" y="1595170"/>
          <a:ext cx="8108208" cy="419602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64507">
                  <a:extLst>
                    <a:ext uri="{9D8B030D-6E8A-4147-A177-3AD203B41FA5}">
                      <a16:colId xmlns:a16="http://schemas.microsoft.com/office/drawing/2014/main" val="3030840514"/>
                    </a:ext>
                  </a:extLst>
                </a:gridCol>
                <a:gridCol w="911510">
                  <a:extLst>
                    <a:ext uri="{9D8B030D-6E8A-4147-A177-3AD203B41FA5}">
                      <a16:colId xmlns:a16="http://schemas.microsoft.com/office/drawing/2014/main" val="3060124136"/>
                    </a:ext>
                  </a:extLst>
                </a:gridCol>
                <a:gridCol w="911510">
                  <a:extLst>
                    <a:ext uri="{9D8B030D-6E8A-4147-A177-3AD203B41FA5}">
                      <a16:colId xmlns:a16="http://schemas.microsoft.com/office/drawing/2014/main" val="2589596168"/>
                    </a:ext>
                  </a:extLst>
                </a:gridCol>
                <a:gridCol w="890313">
                  <a:extLst>
                    <a:ext uri="{9D8B030D-6E8A-4147-A177-3AD203B41FA5}">
                      <a16:colId xmlns:a16="http://schemas.microsoft.com/office/drawing/2014/main" val="2181795298"/>
                    </a:ext>
                  </a:extLst>
                </a:gridCol>
                <a:gridCol w="890313">
                  <a:extLst>
                    <a:ext uri="{9D8B030D-6E8A-4147-A177-3AD203B41FA5}">
                      <a16:colId xmlns:a16="http://schemas.microsoft.com/office/drawing/2014/main" val="2927247603"/>
                    </a:ext>
                  </a:extLst>
                </a:gridCol>
                <a:gridCol w="466355">
                  <a:extLst>
                    <a:ext uri="{9D8B030D-6E8A-4147-A177-3AD203B41FA5}">
                      <a16:colId xmlns:a16="http://schemas.microsoft.com/office/drawing/2014/main" val="2040230209"/>
                    </a:ext>
                  </a:extLst>
                </a:gridCol>
                <a:gridCol w="816120">
                  <a:extLst>
                    <a:ext uri="{9D8B030D-6E8A-4147-A177-3AD203B41FA5}">
                      <a16:colId xmlns:a16="http://schemas.microsoft.com/office/drawing/2014/main" val="4184214247"/>
                    </a:ext>
                  </a:extLst>
                </a:gridCol>
                <a:gridCol w="816120">
                  <a:extLst>
                    <a:ext uri="{9D8B030D-6E8A-4147-A177-3AD203B41FA5}">
                      <a16:colId xmlns:a16="http://schemas.microsoft.com/office/drawing/2014/main" val="696306406"/>
                    </a:ext>
                  </a:extLst>
                </a:gridCol>
                <a:gridCol w="720730">
                  <a:extLst>
                    <a:ext uri="{9D8B030D-6E8A-4147-A177-3AD203B41FA5}">
                      <a16:colId xmlns:a16="http://schemas.microsoft.com/office/drawing/2014/main" val="4293531927"/>
                    </a:ext>
                  </a:extLst>
                </a:gridCol>
                <a:gridCol w="720730">
                  <a:extLst>
                    <a:ext uri="{9D8B030D-6E8A-4147-A177-3AD203B41FA5}">
                      <a16:colId xmlns:a16="http://schemas.microsoft.com/office/drawing/2014/main" val="514060972"/>
                    </a:ext>
                  </a:extLst>
                </a:gridCol>
              </a:tblGrid>
              <a:tr h="485202">
                <a:tc rowSpan="2">
                  <a:txBody>
                    <a:bodyPr/>
                    <a:lstStyle/>
                    <a:p>
                      <a:pPr algn="ctr"/>
                      <a:r>
                        <a:rPr lang="es-EC" sz="1000" b="1" dirty="0">
                          <a:effectLst/>
                        </a:rPr>
                        <a:t>EVENTO 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s-EC" sz="1000" b="1" dirty="0">
                          <a:effectLst/>
                        </a:rPr>
                        <a:t>NÚMERO DE PRUEBAS ESPECIALIZADAS POR EVENTO CONSOLIDADO 2023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924248"/>
                  </a:ext>
                </a:extLst>
              </a:tr>
              <a:tr h="37263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800" b="1">
                          <a:effectLst/>
                        </a:rPr>
                        <a:t>SARS-CoV-2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800" b="1">
                          <a:effectLst/>
                        </a:rPr>
                        <a:t>Mycobacterium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800" b="1">
                          <a:effectLst/>
                        </a:rPr>
                        <a:t>IRAG</a:t>
                      </a:r>
                      <a:endParaRPr lang="es-EC" sz="12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800" b="1" dirty="0" err="1">
                          <a:effectLst/>
                        </a:rPr>
                        <a:t>Monkeypox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800" b="1" dirty="0">
                          <a:effectLst/>
                        </a:rPr>
                        <a:t>EFNV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800" b="1" dirty="0">
                          <a:effectLst/>
                        </a:rPr>
                        <a:t>CD4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800" b="1" dirty="0">
                          <a:effectLst/>
                        </a:rPr>
                        <a:t>Carga viral hepatitis 4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800" b="1" dirty="0">
                          <a:effectLst/>
                        </a:rPr>
                        <a:t>Chagas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800" b="1" dirty="0">
                          <a:effectLst/>
                        </a:rPr>
                        <a:t>Serotipos Dengue</a:t>
                      </a:r>
                      <a:endParaRPr lang="es-EC" sz="12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2153322"/>
                  </a:ext>
                </a:extLst>
              </a:tr>
              <a:tr h="203785"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ENERO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223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301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12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1277988"/>
                  </a:ext>
                </a:extLst>
              </a:tr>
              <a:tr h="341582"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FEBRERO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44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178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20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7192468"/>
                  </a:ext>
                </a:extLst>
              </a:tr>
              <a:tr h="203785"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MARZO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128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204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21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8895209"/>
                  </a:ext>
                </a:extLst>
              </a:tr>
              <a:tr h="203785"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ABRIL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74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326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57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4410138"/>
                  </a:ext>
                </a:extLst>
              </a:tr>
              <a:tr h="203785"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MAYO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37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171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27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15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590195"/>
                  </a:ext>
                </a:extLst>
              </a:tr>
              <a:tr h="203785"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JUNIO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106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281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45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dirty="0">
                          <a:effectLst/>
                        </a:rPr>
                        <a:t>27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7044844"/>
                  </a:ext>
                </a:extLst>
              </a:tr>
              <a:tr h="203785"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JULIO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294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28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6471584"/>
                  </a:ext>
                </a:extLst>
              </a:tr>
              <a:tr h="203785"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AGOSTO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458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41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1143203"/>
                  </a:ext>
                </a:extLst>
              </a:tr>
              <a:tr h="341582"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SEPTIEMBRE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355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49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4441419"/>
                  </a:ext>
                </a:extLst>
              </a:tr>
              <a:tr h="341582"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OCTUBRE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247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31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60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8635955"/>
                  </a:ext>
                </a:extLst>
              </a:tr>
              <a:tr h="341582"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NOVIEMBRE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183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46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147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9318786"/>
                  </a:ext>
                </a:extLst>
              </a:tr>
              <a:tr h="341582"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DICIEMBRE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22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266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107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10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20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6431758"/>
                  </a:ext>
                </a:extLst>
              </a:tr>
              <a:tr h="203785">
                <a:tc>
                  <a:txBody>
                    <a:bodyPr/>
                    <a:lstStyle/>
                    <a:p>
                      <a:pPr algn="just"/>
                      <a:r>
                        <a:rPr lang="es-EC" sz="1100">
                          <a:effectLst/>
                        </a:rPr>
                        <a:t>TOTAL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631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C" sz="1100">
                          <a:effectLst/>
                        </a:rPr>
                        <a:t>3264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C" sz="1100">
                          <a:effectLst/>
                        </a:rPr>
                        <a:t>354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C" sz="1100">
                          <a:effectLst/>
                        </a:rPr>
                        <a:t>85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C" sz="1100">
                          <a:effectLst/>
                        </a:rPr>
                        <a:t>19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C" sz="1100">
                          <a:effectLst/>
                        </a:rPr>
                        <a:t>    128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C" sz="1100">
                          <a:effectLst/>
                        </a:rPr>
                        <a:t>        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C" sz="1100">
                          <a:effectLst/>
                        </a:rPr>
                        <a:t>         5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C" sz="1100" dirty="0">
                          <a:effectLst/>
                        </a:rPr>
                        <a:t>         24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3702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389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312158" y="348716"/>
            <a:ext cx="9670042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Coordinación Zonal 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Tena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C21DE5-3211-4962-9B4D-FA8C6F188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698" y="5989328"/>
            <a:ext cx="4338112" cy="630998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7D23AAE-A17C-DBE1-50EB-E7CDAD0D892F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16CD557-5324-C0AA-8AB7-C54910433A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150707"/>
              </p:ext>
            </p:extLst>
          </p:nvPr>
        </p:nvGraphicFramePr>
        <p:xfrm>
          <a:off x="1277257" y="1808355"/>
          <a:ext cx="8882743" cy="4156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B8E46B97-28BE-6591-6571-364DA12D312A}"/>
              </a:ext>
            </a:extLst>
          </p:cNvPr>
          <p:cNvSpPr txBox="1"/>
          <p:nvPr/>
        </p:nvSpPr>
        <p:spPr>
          <a:xfrm>
            <a:off x="312158" y="1273623"/>
            <a:ext cx="8632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effectLst/>
              </a:rPr>
              <a:t>NÚMERO DE PRUEBAS ESPECIALIZADAS POR EVENTO CONSOLIDADO 2023</a:t>
            </a:r>
            <a:endParaRPr lang="es-EC" sz="1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7251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312158" y="348716"/>
            <a:ext cx="9670042" cy="1792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Coordinación Zonal 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Tena</a:t>
            </a:r>
          </a:p>
          <a:p>
            <a:pPr>
              <a:buSzPts val="2000"/>
            </a:pPr>
            <a:r>
              <a:rPr lang="es-EC" sz="1050" dirty="0">
                <a:effectLst/>
              </a:rPr>
              <a:t>NÚMERO DE PRUEBAS ESPECIALIZADAS POR EVENTO CONSOLIDADO 2023</a:t>
            </a:r>
            <a:endParaRPr lang="es-EC" sz="10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s-MX" sz="2500" b="1" dirty="0">
              <a:solidFill>
                <a:srgbClr val="4D4D4D"/>
              </a:solidFill>
              <a:latin typeface="Barlow Condensed Medium" pitchFamily="2" charset="77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s-EC" sz="2500" b="1" u="none" strike="noStrike" cap="none" dirty="0">
              <a:solidFill>
                <a:srgbClr val="4D4D4D"/>
              </a:solidFill>
              <a:latin typeface="Barlow Condensed Medium" pitchFamily="2" charset="77"/>
              <a:sym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C21DE5-3211-4962-9B4D-FA8C6F188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698" y="5989328"/>
            <a:ext cx="4338112" cy="630998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7D23AAE-A17C-DBE1-50EB-E7CDAD0D892F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D44E6EC-1716-5378-F2B1-2949916C7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730880"/>
              </p:ext>
            </p:extLst>
          </p:nvPr>
        </p:nvGraphicFramePr>
        <p:xfrm>
          <a:off x="2266781" y="1784880"/>
          <a:ext cx="7893219" cy="33145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1471">
                  <a:extLst>
                    <a:ext uri="{9D8B030D-6E8A-4147-A177-3AD203B41FA5}">
                      <a16:colId xmlns:a16="http://schemas.microsoft.com/office/drawing/2014/main" val="762443364"/>
                    </a:ext>
                  </a:extLst>
                </a:gridCol>
                <a:gridCol w="5718295">
                  <a:extLst>
                    <a:ext uri="{9D8B030D-6E8A-4147-A177-3AD203B41FA5}">
                      <a16:colId xmlns:a16="http://schemas.microsoft.com/office/drawing/2014/main" val="2094244780"/>
                    </a:ext>
                  </a:extLst>
                </a:gridCol>
                <a:gridCol w="1043453">
                  <a:extLst>
                    <a:ext uri="{9D8B030D-6E8A-4147-A177-3AD203B41FA5}">
                      <a16:colId xmlns:a16="http://schemas.microsoft.com/office/drawing/2014/main" val="2291917909"/>
                    </a:ext>
                  </a:extLst>
                </a:gridCol>
              </a:tblGrid>
              <a:tr h="299085"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CRN</a:t>
                      </a:r>
                      <a:endParaRPr lang="es-EC" sz="11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PRUEBA/TÉCNICA</a:t>
                      </a:r>
                      <a:endParaRPr lang="es-EC" sz="11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FECHA DE IMPLEMENTACIÓN</a:t>
                      </a:r>
                      <a:endParaRPr lang="es-EC" sz="11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0800" marR="50800" marT="0" marB="0"/>
                </a:tc>
                <a:extLst>
                  <a:ext uri="{0D108BD9-81ED-4DB2-BD59-A6C34878D82A}">
                    <a16:rowId xmlns:a16="http://schemas.microsoft.com/office/drawing/2014/main" val="4217981921"/>
                  </a:ext>
                </a:extLst>
              </a:tr>
              <a:tr h="43307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C" sz="1100">
                          <a:effectLst/>
                        </a:rPr>
                        <a:t>IOVR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C" sz="1100" dirty="0">
                          <a:effectLst/>
                        </a:rPr>
                        <a:t>EXTRACCION DE ACIDOS NUCLEICOS POR PERLAS MAGNÉTICAS EN SISTEMA AUTOMATIZADO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0800" marR="5080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C" sz="1100" dirty="0">
                          <a:effectLst/>
                        </a:rPr>
                        <a:t>feb-23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0800" marR="50800" marT="0" marB="0" anchor="ctr"/>
                </a:tc>
                <a:extLst>
                  <a:ext uri="{0D108BD9-81ED-4DB2-BD59-A6C34878D82A}">
                    <a16:rowId xmlns:a16="http://schemas.microsoft.com/office/drawing/2014/main" val="4274950927"/>
                  </a:ext>
                </a:extLst>
              </a:tr>
              <a:tr h="21653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C" sz="1100" dirty="0">
                          <a:effectLst/>
                        </a:rPr>
                        <a:t>IRAG - INFLUENZA A Y SUS SUBTIPOS, INFLUENZA B Y SARS-COV-2 POR PCR EN TIEMPO REAL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0800" marR="5080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805301"/>
                  </a:ext>
                </a:extLst>
              </a:tr>
              <a:tr h="43307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pt-BR" sz="1100" dirty="0">
                          <a:effectLst/>
                        </a:rPr>
                        <a:t>IRAG - VSR, ADN, METAPNEUMOVIRUS, PARAINFLUENZA I,II,III POR INMUNOFLUORESCENCIA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0800" marR="5080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131229"/>
                  </a:ext>
                </a:extLst>
              </a:tr>
              <a:tr h="216535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C" sz="1100">
                          <a:effectLst/>
                        </a:rPr>
                        <a:t>IVTS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C" sz="1100" dirty="0">
                          <a:effectLst/>
                        </a:rPr>
                        <a:t>CONTAJE DE LINFOCITOS T CD4+ POR CITOMETRÍA DE FLUJO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0800" marR="5080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C" sz="1100" dirty="0">
                          <a:effectLst/>
                        </a:rPr>
                        <a:t>oct-23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0800" marR="50800" marT="0" marB="0" anchor="ctr"/>
                </a:tc>
                <a:extLst>
                  <a:ext uri="{0D108BD9-81ED-4DB2-BD59-A6C34878D82A}">
                    <a16:rowId xmlns:a16="http://schemas.microsoft.com/office/drawing/2014/main" val="3267331096"/>
                  </a:ext>
                </a:extLst>
              </a:tr>
              <a:tr h="21653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C" sz="1100" dirty="0">
                          <a:effectLst/>
                        </a:rPr>
                        <a:t>CARGA VIRAL DE HEPATITIS B Y HEPATITIS C POR PCR EN TIEMPO REAL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0800" marR="5080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696066"/>
                  </a:ext>
                </a:extLst>
              </a:tr>
              <a:tr h="21653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C" sz="1100" dirty="0">
                          <a:effectLst/>
                        </a:rPr>
                        <a:t>ANÁLISIS CUALITATIVO DE VIH POR PCR EN TIEMPO REAL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0800" marR="5080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964505"/>
                  </a:ext>
                </a:extLst>
              </a:tr>
              <a:tr h="43307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C" sz="1100" dirty="0">
                          <a:effectLst/>
                        </a:rPr>
                        <a:t>HERPES I,II,VI, CITOMEGALOVIRUS, VARICELA ZOSTER Y EPSTEIN BARR EN APOYO DIFERENCIAL A EGTV POR PCR EN TIEMPO REAL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0800" marR="5080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1979"/>
                  </a:ext>
                </a:extLst>
              </a:tr>
              <a:tr h="216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C" sz="1100">
                          <a:effectLst/>
                        </a:rPr>
                        <a:t>PAMI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C" sz="1100" dirty="0">
                          <a:effectLst/>
                        </a:rPr>
                        <a:t>DIAGNÓSTICO DE CHAGAS CRÓNICO POR ELISA (IgG) Y HAI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C" sz="1100" dirty="0">
                          <a:effectLst/>
                        </a:rPr>
                        <a:t>nov-23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0800" marR="50800" marT="0" marB="0" anchor="ctr"/>
                </a:tc>
                <a:extLst>
                  <a:ext uri="{0D108BD9-81ED-4DB2-BD59-A6C34878D82A}">
                    <a16:rowId xmlns:a16="http://schemas.microsoft.com/office/drawing/2014/main" val="249861271"/>
                  </a:ext>
                </a:extLst>
              </a:tr>
              <a:tr h="2165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C" sz="1100">
                          <a:effectLst/>
                        </a:rPr>
                        <a:t>EGTV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s-EC" sz="1100" dirty="0">
                          <a:effectLst/>
                        </a:rPr>
                        <a:t>SEROTIPIFICACIÓN DE DENV POR PCR EN TIEMPO REAL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0800" marR="50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C" sz="1100" dirty="0">
                          <a:effectLst/>
                        </a:rPr>
                        <a:t>nov-23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50800" marR="50800" marT="0" marB="0" anchor="ctr"/>
                </a:tc>
                <a:extLst>
                  <a:ext uri="{0D108BD9-81ED-4DB2-BD59-A6C34878D82A}">
                    <a16:rowId xmlns:a16="http://schemas.microsoft.com/office/drawing/2014/main" val="4187111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78524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93430B-FBEF-4A4A-A206-76F9A8013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55" y="0"/>
            <a:ext cx="12206710" cy="6858000"/>
          </a:xfrm>
          <a:prstGeom prst="rect">
            <a:avLst/>
          </a:prstGeom>
        </p:spPr>
      </p:pic>
      <p:sp>
        <p:nvSpPr>
          <p:cNvPr id="8" name="Google Shape;119;p4">
            <a:extLst>
              <a:ext uri="{FF2B5EF4-FFF2-40B4-BE49-F238E27FC236}">
                <a16:creationId xmlns:a16="http://schemas.microsoft.com/office/drawing/2014/main" id="{0364D578-692C-4143-95B4-0CF139E15032}"/>
              </a:ext>
            </a:extLst>
          </p:cNvPr>
          <p:cNvSpPr txBox="1"/>
          <p:nvPr/>
        </p:nvSpPr>
        <p:spPr>
          <a:xfrm>
            <a:off x="2875330" y="2267026"/>
            <a:ext cx="644133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000"/>
            </a:pPr>
            <a:r>
              <a:rPr lang="es-MX" sz="4000" b="1" dirty="0">
                <a:solidFill>
                  <a:srgbClr val="4D4D4D"/>
                </a:solidFill>
                <a:latin typeface="Barlow Condensed Medium" pitchFamily="2" charset="77"/>
              </a:rPr>
              <a:t>G</a:t>
            </a:r>
            <a:r>
              <a:rPr lang="es-EC" sz="4000" b="1" dirty="0">
                <a:solidFill>
                  <a:srgbClr val="4D4D4D"/>
                </a:solidFill>
                <a:latin typeface="Barlow Condensed Medium" pitchFamily="2" charset="77"/>
              </a:rPr>
              <a:t>ESTIÓN ADMINISTRATIVA FINANCIERA</a:t>
            </a:r>
          </a:p>
        </p:txBody>
      </p:sp>
    </p:spTree>
    <p:extLst>
      <p:ext uri="{BB962C8B-B14F-4D97-AF65-F5344CB8AC3E}">
        <p14:creationId xmlns:p14="http://schemas.microsoft.com/office/powerpoint/2010/main" val="1502782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312158" y="348716"/>
            <a:ext cx="5275385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Coordinación Zonal 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Talento Humano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s-EC" sz="2500" b="1" u="none" strike="noStrike" cap="none" dirty="0">
              <a:solidFill>
                <a:srgbClr val="4D4D4D"/>
              </a:solidFill>
              <a:latin typeface="Barlow Condensed Medium" pitchFamily="2" charset="77"/>
              <a:sym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C21DE5-3211-4962-9B4D-FA8C6F188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698" y="5989328"/>
            <a:ext cx="4338112" cy="630998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064EE900-1307-110B-28BF-1BFC9076B832}"/>
              </a:ext>
            </a:extLst>
          </p:cNvPr>
          <p:cNvGrpSpPr/>
          <p:nvPr/>
        </p:nvGrpSpPr>
        <p:grpSpPr>
          <a:xfrm>
            <a:off x="2960683" y="4089153"/>
            <a:ext cx="2396726" cy="1678546"/>
            <a:chOff x="764748" y="1029801"/>
            <a:chExt cx="1910470" cy="1678546"/>
          </a:xfrm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BB7D7C9C-F146-C570-F6CB-A17A6CCEB1C5}"/>
                </a:ext>
              </a:extLst>
            </p:cNvPr>
            <p:cNvSpPr/>
            <p:nvPr/>
          </p:nvSpPr>
          <p:spPr>
            <a:xfrm>
              <a:off x="764748" y="1029801"/>
              <a:ext cx="1910470" cy="167854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ángulo: esquinas redondeadas 4">
              <a:extLst>
                <a:ext uri="{FF2B5EF4-FFF2-40B4-BE49-F238E27FC236}">
                  <a16:creationId xmlns:a16="http://schemas.microsoft.com/office/drawing/2014/main" id="{AAD8F6E4-09EB-988E-E79D-5EAF0FA12C1E}"/>
                </a:ext>
              </a:extLst>
            </p:cNvPr>
            <p:cNvSpPr txBox="1"/>
            <p:nvPr/>
          </p:nvSpPr>
          <p:spPr>
            <a:xfrm>
              <a:off x="846688" y="1111741"/>
              <a:ext cx="1746590" cy="15146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200" b="1" kern="1200" dirty="0">
                  <a:solidFill>
                    <a:schemeClr val="tx1"/>
                  </a:solidFill>
                </a:rPr>
                <a:t>Profesionales registrados en la SENESCYT</a:t>
              </a:r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s-ES" sz="1200" b="1" kern="1200" dirty="0">
                  <a:solidFill>
                    <a:schemeClr val="tx1"/>
                  </a:solidFill>
                </a:rPr>
                <a:t>- 7 categorizados como Investigadores</a:t>
              </a:r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es-ES" sz="1200" b="1" kern="1200" dirty="0">
                  <a:solidFill>
                    <a:schemeClr val="tx1"/>
                  </a:solidFill>
                </a:rPr>
                <a:t>- 1 acreditado</a:t>
              </a:r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200" b="1" kern="1200" dirty="0">
                  <a:solidFill>
                    <a:schemeClr val="tx1"/>
                  </a:solidFill>
                </a:rPr>
                <a:t>- 2 inscritos</a:t>
              </a:r>
              <a:endParaRPr lang="es-US" sz="12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ángulo: esquinas redondeadas 37">
            <a:extLst>
              <a:ext uri="{FF2B5EF4-FFF2-40B4-BE49-F238E27FC236}">
                <a16:creationId xmlns:a16="http://schemas.microsoft.com/office/drawing/2014/main" id="{BE59F8D7-6B0F-E79B-9231-4D0029E2F980}"/>
              </a:ext>
            </a:extLst>
          </p:cNvPr>
          <p:cNvSpPr/>
          <p:nvPr/>
        </p:nvSpPr>
        <p:spPr>
          <a:xfrm flipH="1">
            <a:off x="2697754" y="3688622"/>
            <a:ext cx="628654" cy="5936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>
                <a:solidFill>
                  <a:schemeClr val="tx1"/>
                </a:solidFill>
              </a:rPr>
              <a:t>10</a:t>
            </a:r>
            <a:endParaRPr lang="es-EC" sz="1800" b="1" dirty="0">
              <a:solidFill>
                <a:schemeClr val="tx1"/>
              </a:solidFill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ECD5C19D-152F-B4E4-C985-0C3728816BC0}"/>
              </a:ext>
            </a:extLst>
          </p:cNvPr>
          <p:cNvGrpSpPr/>
          <p:nvPr/>
        </p:nvGrpSpPr>
        <p:grpSpPr>
          <a:xfrm>
            <a:off x="6102146" y="4115908"/>
            <a:ext cx="2396726" cy="1678546"/>
            <a:chOff x="764748" y="1029801"/>
            <a:chExt cx="1910470" cy="167854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1414B0FD-27DF-35CA-3FE9-966DB11ED86A}"/>
                </a:ext>
              </a:extLst>
            </p:cNvPr>
            <p:cNvSpPr/>
            <p:nvPr/>
          </p:nvSpPr>
          <p:spPr>
            <a:xfrm>
              <a:off x="764748" y="1029801"/>
              <a:ext cx="1910470" cy="167854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ángulo: esquinas redondeadas 4">
              <a:extLst>
                <a:ext uri="{FF2B5EF4-FFF2-40B4-BE49-F238E27FC236}">
                  <a16:creationId xmlns:a16="http://schemas.microsoft.com/office/drawing/2014/main" id="{E8B6F3E4-40FE-7EB7-E739-CF656BE59A22}"/>
                </a:ext>
              </a:extLst>
            </p:cNvPr>
            <p:cNvSpPr txBox="1"/>
            <p:nvPr/>
          </p:nvSpPr>
          <p:spPr>
            <a:xfrm>
              <a:off x="846688" y="1111741"/>
              <a:ext cx="1746590" cy="15146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b="1" kern="1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es-MX" b="1" kern="1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utorizaciones de prácticas Pre profesionales de diferentes estudiantes de acuerdo a los convenios vigentes con las Universidades.</a:t>
              </a:r>
              <a:endParaRPr lang="es-EC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ectángulo: esquinas redondeadas 37">
            <a:extLst>
              <a:ext uri="{FF2B5EF4-FFF2-40B4-BE49-F238E27FC236}">
                <a16:creationId xmlns:a16="http://schemas.microsoft.com/office/drawing/2014/main" id="{D0644CED-DC8A-BD3C-FCF5-41F65ED77CF6}"/>
              </a:ext>
            </a:extLst>
          </p:cNvPr>
          <p:cNvSpPr/>
          <p:nvPr/>
        </p:nvSpPr>
        <p:spPr>
          <a:xfrm flipH="1">
            <a:off x="5907679" y="3688622"/>
            <a:ext cx="628654" cy="593658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>
                <a:solidFill>
                  <a:schemeClr val="tx1"/>
                </a:solidFill>
              </a:rPr>
              <a:t>28</a:t>
            </a:r>
            <a:endParaRPr lang="es-EC" sz="1800" b="1" dirty="0">
              <a:solidFill>
                <a:schemeClr val="tx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51F60CC-C152-260B-9B8B-0C0516E41F0C}"/>
              </a:ext>
            </a:extLst>
          </p:cNvPr>
          <p:cNvSpPr txBox="1"/>
          <p:nvPr/>
        </p:nvSpPr>
        <p:spPr>
          <a:xfrm>
            <a:off x="312158" y="1266825"/>
            <a:ext cx="10648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La Coordinación Zonal 9 – INSPI esta integrada por 64 funcionarios distribuidos en las Gestiones, Centros de Referencia y una Oficina Técnica</a:t>
            </a:r>
            <a:endParaRPr lang="es-EC" sz="1600" dirty="0"/>
          </a:p>
        </p:txBody>
      </p:sp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DC2D1579-AFF1-BAEF-38C9-0241C51D3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661526"/>
              </p:ext>
            </p:extLst>
          </p:nvPr>
        </p:nvGraphicFramePr>
        <p:xfrm>
          <a:off x="2697753" y="2154675"/>
          <a:ext cx="7046017" cy="124645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627243">
                  <a:extLst>
                    <a:ext uri="{9D8B030D-6E8A-4147-A177-3AD203B41FA5}">
                      <a16:colId xmlns:a16="http://schemas.microsoft.com/office/drawing/2014/main" val="2450517497"/>
                    </a:ext>
                  </a:extLst>
                </a:gridCol>
                <a:gridCol w="804960">
                  <a:extLst>
                    <a:ext uri="{9D8B030D-6E8A-4147-A177-3AD203B41FA5}">
                      <a16:colId xmlns:a16="http://schemas.microsoft.com/office/drawing/2014/main" val="2928514301"/>
                    </a:ext>
                  </a:extLst>
                </a:gridCol>
                <a:gridCol w="1024495">
                  <a:extLst>
                    <a:ext uri="{9D8B030D-6E8A-4147-A177-3AD203B41FA5}">
                      <a16:colId xmlns:a16="http://schemas.microsoft.com/office/drawing/2014/main" val="917688946"/>
                    </a:ext>
                  </a:extLst>
                </a:gridCol>
                <a:gridCol w="878138">
                  <a:extLst>
                    <a:ext uri="{9D8B030D-6E8A-4147-A177-3AD203B41FA5}">
                      <a16:colId xmlns:a16="http://schemas.microsoft.com/office/drawing/2014/main" val="3389496272"/>
                    </a:ext>
                  </a:extLst>
                </a:gridCol>
                <a:gridCol w="951317">
                  <a:extLst>
                    <a:ext uri="{9D8B030D-6E8A-4147-A177-3AD203B41FA5}">
                      <a16:colId xmlns:a16="http://schemas.microsoft.com/office/drawing/2014/main" val="1877939566"/>
                    </a:ext>
                  </a:extLst>
                </a:gridCol>
                <a:gridCol w="495071">
                  <a:extLst>
                    <a:ext uri="{9D8B030D-6E8A-4147-A177-3AD203B41FA5}">
                      <a16:colId xmlns:a16="http://schemas.microsoft.com/office/drawing/2014/main" val="3680252699"/>
                    </a:ext>
                  </a:extLst>
                </a:gridCol>
                <a:gridCol w="754931">
                  <a:extLst>
                    <a:ext uri="{9D8B030D-6E8A-4147-A177-3AD203B41FA5}">
                      <a16:colId xmlns:a16="http://schemas.microsoft.com/office/drawing/2014/main" val="128598536"/>
                    </a:ext>
                  </a:extLst>
                </a:gridCol>
                <a:gridCol w="754931">
                  <a:extLst>
                    <a:ext uri="{9D8B030D-6E8A-4147-A177-3AD203B41FA5}">
                      <a16:colId xmlns:a16="http://schemas.microsoft.com/office/drawing/2014/main" val="1559580476"/>
                    </a:ext>
                  </a:extLst>
                </a:gridCol>
                <a:gridCol w="754931">
                  <a:extLst>
                    <a:ext uri="{9D8B030D-6E8A-4147-A177-3AD203B41FA5}">
                      <a16:colId xmlns:a16="http://schemas.microsoft.com/office/drawing/2014/main" val="3793119452"/>
                    </a:ext>
                  </a:extLst>
                </a:gridCol>
              </a:tblGrid>
              <a:tr h="247209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  <a:highlight>
                            <a:srgbClr val="FFFFFF"/>
                          </a:highlight>
                        </a:rPr>
                        <a:t>ROTACIÓN COORDINACIÓN ZONAL 9 INSPI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159867"/>
                  </a:ext>
                </a:extLst>
              </a:tr>
              <a:tr h="75203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 dirty="0">
                          <a:effectLst/>
                          <a:highlight>
                            <a:srgbClr val="FFFFFF"/>
                          </a:highlight>
                        </a:rPr>
                        <a:t>PERIODO AÑO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 dirty="0">
                          <a:effectLst/>
                          <a:highlight>
                            <a:srgbClr val="FFFFFF"/>
                          </a:highlight>
                        </a:rPr>
                        <a:t>CONTRATO CODIGO DE TRABAJO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  <a:highlight>
                            <a:srgbClr val="FFFFFF"/>
                          </a:highlight>
                        </a:rPr>
                        <a:t>CONTRATO DE SERVICIOS OCASIONALES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  <a:highlight>
                            <a:srgbClr val="FFFFFF"/>
                          </a:highlight>
                        </a:rPr>
                        <a:t>NOMBRAMIENTO PROVISONAL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  <a:highlight>
                            <a:srgbClr val="FFFFFF"/>
                          </a:highlight>
                        </a:rPr>
                        <a:t>PERMANENTE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  <a:highlight>
                            <a:srgbClr val="FFFFFF"/>
                          </a:highlight>
                        </a:rPr>
                        <a:t>NJS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  <a:highlight>
                            <a:srgbClr val="FFFFFF"/>
                          </a:highlight>
                        </a:rPr>
                        <a:t>PERSONAL JUBILADO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  <a:highlight>
                            <a:srgbClr val="FFFFFF"/>
                          </a:highlight>
                        </a:rPr>
                        <a:t>VACANTES VACANTE INACTIVA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  <a:highlight>
                            <a:srgbClr val="FFFFFF"/>
                          </a:highlight>
                        </a:rPr>
                        <a:t>TOTAL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537192"/>
                  </a:ext>
                </a:extLst>
              </a:tr>
              <a:tr h="24720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u="none" strike="noStrike" dirty="0">
                          <a:effectLst/>
                          <a:highlight>
                            <a:srgbClr val="FFFFFF"/>
                          </a:highlight>
                        </a:rPr>
                        <a:t>2023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u="none" strike="noStrike" dirty="0">
                          <a:effectLst/>
                          <a:highlight>
                            <a:srgbClr val="FFFFFF"/>
                          </a:highlight>
                        </a:rPr>
                        <a:t>4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5</a:t>
                      </a:r>
                      <a:r>
                        <a:rPr lang="es-EC" sz="105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2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u="none" strike="noStrike" dirty="0">
                          <a:effectLst/>
                          <a:highlight>
                            <a:srgbClr val="FFFFFF"/>
                          </a:highlight>
                        </a:rPr>
                        <a:t>0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5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u="none" strike="noStrike" dirty="0">
                          <a:effectLst/>
                          <a:highlight>
                            <a:srgbClr val="FFFFFF"/>
                          </a:highlight>
                        </a:rPr>
                        <a:t>1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u="none" strike="noStrike" dirty="0">
                          <a:effectLst/>
                          <a:highlight>
                            <a:srgbClr val="FFFFFF"/>
                          </a:highlight>
                        </a:rPr>
                        <a:t>0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2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6</a:t>
                      </a:r>
                      <a:r>
                        <a:rPr lang="es-EC" sz="1050" b="1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4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417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4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312158" y="348716"/>
            <a:ext cx="5275385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5000"/>
            </a:pPr>
            <a:r>
              <a:rPr lang="es-EC" sz="2500" b="1" dirty="0">
                <a:solidFill>
                  <a:srgbClr val="4D4D4D"/>
                </a:solidFill>
                <a:latin typeface="Barlow Condensed Medium" pitchFamily="2" charset="77"/>
              </a:rPr>
              <a:t>INSPI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-ES" sz="2500" b="1" dirty="0">
                <a:solidFill>
                  <a:srgbClr val="4D4D4D"/>
                </a:solidFill>
                <a:latin typeface="Barlow Condensed Medium" pitchFamily="2" charset="77"/>
              </a:rPr>
              <a:t>Competencias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500" b="1" u="none" strike="noStrike" cap="none" dirty="0">
              <a:solidFill>
                <a:srgbClr val="4D4D4D"/>
              </a:solidFill>
              <a:latin typeface="Barlow Condensed Medium" pitchFamily="2" charset="77"/>
              <a:sym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C21DE5-3211-4962-9B4D-FA8C6F188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698" y="5989328"/>
            <a:ext cx="4338112" cy="630998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F13A1C7-6627-88DA-7565-732B620DF8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9787290"/>
              </p:ext>
            </p:extLst>
          </p:nvPr>
        </p:nvGraphicFramePr>
        <p:xfrm>
          <a:off x="2161603" y="1409251"/>
          <a:ext cx="7280728" cy="4156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312158" y="348716"/>
            <a:ext cx="5275385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Coordinación Zonal 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Talento Humano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s-EC" sz="2500" b="1" u="none" strike="noStrike" cap="none" dirty="0">
              <a:solidFill>
                <a:srgbClr val="4D4D4D"/>
              </a:solidFill>
              <a:latin typeface="Barlow Condensed Medium" pitchFamily="2" charset="77"/>
              <a:sym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C21DE5-3211-4962-9B4D-FA8C6F188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698" y="5989328"/>
            <a:ext cx="4338112" cy="630998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1CDCF309-1E76-513C-1B1D-62005A61B0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0490610"/>
              </p:ext>
            </p:extLst>
          </p:nvPr>
        </p:nvGraphicFramePr>
        <p:xfrm>
          <a:off x="2674374" y="2865858"/>
          <a:ext cx="7079226" cy="2913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DBEBC9B-5570-051D-C806-5E4AA4E97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482260"/>
              </p:ext>
            </p:extLst>
          </p:nvPr>
        </p:nvGraphicFramePr>
        <p:xfrm>
          <a:off x="2674374" y="1259363"/>
          <a:ext cx="7141901" cy="124645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635778">
                  <a:extLst>
                    <a:ext uri="{9D8B030D-6E8A-4147-A177-3AD203B41FA5}">
                      <a16:colId xmlns:a16="http://schemas.microsoft.com/office/drawing/2014/main" val="2450517497"/>
                    </a:ext>
                  </a:extLst>
                </a:gridCol>
                <a:gridCol w="815914">
                  <a:extLst>
                    <a:ext uri="{9D8B030D-6E8A-4147-A177-3AD203B41FA5}">
                      <a16:colId xmlns:a16="http://schemas.microsoft.com/office/drawing/2014/main" val="2928514301"/>
                    </a:ext>
                  </a:extLst>
                </a:gridCol>
                <a:gridCol w="1038437">
                  <a:extLst>
                    <a:ext uri="{9D8B030D-6E8A-4147-A177-3AD203B41FA5}">
                      <a16:colId xmlns:a16="http://schemas.microsoft.com/office/drawing/2014/main" val="917688946"/>
                    </a:ext>
                  </a:extLst>
                </a:gridCol>
                <a:gridCol w="890088">
                  <a:extLst>
                    <a:ext uri="{9D8B030D-6E8A-4147-A177-3AD203B41FA5}">
                      <a16:colId xmlns:a16="http://schemas.microsoft.com/office/drawing/2014/main" val="3389496272"/>
                    </a:ext>
                  </a:extLst>
                </a:gridCol>
                <a:gridCol w="964262">
                  <a:extLst>
                    <a:ext uri="{9D8B030D-6E8A-4147-A177-3AD203B41FA5}">
                      <a16:colId xmlns:a16="http://schemas.microsoft.com/office/drawing/2014/main" val="1877939566"/>
                    </a:ext>
                  </a:extLst>
                </a:gridCol>
                <a:gridCol w="501810">
                  <a:extLst>
                    <a:ext uri="{9D8B030D-6E8A-4147-A177-3AD203B41FA5}">
                      <a16:colId xmlns:a16="http://schemas.microsoft.com/office/drawing/2014/main" val="3680252699"/>
                    </a:ext>
                  </a:extLst>
                </a:gridCol>
                <a:gridCol w="765204">
                  <a:extLst>
                    <a:ext uri="{9D8B030D-6E8A-4147-A177-3AD203B41FA5}">
                      <a16:colId xmlns:a16="http://schemas.microsoft.com/office/drawing/2014/main" val="128598536"/>
                    </a:ext>
                  </a:extLst>
                </a:gridCol>
                <a:gridCol w="765204">
                  <a:extLst>
                    <a:ext uri="{9D8B030D-6E8A-4147-A177-3AD203B41FA5}">
                      <a16:colId xmlns:a16="http://schemas.microsoft.com/office/drawing/2014/main" val="1559580476"/>
                    </a:ext>
                  </a:extLst>
                </a:gridCol>
                <a:gridCol w="765204">
                  <a:extLst>
                    <a:ext uri="{9D8B030D-6E8A-4147-A177-3AD203B41FA5}">
                      <a16:colId xmlns:a16="http://schemas.microsoft.com/office/drawing/2014/main" val="3793119452"/>
                    </a:ext>
                  </a:extLst>
                </a:gridCol>
              </a:tblGrid>
              <a:tr h="247209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 dirty="0">
                          <a:effectLst/>
                          <a:highlight>
                            <a:srgbClr val="FFFFFF"/>
                          </a:highlight>
                        </a:rPr>
                        <a:t>ROTACIÓN COORDINACIÓN ZONAL 9 INSPI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159867"/>
                  </a:ext>
                </a:extLst>
              </a:tr>
              <a:tr h="75203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  <a:highlight>
                            <a:srgbClr val="FFFFFF"/>
                          </a:highlight>
                        </a:rPr>
                        <a:t>PERIODO AÑO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  <a:highlight>
                            <a:srgbClr val="FFFFFF"/>
                          </a:highlight>
                        </a:rPr>
                        <a:t>CONTRATO CODIGO DE TRABAJO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  <a:highlight>
                            <a:srgbClr val="FFFFFF"/>
                          </a:highlight>
                        </a:rPr>
                        <a:t>CONTRATO DE SERVICIOS OCASIONALES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  <a:highlight>
                            <a:srgbClr val="FFFFFF"/>
                          </a:highlight>
                        </a:rPr>
                        <a:t>NOMBRAMIENTO PROVISONAL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  <a:highlight>
                            <a:srgbClr val="FFFFFF"/>
                          </a:highlight>
                        </a:rPr>
                        <a:t>PERMANENTE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  <a:highlight>
                            <a:srgbClr val="FFFFFF"/>
                          </a:highlight>
                        </a:rPr>
                        <a:t>NJS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  <a:highlight>
                            <a:srgbClr val="FFFFFF"/>
                          </a:highlight>
                        </a:rPr>
                        <a:t>PERSONAL JUBILADO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  <a:highlight>
                            <a:srgbClr val="FFFFFF"/>
                          </a:highlight>
                        </a:rPr>
                        <a:t>VACANTES VACANTE INACTIVA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effectLst/>
                          <a:highlight>
                            <a:srgbClr val="FFFFFF"/>
                          </a:highlight>
                        </a:rPr>
                        <a:t>TOTAL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537192"/>
                  </a:ext>
                </a:extLst>
              </a:tr>
              <a:tr h="24720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u="none" strike="noStrike" dirty="0">
                          <a:effectLst/>
                          <a:highlight>
                            <a:srgbClr val="FFFFFF"/>
                          </a:highlight>
                        </a:rPr>
                        <a:t>2023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u="none" strike="noStrike" dirty="0">
                          <a:effectLst/>
                          <a:highlight>
                            <a:srgbClr val="FFFFFF"/>
                          </a:highlight>
                        </a:rPr>
                        <a:t>4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u="none" strike="noStrike" dirty="0">
                          <a:effectLst/>
                          <a:highlight>
                            <a:srgbClr val="FFFFFF"/>
                          </a:highlight>
                        </a:rPr>
                        <a:t>41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u="none" strike="noStrike" dirty="0">
                          <a:effectLst/>
                          <a:highlight>
                            <a:srgbClr val="FFFFFF"/>
                          </a:highlight>
                        </a:rPr>
                        <a:t>0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u="none" strike="noStrike" dirty="0">
                          <a:effectLst/>
                          <a:highlight>
                            <a:srgbClr val="FFFFFF"/>
                          </a:highlight>
                        </a:rPr>
                        <a:t>6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u="none" strike="noStrike" dirty="0">
                          <a:effectLst/>
                          <a:highlight>
                            <a:srgbClr val="FFFFFF"/>
                          </a:highlight>
                        </a:rPr>
                        <a:t>1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u="none" strike="noStrike" dirty="0">
                          <a:effectLst/>
                          <a:highlight>
                            <a:srgbClr val="FFFFFF"/>
                          </a:highlight>
                        </a:rPr>
                        <a:t>0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u="none" strike="noStrike" dirty="0">
                          <a:effectLst/>
                          <a:highlight>
                            <a:srgbClr val="FFFFFF"/>
                          </a:highlight>
                        </a:rPr>
                        <a:t>2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u="none" strike="noStrike" dirty="0">
                          <a:effectLst/>
                          <a:highlight>
                            <a:srgbClr val="FFFFFF"/>
                          </a:highlight>
                        </a:rPr>
                        <a:t>52</a:t>
                      </a:r>
                      <a:endParaRPr lang="es-EC" sz="105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417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1755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312158" y="348716"/>
            <a:ext cx="5275385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Coordinación Zonal 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Talento Humano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s-EC" sz="2500" b="1" u="none" strike="noStrike" cap="none" dirty="0">
              <a:solidFill>
                <a:srgbClr val="4D4D4D"/>
              </a:solidFill>
              <a:latin typeface="Barlow Condensed Medium" pitchFamily="2" charset="77"/>
              <a:sym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C21DE5-3211-4962-9B4D-FA8C6F188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698" y="5989328"/>
            <a:ext cx="4338112" cy="63099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34CFA70-19C2-2B99-1C53-BC9C13D7B7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121" t="7526" r="11115" b="37159"/>
          <a:stretch/>
        </p:blipFill>
        <p:spPr>
          <a:xfrm>
            <a:off x="5155044" y="2136366"/>
            <a:ext cx="6627382" cy="258526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F7257FB-DDB5-F327-7A2C-2AFEF79BE4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127" t="14286" r="25406" b="30810"/>
          <a:stretch/>
        </p:blipFill>
        <p:spPr>
          <a:xfrm>
            <a:off x="312158" y="2336494"/>
            <a:ext cx="4620713" cy="248324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96BA5726-D176-7476-D2DA-84DB93B32E10}"/>
              </a:ext>
            </a:extLst>
          </p:cNvPr>
          <p:cNvSpPr txBox="1"/>
          <p:nvPr/>
        </p:nvSpPr>
        <p:spPr>
          <a:xfrm>
            <a:off x="429405" y="1437790"/>
            <a:ext cx="5275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Personal </a:t>
            </a:r>
            <a:r>
              <a:rPr lang="es-MX" sz="1600" dirty="0"/>
              <a:t>contratado</a:t>
            </a:r>
            <a:r>
              <a:rPr lang="es-MX" dirty="0"/>
              <a:t> de servicios ocasionales, profesionales</a:t>
            </a:r>
            <a:endParaRPr lang="es-EC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6227596-0B36-AC11-BBBD-6CD8A249BDF3}"/>
              </a:ext>
            </a:extLst>
          </p:cNvPr>
          <p:cNvSpPr txBox="1"/>
          <p:nvPr/>
        </p:nvSpPr>
        <p:spPr>
          <a:xfrm>
            <a:off x="5463719" y="1437305"/>
            <a:ext cx="5871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Capacitaciones internacionales</a:t>
            </a:r>
          </a:p>
        </p:txBody>
      </p:sp>
    </p:spTree>
    <p:extLst>
      <p:ext uri="{BB962C8B-B14F-4D97-AF65-F5344CB8AC3E}">
        <p14:creationId xmlns:p14="http://schemas.microsoft.com/office/powerpoint/2010/main" val="21154657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312158" y="348716"/>
            <a:ext cx="5275385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Coordinación Zonal 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Compras Públicas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s-EC" sz="2500" b="1" u="none" strike="noStrike" cap="none" dirty="0">
              <a:solidFill>
                <a:srgbClr val="4D4D4D"/>
              </a:solidFill>
              <a:latin typeface="Barlow Condensed Medium" pitchFamily="2" charset="77"/>
              <a:sym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C21DE5-3211-4962-9B4D-FA8C6F188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698" y="5989328"/>
            <a:ext cx="4338112" cy="63099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DA4DF41-DA2A-B9D8-0333-2103C8B29DC5}"/>
              </a:ext>
            </a:extLst>
          </p:cNvPr>
          <p:cNvSpPr txBox="1"/>
          <p:nvPr/>
        </p:nvSpPr>
        <p:spPr>
          <a:xfrm>
            <a:off x="346626" y="1614587"/>
            <a:ext cx="7762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PROCESOS DE CONTRATACIÓN Y COMPRAS PÚBLICAS DE BIENES Y SERVICIOS</a:t>
            </a:r>
            <a:endParaRPr lang="es-EC" dirty="0"/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A89A116C-D5A4-5325-DAE2-D45F9F99F78B}"/>
              </a:ext>
            </a:extLst>
          </p:cNvPr>
          <p:cNvGraphicFramePr>
            <a:graphicFrameLocks noGrp="1"/>
          </p:cNvGraphicFramePr>
          <p:nvPr/>
        </p:nvGraphicFramePr>
        <p:xfrm>
          <a:off x="5463718" y="3160980"/>
          <a:ext cx="5895974" cy="2096817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152094">
                  <a:extLst>
                    <a:ext uri="{9D8B030D-6E8A-4147-A177-3AD203B41FA5}">
                      <a16:colId xmlns:a16="http://schemas.microsoft.com/office/drawing/2014/main" val="3801175905"/>
                    </a:ext>
                  </a:extLst>
                </a:gridCol>
                <a:gridCol w="871940">
                  <a:extLst>
                    <a:ext uri="{9D8B030D-6E8A-4147-A177-3AD203B41FA5}">
                      <a16:colId xmlns:a16="http://schemas.microsoft.com/office/drawing/2014/main" val="1505305814"/>
                    </a:ext>
                  </a:extLst>
                </a:gridCol>
                <a:gridCol w="871940">
                  <a:extLst>
                    <a:ext uri="{9D8B030D-6E8A-4147-A177-3AD203B41FA5}">
                      <a16:colId xmlns:a16="http://schemas.microsoft.com/office/drawing/2014/main" val="2929819651"/>
                    </a:ext>
                  </a:extLst>
                </a:gridCol>
              </a:tblGrid>
              <a:tr h="78219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</a:rPr>
                        <a:t>TIPO DE CONTRATACIÓN (CATÁLOGO ELECTRÓNICO, COTIZACIÓN, ÍNFIMA CUANTÍA, MENOR CUANTÍA B Y S, PUBLICACIÓN, RÉGIMEN ESPECIAL (Todos los procesos), SUBASTA INVERSA ELECTRÓNICA)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</a:rPr>
                        <a:t>Número Total Adjudicados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</a:rPr>
                        <a:t>Valor Total Adjudicados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9323034"/>
                  </a:ext>
                </a:extLst>
              </a:tr>
              <a:tr h="219103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CATÁLOGO ELECTRÓNICO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$164.104,10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8768392"/>
                  </a:ext>
                </a:extLst>
              </a:tr>
              <a:tr h="219103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ÍNFIMA CUANTÍA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$65.124,82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115374"/>
                  </a:ext>
                </a:extLst>
              </a:tr>
              <a:tr h="219103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SUBASTA INVERSA ELECTRÓNICA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$53.964,80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0750747"/>
                  </a:ext>
                </a:extLst>
              </a:tr>
              <a:tr h="219103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RÉGIMEN ESPECIAL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$161.555,28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0352508"/>
                  </a:ext>
                </a:extLst>
              </a:tr>
              <a:tr h="219103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CONSULTORÍAS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$109.978,38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7777573"/>
                  </a:ext>
                </a:extLst>
              </a:tr>
              <a:tr h="219103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PROCEDIMIENTO ESPECIAL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$10.080,00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7368262"/>
                  </a:ext>
                </a:extLst>
              </a:tr>
            </a:tbl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CBAD69C8-78F8-9ED6-A732-F8316971897C}"/>
              </a:ext>
            </a:extLst>
          </p:cNvPr>
          <p:cNvGraphicFramePr>
            <a:graphicFrameLocks/>
          </p:cNvGraphicFramePr>
          <p:nvPr/>
        </p:nvGraphicFramePr>
        <p:xfrm>
          <a:off x="312158" y="2551380"/>
          <a:ext cx="5010149" cy="371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482974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312158" y="348716"/>
            <a:ext cx="5275385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Coordinación Zonal 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Financiero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s-EC" sz="2500" b="1" u="none" strike="noStrike" cap="none" dirty="0">
              <a:solidFill>
                <a:srgbClr val="4D4D4D"/>
              </a:solidFill>
              <a:latin typeface="Barlow Condensed Medium" pitchFamily="2" charset="77"/>
              <a:sym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C21DE5-3211-4962-9B4D-FA8C6F188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698" y="5989328"/>
            <a:ext cx="4338112" cy="63099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EE51577-FE5C-76BA-9269-F2405B995EDE}"/>
              </a:ext>
            </a:extLst>
          </p:cNvPr>
          <p:cNvSpPr txBox="1"/>
          <p:nvPr/>
        </p:nvSpPr>
        <p:spPr>
          <a:xfrm>
            <a:off x="536575" y="1436317"/>
            <a:ext cx="8477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effectLst/>
                <a:latin typeface="+mn-lt"/>
                <a:ea typeface="SimSun" panose="02010600030101010101" pitchFamily="2" charset="-122"/>
                <a:cs typeface="Mangal" panose="02040503050203030202" pitchFamily="18" charset="0"/>
              </a:rPr>
              <a:t>EJECUCIÓN PRESUPUESTARIA DE INGRESOS ENERO – DICIEMBRE 2023</a:t>
            </a:r>
            <a:endParaRPr lang="es-EC" sz="1100" dirty="0">
              <a:latin typeface="+mn-lt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BB3956E-6D5A-E017-3B6E-8C95E20124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930037"/>
              </p:ext>
            </p:extLst>
          </p:nvPr>
        </p:nvGraphicFramePr>
        <p:xfrm>
          <a:off x="60549" y="1309913"/>
          <a:ext cx="6648226" cy="4462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76AA551F-9DC2-A2E7-E0C3-B54FDA10797D}"/>
              </a:ext>
            </a:extLst>
          </p:cNvPr>
          <p:cNvSpPr txBox="1"/>
          <p:nvPr/>
        </p:nvSpPr>
        <p:spPr>
          <a:xfrm>
            <a:off x="4094628" y="5341904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800" b="1" dirty="0">
                <a:solidFill>
                  <a:srgbClr val="FF0000"/>
                </a:solidFill>
              </a:rPr>
              <a:t>85% de ejecución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2CC74AE8-D4F1-0F3A-31D7-5F06EA12EC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493438"/>
              </p:ext>
            </p:extLst>
          </p:nvPr>
        </p:nvGraphicFramePr>
        <p:xfrm>
          <a:off x="6708775" y="1991245"/>
          <a:ext cx="4737100" cy="53721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649894">
                  <a:extLst>
                    <a:ext uri="{9D8B030D-6E8A-4147-A177-3AD203B41FA5}">
                      <a16:colId xmlns:a16="http://schemas.microsoft.com/office/drawing/2014/main" val="3615170294"/>
                    </a:ext>
                  </a:extLst>
                </a:gridCol>
                <a:gridCol w="1475386">
                  <a:extLst>
                    <a:ext uri="{9D8B030D-6E8A-4147-A177-3AD203B41FA5}">
                      <a16:colId xmlns:a16="http://schemas.microsoft.com/office/drawing/2014/main" val="3823778368"/>
                    </a:ext>
                  </a:extLst>
                </a:gridCol>
                <a:gridCol w="1611820">
                  <a:extLst>
                    <a:ext uri="{9D8B030D-6E8A-4147-A177-3AD203B41FA5}">
                      <a16:colId xmlns:a16="http://schemas.microsoft.com/office/drawing/2014/main" val="229589039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</a:rPr>
                        <a:t>Monto Adjudicado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</a:rPr>
                        <a:t>Monto Ejecutado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effectLst/>
                        </a:rPr>
                        <a:t>Porcentaje de Ejecución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2347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564807,38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379551,28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</a:rPr>
                        <a:t>67,20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5198420"/>
                  </a:ext>
                </a:extLst>
              </a:tr>
            </a:tbl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6B7836D-3FE7-2B94-DE1A-6854621985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5337247"/>
              </p:ext>
            </p:extLst>
          </p:nvPr>
        </p:nvGraphicFramePr>
        <p:xfrm>
          <a:off x="6940664" y="2787244"/>
          <a:ext cx="4572000" cy="2805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40425549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93430B-FBEF-4A4A-A206-76F9A8013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55" y="0"/>
            <a:ext cx="12206710" cy="6858000"/>
          </a:xfrm>
          <a:prstGeom prst="rect">
            <a:avLst/>
          </a:prstGeom>
        </p:spPr>
      </p:pic>
      <p:sp>
        <p:nvSpPr>
          <p:cNvPr id="8" name="Google Shape;119;p4">
            <a:extLst>
              <a:ext uri="{FF2B5EF4-FFF2-40B4-BE49-F238E27FC236}">
                <a16:creationId xmlns:a16="http://schemas.microsoft.com/office/drawing/2014/main" id="{0364D578-692C-4143-95B4-0CF139E15032}"/>
              </a:ext>
            </a:extLst>
          </p:cNvPr>
          <p:cNvSpPr txBox="1"/>
          <p:nvPr/>
        </p:nvSpPr>
        <p:spPr>
          <a:xfrm>
            <a:off x="2875330" y="2267026"/>
            <a:ext cx="644133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000"/>
            </a:pPr>
            <a:r>
              <a:rPr lang="es-EC" sz="4000" b="1" dirty="0">
                <a:solidFill>
                  <a:srgbClr val="4D4D4D"/>
                </a:solidFill>
                <a:latin typeface="Barlow Condensed Medium" pitchFamily="2" charset="77"/>
              </a:rPr>
              <a:t>NUDOS CRÍTICOS</a:t>
            </a:r>
          </a:p>
        </p:txBody>
      </p:sp>
    </p:spTree>
    <p:extLst>
      <p:ext uri="{BB962C8B-B14F-4D97-AF65-F5344CB8AC3E}">
        <p14:creationId xmlns:p14="http://schemas.microsoft.com/office/powerpoint/2010/main" val="13427165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C21DE5-3211-4962-9B4D-FA8C6F188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698" y="5989328"/>
            <a:ext cx="4338112" cy="6309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268BBF7-7AA9-0AB4-D2DE-BD3C924931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61" t="3465" r="1568" b="28950"/>
          <a:stretch/>
        </p:blipFill>
        <p:spPr>
          <a:xfrm>
            <a:off x="1240530" y="1544133"/>
            <a:ext cx="9986456" cy="3959972"/>
          </a:xfrm>
          <a:prstGeom prst="rect">
            <a:avLst/>
          </a:prstGeom>
        </p:spPr>
      </p:pic>
      <p:sp>
        <p:nvSpPr>
          <p:cNvPr id="2" name="Google Shape;117;p3">
            <a:extLst>
              <a:ext uri="{FF2B5EF4-FFF2-40B4-BE49-F238E27FC236}">
                <a16:creationId xmlns:a16="http://schemas.microsoft.com/office/drawing/2014/main" id="{E9FB5A4F-8324-D745-DC6B-618FC627A172}"/>
              </a:ext>
            </a:extLst>
          </p:cNvPr>
          <p:cNvSpPr txBox="1"/>
          <p:nvPr/>
        </p:nvSpPr>
        <p:spPr>
          <a:xfrm>
            <a:off x="312158" y="253881"/>
            <a:ext cx="9615144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5000"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Coordinación Zonal 9 INSPI</a:t>
            </a:r>
          </a:p>
          <a:p>
            <a:pPr>
              <a:buSzPts val="2000"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Puntos críticos</a:t>
            </a:r>
            <a:endParaRPr lang="es-EC" sz="2500" b="1" dirty="0">
              <a:solidFill>
                <a:srgbClr val="4D4D4D"/>
              </a:solidFill>
              <a:latin typeface="Barlow Condensed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133732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C21DE5-3211-4962-9B4D-FA8C6F188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698" y="5989328"/>
            <a:ext cx="4338112" cy="630998"/>
          </a:xfrm>
          <a:prstGeom prst="rect">
            <a:avLst/>
          </a:prstGeom>
        </p:spPr>
      </p:pic>
      <p:sp>
        <p:nvSpPr>
          <p:cNvPr id="2" name="Google Shape;117;p3">
            <a:extLst>
              <a:ext uri="{FF2B5EF4-FFF2-40B4-BE49-F238E27FC236}">
                <a16:creationId xmlns:a16="http://schemas.microsoft.com/office/drawing/2014/main" id="{E9FB5A4F-8324-D745-DC6B-618FC627A172}"/>
              </a:ext>
            </a:extLst>
          </p:cNvPr>
          <p:cNvSpPr txBox="1"/>
          <p:nvPr/>
        </p:nvSpPr>
        <p:spPr>
          <a:xfrm>
            <a:off x="312158" y="253881"/>
            <a:ext cx="9615144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5000"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Coordinación Zonal 9 INSPI</a:t>
            </a:r>
          </a:p>
          <a:p>
            <a:pPr lvl="0">
              <a:buSzPts val="5000"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Nudos críticos</a:t>
            </a:r>
            <a:endParaRPr lang="es-EC" sz="2500" b="1" dirty="0">
              <a:solidFill>
                <a:srgbClr val="4D4D4D"/>
              </a:solidFill>
              <a:latin typeface="Barlow Condensed Medium" pitchFamily="2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3314B5A-356C-ABDA-DEA0-EA609A6C009D}"/>
              </a:ext>
            </a:extLst>
          </p:cNvPr>
          <p:cNvSpPr txBox="1"/>
          <p:nvPr/>
        </p:nvSpPr>
        <p:spPr>
          <a:xfrm>
            <a:off x="542925" y="1595171"/>
            <a:ext cx="108013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C" sz="1800" dirty="0">
                <a:effectLst/>
                <a:latin typeface="Arial Narrow" panose="020B0606020202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El Sistema Integrado Informático de Talento Humano SIITH no se encuentra elaborado ni ejecutado conjuntamente con la Evaluación del Desempeño.</a:t>
            </a:r>
            <a:endParaRPr lang="es-EC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C" sz="1800" dirty="0">
                <a:effectLst/>
                <a:latin typeface="Arial Narrow" panose="020B0606020202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El registro y control de permisos y vacaciones del personal de la CZ9.</a:t>
            </a:r>
            <a:endParaRPr lang="es-EC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C" sz="1800" dirty="0">
                <a:effectLst/>
                <a:latin typeface="Arial Narrow" panose="020B0606020202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Archivo de expedientes y procesos de la Unidad de Talento Humano.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C" sz="1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Estabilidad laboral – sueldos no son competitivos de acuerdo a escalafón salarial</a:t>
            </a:r>
            <a:endParaRPr lang="es-EC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C" sz="1800" dirty="0">
                <a:effectLst/>
                <a:latin typeface="Arial Narrow" panose="020B0606020202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Situación laboral: la mayor parte del personal de la CZ9 INSPI Quito se encuentra bajo contratos de servicios ocasionales y desde 14 técnicos y funcionarios se encuentran con contratos realizados por brechas que expiran en agosto 2024. </a:t>
            </a:r>
            <a:endParaRPr lang="es-EC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C" sz="1800" dirty="0">
                <a:effectLst/>
                <a:latin typeface="Arial Narrow" panose="020B0606020202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Investigadores acreditados y categorizados por la SENESCYT, no tiene salarios de acuerdo al reglamento de Categorización, Carrera y Escalafón del Investigador acorde a la escala remunerativa.</a:t>
            </a:r>
            <a:endParaRPr lang="es-EC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C" sz="1800" dirty="0">
                <a:effectLst/>
                <a:latin typeface="Arial Narrow" panose="020B0606020202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Personal con contratos ocasionales no pueden acceder a capacitaciones o entrenamientos internacionales.</a:t>
            </a:r>
            <a:endParaRPr lang="es-EC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C" sz="1800" dirty="0">
                <a:effectLst/>
                <a:latin typeface="Arial Narrow" panose="020B0606020202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Se requiere incorporar investigadores para emprender proyectos de investigación en áreas prioritarias de salud, crónicas, metabólicas, etc.</a:t>
            </a:r>
            <a:endParaRPr lang="es-EC" sz="180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EC" sz="1800" dirty="0">
                <a:effectLst/>
                <a:latin typeface="Arial Narrow" panose="020B0606020202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Necesidad de Talento Humano para la Gestión de Aseguramiento de Calidad de Resultados de la para desarrollar todas las actividades, con todos los Centros de Referencia y Áreas Administrativas</a:t>
            </a:r>
            <a:endParaRPr lang="es-EC" sz="18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9367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93430B-FBEF-4A4A-A206-76F9A8013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55" y="0"/>
            <a:ext cx="12206710" cy="6858000"/>
          </a:xfrm>
          <a:prstGeom prst="rect">
            <a:avLst/>
          </a:prstGeom>
        </p:spPr>
      </p:pic>
      <p:sp>
        <p:nvSpPr>
          <p:cNvPr id="8" name="Google Shape;119;p4">
            <a:extLst>
              <a:ext uri="{FF2B5EF4-FFF2-40B4-BE49-F238E27FC236}">
                <a16:creationId xmlns:a16="http://schemas.microsoft.com/office/drawing/2014/main" id="{0364D578-692C-4143-95B4-0CF139E15032}"/>
              </a:ext>
            </a:extLst>
          </p:cNvPr>
          <p:cNvSpPr txBox="1"/>
          <p:nvPr/>
        </p:nvSpPr>
        <p:spPr>
          <a:xfrm>
            <a:off x="2875330" y="2267026"/>
            <a:ext cx="644133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000"/>
            </a:pPr>
            <a:r>
              <a:rPr lang="es-EC" sz="4000" b="1" dirty="0">
                <a:solidFill>
                  <a:srgbClr val="4D4D4D"/>
                </a:solidFill>
                <a:latin typeface="Barlow Condensed Medium" pitchFamily="2" charset="77"/>
              </a:rPr>
              <a:t>ACCIONES FUTURAS</a:t>
            </a:r>
          </a:p>
        </p:txBody>
      </p:sp>
    </p:spTree>
    <p:extLst>
      <p:ext uri="{BB962C8B-B14F-4D97-AF65-F5344CB8AC3E}">
        <p14:creationId xmlns:p14="http://schemas.microsoft.com/office/powerpoint/2010/main" val="7086238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C21DE5-3211-4962-9B4D-FA8C6F188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698" y="5989328"/>
            <a:ext cx="4338112" cy="630998"/>
          </a:xfrm>
          <a:prstGeom prst="rect">
            <a:avLst/>
          </a:prstGeom>
        </p:spPr>
      </p:pic>
      <p:sp>
        <p:nvSpPr>
          <p:cNvPr id="4" name="Google Shape;119;p4">
            <a:extLst>
              <a:ext uri="{FF2B5EF4-FFF2-40B4-BE49-F238E27FC236}">
                <a16:creationId xmlns:a16="http://schemas.microsoft.com/office/drawing/2014/main" id="{F1DB474D-F6E1-99DC-5449-3A66C64B4103}"/>
              </a:ext>
            </a:extLst>
          </p:cNvPr>
          <p:cNvSpPr txBox="1"/>
          <p:nvPr/>
        </p:nvSpPr>
        <p:spPr>
          <a:xfrm>
            <a:off x="312158" y="348716"/>
            <a:ext cx="5275385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Coordinación Zonal 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500" b="1" dirty="0">
                <a:solidFill>
                  <a:srgbClr val="4D4D4D"/>
                </a:solidFill>
                <a:latin typeface="Barlow Condensed Medium" pitchFamily="2" charset="77"/>
              </a:rPr>
              <a:t>Acciones Futuras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s-EC" sz="2500" b="1" u="none" strike="noStrike" cap="none" dirty="0">
              <a:solidFill>
                <a:srgbClr val="4D4D4D"/>
              </a:solidFill>
              <a:latin typeface="Barlow Condensed Medium" pitchFamily="2" charset="77"/>
              <a:sym typeface="Arial"/>
            </a:endParaRPr>
          </a:p>
        </p:txBody>
      </p:sp>
      <p:pic>
        <p:nvPicPr>
          <p:cNvPr id="1026" name="Picture 2" descr="Planificación De Acciones En El Nuevo 2024 Estableciendo Objetivos  Comerciales Para Lograr Una Visión Elevada Para El Desarrollo Futuro De  Negocios Estratégicos O Carreras En 2024 El Hombre Se Para En 2024 Y Mira A  Través De Binoculares ...">
            <a:extLst>
              <a:ext uri="{FF2B5EF4-FFF2-40B4-BE49-F238E27FC236}">
                <a16:creationId xmlns:a16="http://schemas.microsoft.com/office/drawing/2014/main" id="{2C3EFA08-8C24-C581-70F6-6B77BA87F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58" y="1595171"/>
            <a:ext cx="5224545" cy="372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anificación estratégica de acciones en el nuevo 2024 estableciendo  objetivos de negocio para alcanzar una visión de altura | Vector Premium">
            <a:extLst>
              <a:ext uri="{FF2B5EF4-FFF2-40B4-BE49-F238E27FC236}">
                <a16:creationId xmlns:a16="http://schemas.microsoft.com/office/drawing/2014/main" id="{DC38B0C7-599C-D75C-700A-52C8201E8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95171"/>
            <a:ext cx="5224545" cy="373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4569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06BF8C0-3DBD-5344-9166-E62B3A392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710" y="0"/>
            <a:ext cx="1220671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93430B-FBEF-4A4A-A206-76F9A8013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55" y="0"/>
            <a:ext cx="12206710" cy="6858000"/>
          </a:xfrm>
          <a:prstGeom prst="rect">
            <a:avLst/>
          </a:prstGeom>
        </p:spPr>
      </p:pic>
      <p:sp>
        <p:nvSpPr>
          <p:cNvPr id="8" name="Google Shape;119;p4">
            <a:extLst>
              <a:ext uri="{FF2B5EF4-FFF2-40B4-BE49-F238E27FC236}">
                <a16:creationId xmlns:a16="http://schemas.microsoft.com/office/drawing/2014/main" id="{0364D578-692C-4143-95B4-0CF139E15032}"/>
              </a:ext>
            </a:extLst>
          </p:cNvPr>
          <p:cNvSpPr txBox="1"/>
          <p:nvPr/>
        </p:nvSpPr>
        <p:spPr>
          <a:xfrm>
            <a:off x="2875330" y="2267026"/>
            <a:ext cx="6441339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000"/>
            </a:pPr>
            <a:r>
              <a:rPr lang="es-ES" sz="4000" b="1" dirty="0">
                <a:solidFill>
                  <a:srgbClr val="4D4D4D"/>
                </a:solidFill>
                <a:latin typeface="Barlow Condensed Medium" pitchFamily="2" charset="77"/>
              </a:rPr>
              <a:t>ELEMENTOS ORIENTADORES, PRESENCIA TERRITORIAL Y ESTRUCTURA ORGANIZACIONAL</a:t>
            </a:r>
          </a:p>
        </p:txBody>
      </p:sp>
    </p:spTree>
    <p:extLst>
      <p:ext uri="{BB962C8B-B14F-4D97-AF65-F5344CB8AC3E}">
        <p14:creationId xmlns:p14="http://schemas.microsoft.com/office/powerpoint/2010/main" val="363154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484913" y="346450"/>
            <a:ext cx="5275385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5000"/>
            </a:pPr>
            <a:r>
              <a:rPr lang="es-EC" sz="2500" b="1" dirty="0">
                <a:solidFill>
                  <a:srgbClr val="4D4D4D"/>
                </a:solidFill>
                <a:latin typeface="Barlow Condensed Medium" pitchFamily="2" charset="77"/>
              </a:rPr>
              <a:t>INSPI</a:t>
            </a:r>
          </a:p>
          <a:p>
            <a:pPr lvl="0">
              <a:buSzPts val="5000"/>
            </a:pPr>
            <a:r>
              <a:rPr lang="es-EC" sz="2500" b="1" dirty="0">
                <a:solidFill>
                  <a:srgbClr val="4D4D4D"/>
                </a:solidFill>
                <a:latin typeface="Barlow Condensed Medium" pitchFamily="2" charset="77"/>
              </a:rPr>
              <a:t>Elementos orientadores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C21DE5-3211-4962-9B4D-FA8C6F188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698" y="5989328"/>
            <a:ext cx="4338112" cy="63099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51ED0A4-F458-3931-4324-F224A2FFFE44}"/>
              </a:ext>
            </a:extLst>
          </p:cNvPr>
          <p:cNvSpPr/>
          <p:nvPr/>
        </p:nvSpPr>
        <p:spPr>
          <a:xfrm>
            <a:off x="2950578" y="3568224"/>
            <a:ext cx="7434943" cy="184157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US" sz="2000" b="1" i="1" dirty="0">
              <a:solidFill>
                <a:schemeClr val="tx1"/>
              </a:solidFill>
            </a:endParaRPr>
          </a:p>
          <a:p>
            <a:r>
              <a:rPr lang="es-US" sz="2000" b="1" i="1" dirty="0">
                <a:solidFill>
                  <a:schemeClr val="tx1"/>
                </a:solidFill>
              </a:rPr>
              <a:t>Misión</a:t>
            </a:r>
            <a:endParaRPr lang="es-US" b="1" i="1" dirty="0">
              <a:solidFill>
                <a:schemeClr val="tx1"/>
              </a:solidFill>
            </a:endParaRPr>
          </a:p>
          <a:p>
            <a:endParaRPr lang="es-US" i="1" dirty="0">
              <a:solidFill>
                <a:schemeClr val="tx1"/>
              </a:solidFill>
            </a:endParaRPr>
          </a:p>
          <a:p>
            <a:r>
              <a:rPr lang="es-EC" i="1" dirty="0">
                <a:solidFill>
                  <a:schemeClr val="tx1"/>
                </a:solidFill>
              </a:rPr>
              <a:t>Generar, transferir y difundir conocimientos cientíﬁcos y tecnológicos en salud mediante la ejecución de investigaciones, desarrollo e innovación tecnológica; y controlar la calidad de los resultados de la red de laboratorios, ser el laboratorio de vigilancia y referencia nacional que provea servicios especializados en salud pública; con la ﬁnalidad de obtener evidencias que contribuyan al fortalecimiento de políticas públicas en salud.</a:t>
            </a:r>
          </a:p>
          <a:p>
            <a:pPr algn="ctr"/>
            <a:endParaRPr lang="es-US" i="1" dirty="0">
              <a:solidFill>
                <a:schemeClr val="tx1"/>
              </a:solidFill>
            </a:endParaRPr>
          </a:p>
          <a:p>
            <a:pPr algn="ctr"/>
            <a:endParaRPr lang="es-US" i="1" dirty="0">
              <a:solidFill>
                <a:schemeClr val="tx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76F9CBA-9F8A-EB34-843E-5E2779EFD9B9}"/>
              </a:ext>
            </a:extLst>
          </p:cNvPr>
          <p:cNvSpPr/>
          <p:nvPr/>
        </p:nvSpPr>
        <p:spPr>
          <a:xfrm>
            <a:off x="1029966" y="1488841"/>
            <a:ext cx="6738257" cy="185057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US" sz="2000" b="1" i="1" dirty="0">
                <a:solidFill>
                  <a:schemeClr val="tx1"/>
                </a:solidFill>
              </a:rPr>
              <a:t>Visión</a:t>
            </a:r>
            <a:endParaRPr lang="es-US" b="1" i="1" dirty="0">
              <a:solidFill>
                <a:schemeClr val="tx1"/>
              </a:solidFill>
            </a:endParaRPr>
          </a:p>
          <a:p>
            <a:endParaRPr lang="es-US" i="1" dirty="0">
              <a:solidFill>
                <a:schemeClr val="tx1"/>
              </a:solidFill>
            </a:endParaRPr>
          </a:p>
          <a:p>
            <a:r>
              <a:rPr lang="es-EC" i="1" dirty="0">
                <a:solidFill>
                  <a:schemeClr val="tx1"/>
                </a:solidFill>
              </a:rPr>
              <a:t>Ser la Institución de Referencia Nacional e Internacional en Investigación, Desarrollo e Innovación, garantizando la transferencia tecnológica en el área de la salud y en servicios especializados de laboratorio; en beneficio de la salud pública, para la consecución del buen vivir.</a:t>
            </a:r>
          </a:p>
          <a:p>
            <a:pPr algn="ctr"/>
            <a:endParaRPr lang="es-US" i="1" dirty="0">
              <a:solidFill>
                <a:schemeClr val="tx1"/>
              </a:solidFill>
            </a:endParaRPr>
          </a:p>
          <a:p>
            <a:pPr algn="ctr"/>
            <a:endParaRPr lang="es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94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312158" y="348716"/>
            <a:ext cx="5275385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5000"/>
            </a:pPr>
            <a:r>
              <a:rPr lang="es-EC" sz="2500" b="1" dirty="0">
                <a:solidFill>
                  <a:srgbClr val="4D4D4D"/>
                </a:solidFill>
                <a:latin typeface="Barlow Condensed Medium" pitchFamily="2" charset="77"/>
              </a:rPr>
              <a:t>INSPI</a:t>
            </a:r>
          </a:p>
          <a:p>
            <a:pPr lvl="0">
              <a:buSzPts val="5000"/>
            </a:pPr>
            <a:r>
              <a:rPr lang="es-EC" sz="2500" b="1" dirty="0">
                <a:solidFill>
                  <a:srgbClr val="4D4D4D"/>
                </a:solidFill>
                <a:latin typeface="Barlow Condensed Medium" pitchFamily="2" charset="77"/>
              </a:rPr>
              <a:t>Presencia territorial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500" b="1" u="none" strike="noStrike" cap="none" dirty="0">
              <a:solidFill>
                <a:srgbClr val="4D4D4D"/>
              </a:solidFill>
              <a:latin typeface="Barlow Condensed Medium" pitchFamily="2" charset="77"/>
              <a:sym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C21DE5-3211-4962-9B4D-FA8C6F188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698" y="5989328"/>
            <a:ext cx="4338112" cy="630998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FB104F27-564B-9FBF-B7BB-E46312DCF255}"/>
              </a:ext>
            </a:extLst>
          </p:cNvPr>
          <p:cNvGrpSpPr/>
          <p:nvPr/>
        </p:nvGrpSpPr>
        <p:grpSpPr>
          <a:xfrm>
            <a:off x="1868327" y="491843"/>
            <a:ext cx="7438432" cy="5254488"/>
            <a:chOff x="2566295" y="285207"/>
            <a:chExt cx="7719938" cy="5759326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6E198CD6-5134-C3E4-834D-C577F5F0E744}"/>
                </a:ext>
              </a:extLst>
            </p:cNvPr>
            <p:cNvGrpSpPr/>
            <p:nvPr/>
          </p:nvGrpSpPr>
          <p:grpSpPr>
            <a:xfrm>
              <a:off x="2566295" y="1850832"/>
              <a:ext cx="6398839" cy="4193701"/>
              <a:chOff x="2566295" y="1850832"/>
              <a:chExt cx="6398839" cy="4193701"/>
            </a:xfrm>
          </p:grpSpPr>
          <p:grpSp>
            <p:nvGrpSpPr>
              <p:cNvPr id="15" name="Grupo 14">
                <a:extLst>
                  <a:ext uri="{FF2B5EF4-FFF2-40B4-BE49-F238E27FC236}">
                    <a16:creationId xmlns:a16="http://schemas.microsoft.com/office/drawing/2014/main" id="{C83E386B-BB90-80F2-AB0D-538B538B7122}"/>
                  </a:ext>
                </a:extLst>
              </p:cNvPr>
              <p:cNvGrpSpPr/>
              <p:nvPr/>
            </p:nvGrpSpPr>
            <p:grpSpPr>
              <a:xfrm>
                <a:off x="5124972" y="1850832"/>
                <a:ext cx="3840162" cy="4193701"/>
                <a:chOff x="5124972" y="1850832"/>
                <a:chExt cx="3840162" cy="4193701"/>
              </a:xfrm>
            </p:grpSpPr>
            <p:pic>
              <p:nvPicPr>
                <p:cNvPr id="17" name="Imagen 16">
                  <a:extLst>
                    <a:ext uri="{FF2B5EF4-FFF2-40B4-BE49-F238E27FC236}">
                      <a16:creationId xmlns:a16="http://schemas.microsoft.com/office/drawing/2014/main" id="{7DFB5271-C437-1308-77F3-B0F2B0AC43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124972" y="1850832"/>
                  <a:ext cx="3840162" cy="4193701"/>
                </a:xfrm>
                <a:prstGeom prst="rect">
                  <a:avLst/>
                </a:prstGeom>
              </p:spPr>
            </p:pic>
            <p:pic>
              <p:nvPicPr>
                <p:cNvPr id="18" name="Marcador de contenido 4">
                  <a:extLst>
                    <a:ext uri="{FF2B5EF4-FFF2-40B4-BE49-F238E27FC236}">
                      <a16:creationId xmlns:a16="http://schemas.microsoft.com/office/drawing/2014/main" id="{A4D1DB4A-85A1-5F14-7E6B-96767BF888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743" t="428" r="76689" b="66527"/>
                <a:stretch/>
              </p:blipFill>
              <p:spPr>
                <a:xfrm>
                  <a:off x="5132831" y="1907381"/>
                  <a:ext cx="540545" cy="559594"/>
                </a:xfrm>
                <a:prstGeom prst="rect">
                  <a:avLst/>
                </a:prstGeom>
              </p:spPr>
            </p:pic>
          </p:grpSp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B9D783BB-AC61-9612-05DA-A41FA07420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66295" y="4573604"/>
                <a:ext cx="2106568" cy="1171432"/>
              </a:xfrm>
              <a:prstGeom prst="rect">
                <a:avLst/>
              </a:prstGeom>
            </p:spPr>
          </p:pic>
        </p:grp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EEA29CBE-014D-2C6C-625D-C8641DDF125C}"/>
                </a:ext>
              </a:extLst>
            </p:cNvPr>
            <p:cNvSpPr/>
            <p:nvPr/>
          </p:nvSpPr>
          <p:spPr>
            <a:xfrm>
              <a:off x="7384930" y="5127117"/>
              <a:ext cx="1275611" cy="8068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06A6A2E6-1DBE-111B-D2F0-C7077795F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06427" y="3673339"/>
              <a:ext cx="414564" cy="54868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67FEB45-F566-AB4E-AFC3-67EB9E8A3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41426" y="1683165"/>
              <a:ext cx="2725148" cy="2493480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46B89590-C392-56AD-B02D-BD6AB73ED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139350" y="4260333"/>
              <a:ext cx="438950" cy="560881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8B645784-0AA6-24B5-32BB-3B79EBA63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507300" y="285207"/>
              <a:ext cx="2164268" cy="2670279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3828481-B70A-DF93-18AD-4589CDA03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260032" y="3905794"/>
              <a:ext cx="3258401" cy="2060627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CF87C10A-17D4-29DB-09FB-00519497F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823405" y="1440997"/>
              <a:ext cx="3462828" cy="2170364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23ACC0C7-EEC0-8047-B432-6D14CC83C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850235" y="2961854"/>
              <a:ext cx="457240" cy="542591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2F0CBF9-5CDC-7C8E-BFE1-5F345A14E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507300" y="2647319"/>
              <a:ext cx="457240" cy="542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5483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312158" y="348716"/>
            <a:ext cx="5275385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5000"/>
            </a:pPr>
            <a:r>
              <a:rPr lang="es-EC" sz="2500" b="1" dirty="0">
                <a:solidFill>
                  <a:srgbClr val="4D4D4D"/>
                </a:solidFill>
                <a:latin typeface="Barlow Condensed Medium" pitchFamily="2" charset="77"/>
              </a:rPr>
              <a:t>Coordinación Zonal 9</a:t>
            </a:r>
          </a:p>
          <a:p>
            <a:pPr lvl="0">
              <a:buSzPts val="5000"/>
            </a:pPr>
            <a:r>
              <a:rPr lang="es-EC" sz="2500" b="1" dirty="0">
                <a:solidFill>
                  <a:srgbClr val="4D4D4D"/>
                </a:solidFill>
                <a:latin typeface="Barlow Condensed Medium" pitchFamily="2" charset="77"/>
              </a:rPr>
              <a:t>Estructura Organizacional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500" b="1" u="none" strike="noStrike" cap="none" dirty="0">
              <a:solidFill>
                <a:srgbClr val="4D4D4D"/>
              </a:solidFill>
              <a:latin typeface="Barlow Condensed Medium" pitchFamily="2" charset="77"/>
              <a:sym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C067687-CDA4-694A-9726-1784A6767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010" y="348716"/>
            <a:ext cx="1561832" cy="6309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C21DE5-3211-4962-9B4D-FA8C6F188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698" y="5989328"/>
            <a:ext cx="4338112" cy="630998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E154CFC-BE72-73C6-68A2-E144D9A9931E}"/>
              </a:ext>
            </a:extLst>
          </p:cNvPr>
          <p:cNvSpPr/>
          <p:nvPr/>
        </p:nvSpPr>
        <p:spPr>
          <a:xfrm>
            <a:off x="6193495" y="3332875"/>
            <a:ext cx="4810696" cy="1144558"/>
          </a:xfrm>
          <a:prstGeom prst="roundRect">
            <a:avLst/>
          </a:prstGeom>
          <a:solidFill>
            <a:schemeClr val="bg1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EE55F4D1-1EFE-DAA0-FE6A-C4C2FBDC1731}"/>
              </a:ext>
            </a:extLst>
          </p:cNvPr>
          <p:cNvSpPr/>
          <p:nvPr/>
        </p:nvSpPr>
        <p:spPr>
          <a:xfrm>
            <a:off x="6193494" y="4696374"/>
            <a:ext cx="4810697" cy="87971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ECA833D-365A-69CA-F4C2-B6494317BB08}"/>
              </a:ext>
            </a:extLst>
          </p:cNvPr>
          <p:cNvSpPr/>
          <p:nvPr/>
        </p:nvSpPr>
        <p:spPr>
          <a:xfrm>
            <a:off x="6193493" y="1738289"/>
            <a:ext cx="4810698" cy="1246455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055E7580-6396-32C9-8E2B-97EFCCC95990}"/>
              </a:ext>
            </a:extLst>
          </p:cNvPr>
          <p:cNvSpPr/>
          <p:nvPr/>
        </p:nvSpPr>
        <p:spPr>
          <a:xfrm>
            <a:off x="457201" y="3295279"/>
            <a:ext cx="4529469" cy="2861613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8CD7209C-10FE-7E3D-F7DC-CD43B2DB4016}"/>
              </a:ext>
            </a:extLst>
          </p:cNvPr>
          <p:cNvSpPr/>
          <p:nvPr/>
        </p:nvSpPr>
        <p:spPr>
          <a:xfrm>
            <a:off x="435429" y="1473280"/>
            <a:ext cx="4452257" cy="1629738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grpSp>
        <p:nvGrpSpPr>
          <p:cNvPr id="9" name="Group 78">
            <a:extLst>
              <a:ext uri="{FF2B5EF4-FFF2-40B4-BE49-F238E27FC236}">
                <a16:creationId xmlns:a16="http://schemas.microsoft.com/office/drawing/2014/main" id="{5D07CF8E-4D3D-A85E-9149-F9A0E945543E}"/>
              </a:ext>
            </a:extLst>
          </p:cNvPr>
          <p:cNvGrpSpPr/>
          <p:nvPr/>
        </p:nvGrpSpPr>
        <p:grpSpPr>
          <a:xfrm>
            <a:off x="649575" y="3456527"/>
            <a:ext cx="4233894" cy="2571515"/>
            <a:chOff x="457384" y="4170632"/>
            <a:chExt cx="2088993" cy="3969240"/>
          </a:xfrm>
        </p:grpSpPr>
        <p:sp>
          <p:nvSpPr>
            <p:cNvPr id="10" name="TextBox 79">
              <a:extLst>
                <a:ext uri="{FF2B5EF4-FFF2-40B4-BE49-F238E27FC236}">
                  <a16:creationId xmlns:a16="http://schemas.microsoft.com/office/drawing/2014/main" id="{920A75FB-E10F-4216-D887-C9E202EA0AD1}"/>
                </a:ext>
              </a:extLst>
            </p:cNvPr>
            <p:cNvSpPr txBox="1"/>
            <p:nvPr/>
          </p:nvSpPr>
          <p:spPr>
            <a:xfrm>
              <a:off x="457384" y="4170632"/>
              <a:ext cx="2053475" cy="712599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r>
                <a:rPr lang="en-US" sz="1200" b="1" noProof="1">
                  <a:solidFill>
                    <a:srgbClr val="FFC000"/>
                  </a:solidFill>
                </a:rPr>
                <a:t>Gestión de Laboratorios de Vigilancia Epidemiológica y Centros de Referencia Nacional</a:t>
              </a:r>
            </a:p>
          </p:txBody>
        </p:sp>
        <p:sp>
          <p:nvSpPr>
            <p:cNvPr id="11" name="Rectangle 80">
              <a:extLst>
                <a:ext uri="{FF2B5EF4-FFF2-40B4-BE49-F238E27FC236}">
                  <a16:creationId xmlns:a16="http://schemas.microsoft.com/office/drawing/2014/main" id="{36E17A7B-8830-51E5-268C-CDB3BD115976}"/>
                </a:ext>
              </a:extLst>
            </p:cNvPr>
            <p:cNvSpPr/>
            <p:nvPr/>
          </p:nvSpPr>
          <p:spPr>
            <a:xfrm>
              <a:off x="457384" y="5011859"/>
              <a:ext cx="2088993" cy="3128013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285750" marR="31115" lvl="2" indent="-285750" algn="just">
                <a:lnSpc>
                  <a:spcPct val="115000"/>
                </a:lnSpc>
                <a:buFont typeface="Arial" panose="020B0604020202020204" pitchFamily="34" charset="0"/>
                <a:buChar char="•"/>
              </a:pPr>
              <a:r>
                <a:rPr lang="es-EC" sz="1100" spc="-5" dirty="0">
                  <a:solidFill>
                    <a:srgbClr val="11111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Centro de Referencia Nacional de Vectores (CRNV), </a:t>
              </a:r>
              <a:endParaRPr lang="es-EC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marR="31115" lvl="2" indent="-285750" algn="just">
                <a:lnSpc>
                  <a:spcPct val="115000"/>
                </a:lnSpc>
                <a:buFont typeface="Arial" panose="020B0604020202020204" pitchFamily="34" charset="0"/>
                <a:buChar char="•"/>
              </a:pPr>
              <a:r>
                <a:rPr lang="es-EC" sz="1100" spc="-5" dirty="0">
                  <a:solidFill>
                    <a:srgbClr val="11111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Centro de Referencia Nacional de Resistencia Antimicrobiana (CRN-RAM) </a:t>
              </a:r>
              <a:endParaRPr lang="es-EC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marR="31115" lvl="2" indent="-285750" algn="just">
                <a:lnSpc>
                  <a:spcPct val="115000"/>
                </a:lnSpc>
                <a:buFont typeface="Arial" panose="020B0604020202020204" pitchFamily="34" charset="0"/>
                <a:buChar char="•"/>
              </a:pPr>
              <a:r>
                <a:rPr lang="es-EC" sz="1100" spc="-5" dirty="0">
                  <a:solidFill>
                    <a:srgbClr val="11111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Centro de Referencia Nacional de Genómica, Secuenciación y Bioinformática (CRN-GENSBIO)</a:t>
              </a:r>
            </a:p>
            <a:p>
              <a:pPr marL="285750" marR="31115" lvl="2" indent="-285750" algn="just">
                <a:lnSpc>
                  <a:spcPct val="115000"/>
                </a:lnSpc>
                <a:buFont typeface="Arial" panose="020B0604020202020204" pitchFamily="34" charset="0"/>
                <a:buChar char="•"/>
              </a:pPr>
              <a:endParaRPr lang="es-EC" sz="1100" spc="-5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marR="31115" lvl="2" indent="-285750" algn="just">
                <a:lnSpc>
                  <a:spcPct val="115000"/>
                </a:lnSpc>
                <a:buFont typeface="Arial" panose="020B0604020202020204" pitchFamily="34" charset="0"/>
                <a:buChar char="•"/>
              </a:pPr>
              <a:r>
                <a:rPr lang="es-EC" sz="1100" spc="-5" dirty="0">
                  <a:solidFill>
                    <a:srgbClr val="11111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Laboratorios zonales de: Micobacterias; Virus exantemáticos, gastroentéricos y transmitidos por vectores; Influenza y otros virus respiratorios; toxicología, inmunohematología e infecciones virales de transmisión sexual.</a:t>
              </a:r>
              <a:endParaRPr lang="es-EC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82">
            <a:extLst>
              <a:ext uri="{FF2B5EF4-FFF2-40B4-BE49-F238E27FC236}">
                <a16:creationId xmlns:a16="http://schemas.microsoft.com/office/drawing/2014/main" id="{D33B0EE8-12C5-CF5F-DC7D-2B2E8C3FE29F}"/>
              </a:ext>
            </a:extLst>
          </p:cNvPr>
          <p:cNvSpPr txBox="1"/>
          <p:nvPr/>
        </p:nvSpPr>
        <p:spPr>
          <a:xfrm>
            <a:off x="6732912" y="3643544"/>
            <a:ext cx="4380136" cy="523220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es-EC" b="1" noProof="1">
                <a:solidFill>
                  <a:schemeClr val="accent1"/>
                </a:solidFill>
              </a:rPr>
              <a:t>Gestión de Aseguramiento de Calidad de Resultados</a:t>
            </a:r>
          </a:p>
        </p:txBody>
      </p:sp>
      <p:grpSp>
        <p:nvGrpSpPr>
          <p:cNvPr id="13" name="Group 84">
            <a:extLst>
              <a:ext uri="{FF2B5EF4-FFF2-40B4-BE49-F238E27FC236}">
                <a16:creationId xmlns:a16="http://schemas.microsoft.com/office/drawing/2014/main" id="{704B8FC4-458B-D085-68BD-0ABE5324F732}"/>
              </a:ext>
            </a:extLst>
          </p:cNvPr>
          <p:cNvGrpSpPr/>
          <p:nvPr/>
        </p:nvGrpSpPr>
        <p:grpSpPr>
          <a:xfrm>
            <a:off x="649575" y="1535221"/>
            <a:ext cx="4129253" cy="1480859"/>
            <a:chOff x="12367" y="3943059"/>
            <a:chExt cx="2036397" cy="2362248"/>
          </a:xfrm>
        </p:grpSpPr>
        <p:sp>
          <p:nvSpPr>
            <p:cNvPr id="14" name="TextBox 85">
              <a:extLst>
                <a:ext uri="{FF2B5EF4-FFF2-40B4-BE49-F238E27FC236}">
                  <a16:creationId xmlns:a16="http://schemas.microsoft.com/office/drawing/2014/main" id="{99B7765E-6CB0-25D7-DB44-7EE62C3BA1AB}"/>
                </a:ext>
              </a:extLst>
            </p:cNvPr>
            <p:cNvSpPr txBox="1"/>
            <p:nvPr/>
          </p:nvSpPr>
          <p:spPr>
            <a:xfrm>
              <a:off x="12367" y="3943059"/>
              <a:ext cx="2036397" cy="834634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r>
                <a:rPr lang="en-US" b="1" noProof="1">
                  <a:solidFill>
                    <a:srgbClr val="7030A0"/>
                  </a:solidFill>
                </a:rPr>
                <a:t>Gestión de Investigación, Desarrollo e Innovación</a:t>
              </a:r>
            </a:p>
          </p:txBody>
        </p:sp>
        <p:sp>
          <p:nvSpPr>
            <p:cNvPr id="15" name="Rectangle 86">
              <a:extLst>
                <a:ext uri="{FF2B5EF4-FFF2-40B4-BE49-F238E27FC236}">
                  <a16:creationId xmlns:a16="http://schemas.microsoft.com/office/drawing/2014/main" id="{B06A8831-CCCC-736B-1270-92DAD1092FBD}"/>
                </a:ext>
              </a:extLst>
            </p:cNvPr>
            <p:cNvSpPr/>
            <p:nvPr/>
          </p:nvSpPr>
          <p:spPr>
            <a:xfrm>
              <a:off x="21447" y="4831706"/>
              <a:ext cx="2027317" cy="1473601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285750" marR="31115" lvl="2" indent="-285750" algn="just">
                <a:lnSpc>
                  <a:spcPct val="115000"/>
                </a:lnSpc>
                <a:buFont typeface="Arial" panose="020B0604020202020204" pitchFamily="34" charset="0"/>
                <a:buChar char="•"/>
              </a:pPr>
              <a:r>
                <a:rPr lang="es-EC" sz="1200" spc="-5" dirty="0">
                  <a:solidFill>
                    <a:srgbClr val="11111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Centro de Investigación de Epidemiología, Geomática, Bioestadística y Bioinformática (</a:t>
              </a:r>
              <a:r>
                <a:rPr lang="es-EC" sz="1200" spc="-5" dirty="0" err="1">
                  <a:solidFill>
                    <a:srgbClr val="11111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EpiSIG</a:t>
              </a:r>
              <a:r>
                <a:rPr lang="es-EC" sz="1200" spc="-5" dirty="0">
                  <a:solidFill>
                    <a:srgbClr val="11111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). </a:t>
              </a:r>
            </a:p>
            <a:p>
              <a:pPr marL="285750" marR="31115" lvl="2" indent="-285750" algn="just">
                <a:lnSpc>
                  <a:spcPct val="115000"/>
                </a:lnSpc>
                <a:buFont typeface="Arial" panose="020B0604020202020204" pitchFamily="34" charset="0"/>
                <a:buChar char="•"/>
              </a:pPr>
              <a:r>
                <a:rPr lang="es-EC" sz="1200" spc="-5" dirty="0">
                  <a:solidFill>
                    <a:srgbClr val="11111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Centro de Investigación en Enfermedades Infecciosas y Vectoriales (CIREV).</a:t>
              </a:r>
            </a:p>
          </p:txBody>
        </p:sp>
      </p:grpSp>
      <p:sp>
        <p:nvSpPr>
          <p:cNvPr id="16" name="TextBox 91">
            <a:extLst>
              <a:ext uri="{FF2B5EF4-FFF2-40B4-BE49-F238E27FC236}">
                <a16:creationId xmlns:a16="http://schemas.microsoft.com/office/drawing/2014/main" id="{7D8C2750-9AF4-F0FB-454C-FC6D30FE5ABF}"/>
              </a:ext>
            </a:extLst>
          </p:cNvPr>
          <p:cNvSpPr txBox="1"/>
          <p:nvPr/>
        </p:nvSpPr>
        <p:spPr>
          <a:xfrm>
            <a:off x="6732912" y="4796234"/>
            <a:ext cx="4380136" cy="307777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en-US" b="1" noProof="1">
                <a:solidFill>
                  <a:srgbClr val="FF0000"/>
                </a:solidFill>
              </a:rPr>
              <a:t>Gestión Administrativa Financiera</a:t>
            </a:r>
          </a:p>
        </p:txBody>
      </p:sp>
      <p:grpSp>
        <p:nvGrpSpPr>
          <p:cNvPr id="17" name="Group 84">
            <a:extLst>
              <a:ext uri="{FF2B5EF4-FFF2-40B4-BE49-F238E27FC236}">
                <a16:creationId xmlns:a16="http://schemas.microsoft.com/office/drawing/2014/main" id="{99295817-F645-7523-87F6-A19015530245}"/>
              </a:ext>
            </a:extLst>
          </p:cNvPr>
          <p:cNvGrpSpPr/>
          <p:nvPr/>
        </p:nvGrpSpPr>
        <p:grpSpPr>
          <a:xfrm>
            <a:off x="6722003" y="1951188"/>
            <a:ext cx="4391045" cy="864820"/>
            <a:chOff x="-99319" y="2368286"/>
            <a:chExt cx="2154649" cy="1098676"/>
          </a:xfrm>
        </p:grpSpPr>
        <p:sp>
          <p:nvSpPr>
            <p:cNvPr id="18" name="TextBox 85">
              <a:extLst>
                <a:ext uri="{FF2B5EF4-FFF2-40B4-BE49-F238E27FC236}">
                  <a16:creationId xmlns:a16="http://schemas.microsoft.com/office/drawing/2014/main" id="{6BA917DB-75CD-2FDC-CCED-81480EB5AF91}"/>
                </a:ext>
              </a:extLst>
            </p:cNvPr>
            <p:cNvSpPr txBox="1"/>
            <p:nvPr/>
          </p:nvSpPr>
          <p:spPr>
            <a:xfrm>
              <a:off x="-99319" y="2368286"/>
              <a:ext cx="2088993" cy="410370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r>
                <a:rPr lang="en-US" b="1" noProof="1">
                  <a:solidFill>
                    <a:srgbClr val="00B050"/>
                  </a:solidFill>
                </a:rPr>
                <a:t>Plataformas compartidas</a:t>
              </a:r>
            </a:p>
          </p:txBody>
        </p:sp>
        <p:sp>
          <p:nvSpPr>
            <p:cNvPr id="19" name="Rectangle 86">
              <a:extLst>
                <a:ext uri="{FF2B5EF4-FFF2-40B4-BE49-F238E27FC236}">
                  <a16:creationId xmlns:a16="http://schemas.microsoft.com/office/drawing/2014/main" id="{C363F5E3-14F9-A7DB-73D5-7EAE6A2824E3}"/>
                </a:ext>
              </a:extLst>
            </p:cNvPr>
            <p:cNvSpPr/>
            <p:nvPr/>
          </p:nvSpPr>
          <p:spPr>
            <a:xfrm>
              <a:off x="-33663" y="2832968"/>
              <a:ext cx="2088993" cy="633994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285750" marR="31115" lvl="2" indent="-285750" algn="just">
                <a:lnSpc>
                  <a:spcPct val="115000"/>
                </a:lnSpc>
                <a:buFont typeface="Arial" panose="020B0604020202020204" pitchFamily="34" charset="0"/>
                <a:buChar char="•"/>
              </a:pPr>
              <a:r>
                <a:rPr lang="es-EC" sz="1200" b="1" spc="-5" dirty="0">
                  <a:solidFill>
                    <a:srgbClr val="11111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Bioterio*</a:t>
              </a:r>
            </a:p>
            <a:p>
              <a:pPr marL="285750" marR="31115" lvl="2" indent="-285750" algn="just">
                <a:lnSpc>
                  <a:spcPct val="115000"/>
                </a:lnSpc>
                <a:buFont typeface="Arial" panose="020B0604020202020204" pitchFamily="34" charset="0"/>
                <a:buChar char="•"/>
              </a:pPr>
              <a:r>
                <a:rPr lang="es-EC" sz="1200" spc="-5" dirty="0">
                  <a:solidFill>
                    <a:srgbClr val="11111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Medios de cultivo</a:t>
              </a:r>
              <a:endParaRPr lang="es-EC" sz="900" spc="-5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308FB39-61D4-4F21-9B8F-5F7E1B34551D}"/>
              </a:ext>
            </a:extLst>
          </p:cNvPr>
          <p:cNvSpPr txBox="1"/>
          <p:nvPr/>
        </p:nvSpPr>
        <p:spPr>
          <a:xfrm>
            <a:off x="6888117" y="2969477"/>
            <a:ext cx="17107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C" sz="1100" dirty="0"/>
              <a:t>*en proceso de traspaso</a:t>
            </a:r>
          </a:p>
        </p:txBody>
      </p:sp>
    </p:spTree>
    <p:extLst>
      <p:ext uri="{BB962C8B-B14F-4D97-AF65-F5344CB8AC3E}">
        <p14:creationId xmlns:p14="http://schemas.microsoft.com/office/powerpoint/2010/main" val="140603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93430B-FBEF-4A4A-A206-76F9A8013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55" y="0"/>
            <a:ext cx="12206710" cy="6858000"/>
          </a:xfrm>
          <a:prstGeom prst="rect">
            <a:avLst/>
          </a:prstGeom>
        </p:spPr>
      </p:pic>
      <p:sp>
        <p:nvSpPr>
          <p:cNvPr id="8" name="Google Shape;119;p4">
            <a:extLst>
              <a:ext uri="{FF2B5EF4-FFF2-40B4-BE49-F238E27FC236}">
                <a16:creationId xmlns:a16="http://schemas.microsoft.com/office/drawing/2014/main" id="{0364D578-692C-4143-95B4-0CF139E15032}"/>
              </a:ext>
            </a:extLst>
          </p:cNvPr>
          <p:cNvSpPr txBox="1"/>
          <p:nvPr/>
        </p:nvSpPr>
        <p:spPr>
          <a:xfrm>
            <a:off x="2875330" y="2472509"/>
            <a:ext cx="644133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000"/>
            </a:pPr>
            <a:r>
              <a:rPr lang="es-EC" sz="4000" b="1" dirty="0">
                <a:solidFill>
                  <a:srgbClr val="4D4D4D"/>
                </a:solidFill>
                <a:latin typeface="Barlow Condensed Medium" pitchFamily="2" charset="77"/>
              </a:rPr>
              <a:t>INVESTIGACIÓN, DESARROLLO E INNOVACIÓN</a:t>
            </a:r>
          </a:p>
        </p:txBody>
      </p:sp>
    </p:spTree>
    <p:extLst>
      <p:ext uri="{BB962C8B-B14F-4D97-AF65-F5344CB8AC3E}">
        <p14:creationId xmlns:p14="http://schemas.microsoft.com/office/powerpoint/2010/main" val="4560975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4205</Words>
  <Application>Microsoft Macintosh PowerPoint</Application>
  <PresentationFormat>Widescreen</PresentationFormat>
  <Paragraphs>969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Arial Narrow</vt:lpstr>
      <vt:lpstr>Barlow Condensed Medium</vt:lpstr>
      <vt:lpstr>Calibri</vt:lpstr>
      <vt:lpstr>Söhne</vt:lpstr>
      <vt:lpstr>Symbol</vt:lpstr>
      <vt:lpstr>Times New Roman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cajasmarcia@gmail.com</dc:creator>
  <cp:lastModifiedBy>Isaac Armendáriz Castillo</cp:lastModifiedBy>
  <cp:revision>63</cp:revision>
  <dcterms:created xsi:type="dcterms:W3CDTF">2021-05-27T23:45:58Z</dcterms:created>
  <dcterms:modified xsi:type="dcterms:W3CDTF">2024-03-20T13:59:06Z</dcterms:modified>
</cp:coreProperties>
</file>