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6"/>
  </p:notesMasterIdLst>
  <p:sldIdLst>
    <p:sldId id="319" r:id="rId2"/>
    <p:sldId id="274" r:id="rId3"/>
    <p:sldId id="259" r:id="rId4"/>
    <p:sldId id="264" r:id="rId5"/>
    <p:sldId id="263" r:id="rId6"/>
    <p:sldId id="265" r:id="rId7"/>
    <p:sldId id="266" r:id="rId8"/>
    <p:sldId id="267" r:id="rId9"/>
    <p:sldId id="268" r:id="rId10"/>
    <p:sldId id="272" r:id="rId11"/>
    <p:sldId id="270" r:id="rId12"/>
    <p:sldId id="290" r:id="rId13"/>
    <p:sldId id="273" r:id="rId14"/>
    <p:sldId id="320" r:id="rId15"/>
    <p:sldId id="276" r:id="rId16"/>
    <p:sldId id="311" r:id="rId17"/>
    <p:sldId id="291" r:id="rId18"/>
    <p:sldId id="277" r:id="rId19"/>
    <p:sldId id="278" r:id="rId20"/>
    <p:sldId id="279" r:id="rId21"/>
    <p:sldId id="315" r:id="rId22"/>
    <p:sldId id="281" r:id="rId23"/>
    <p:sldId id="280" r:id="rId24"/>
    <p:sldId id="316" r:id="rId25"/>
    <p:sldId id="292" r:id="rId26"/>
    <p:sldId id="282" r:id="rId27"/>
    <p:sldId id="283" r:id="rId28"/>
    <p:sldId id="284" r:id="rId29"/>
    <p:sldId id="285" r:id="rId30"/>
    <p:sldId id="313" r:id="rId31"/>
    <p:sldId id="314" r:id="rId32"/>
    <p:sldId id="293" r:id="rId33"/>
    <p:sldId id="286" r:id="rId34"/>
    <p:sldId id="318" r:id="rId35"/>
    <p:sldId id="294" r:id="rId36"/>
    <p:sldId id="289" r:id="rId37"/>
    <p:sldId id="288" r:id="rId38"/>
    <p:sldId id="303" r:id="rId39"/>
    <p:sldId id="302" r:id="rId40"/>
    <p:sldId id="295" r:id="rId41"/>
    <p:sldId id="296" r:id="rId42"/>
    <p:sldId id="304" r:id="rId43"/>
    <p:sldId id="297" r:id="rId44"/>
    <p:sldId id="298" r:id="rId45"/>
    <p:sldId id="305" r:id="rId46"/>
    <p:sldId id="299" r:id="rId47"/>
    <p:sldId id="300" r:id="rId48"/>
    <p:sldId id="306" r:id="rId49"/>
    <p:sldId id="301" r:id="rId50"/>
    <p:sldId id="307" r:id="rId51"/>
    <p:sldId id="310" r:id="rId52"/>
    <p:sldId id="308" r:id="rId53"/>
    <p:sldId id="321" r:id="rId54"/>
    <p:sldId id="260" r:id="rId5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gfsQybd2hes5qMfd625ajkgi9x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DBDBDB"/>
    <a:srgbClr val="70AD47"/>
    <a:srgbClr val="C55A11"/>
    <a:srgbClr val="3ABEEE"/>
    <a:srgbClr val="4472C4"/>
    <a:srgbClr val="9A9A9A"/>
    <a:srgbClr val="4D4D4D"/>
    <a:srgbClr val="4C3DA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95407" autoAdjust="0"/>
  </p:normalViewPr>
  <p:slideViewPr>
    <p:cSldViewPr snapToGrid="0">
      <p:cViewPr varScale="1">
        <p:scale>
          <a:sx n="106" d="100"/>
          <a:sy n="106" d="100"/>
        </p:scale>
        <p:origin x="3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sanchez\Desktop\2024\INFORME%20DE%20GESTI&#211;N%202023\VIGILANCIA\INFORMACION%20SOLICITADA%20PRUEBAS%20ESPECIALIZAD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PRUEBAS ESPECIALIZADAS DE LOS CRN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4109532209725309"/>
          <c:y val="0.10992641946056336"/>
          <c:w val="0.83915505429671844"/>
          <c:h val="0.540544845344205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Hoja1!$Q$4</c:f>
              <c:strCache>
                <c:ptCount val="1"/>
                <c:pt idx="0">
                  <c:v>TOTALES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59-4B51-8512-D3832C740B8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59-4B51-8512-D3832C740B8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6B59-4B51-8512-D3832C740B8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59-4B51-8512-D3832C740B8C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59-4B51-8512-D3832C740B8C}"/>
              </c:ext>
            </c:extLst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59-4B51-8512-D3832C740B8C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59-4B51-8512-D3832C740B8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6B59-4B51-8512-D3832C740B8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6B59-4B51-8512-D3832C740B8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59-4B51-8512-D3832C740B8C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B59-4B51-8512-D3832C740B8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B59-4B51-8512-D3832C740B8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B59-4B51-8512-D3832C740B8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B59-4B51-8512-D3832C740B8C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B59-4B51-8512-D3832C740B8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B59-4B51-8512-D3832C740B8C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B59-4B51-8512-D3832C740B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Hoja1!$D$5:$D$15</c:f>
              <c:strCache>
                <c:ptCount val="11"/>
                <c:pt idx="0">
                  <c:v>ZOONOSIS</c:v>
                </c:pt>
                <c:pt idx="1">
                  <c:v>EXANTEMATICOS</c:v>
                </c:pt>
                <c:pt idx="2">
                  <c:v>VECTORES</c:v>
                </c:pt>
                <c:pt idx="3">
                  <c:v>TOXICOLOGIA </c:v>
                </c:pt>
                <c:pt idx="4">
                  <c:v>RAM </c:v>
                </c:pt>
                <c:pt idx="5">
                  <c:v>PAMI</c:v>
                </c:pt>
                <c:pt idx="6">
                  <c:v>MICOBACTERIA </c:v>
                </c:pt>
                <c:pt idx="7">
                  <c:v>INMUNOHEMATOLOGIA</c:v>
                </c:pt>
                <c:pt idx="8">
                  <c:v>INFLUENZA </c:v>
                </c:pt>
                <c:pt idx="9">
                  <c:v>GENSBIO </c:v>
                </c:pt>
                <c:pt idx="10">
                  <c:v>BACTERIOLOGIA </c:v>
                </c:pt>
              </c:strCache>
            </c:strRef>
          </c:cat>
          <c:val>
            <c:numRef>
              <c:f>Hoja1!$Q$5:$Q$15</c:f>
              <c:numCache>
                <c:formatCode>General</c:formatCode>
                <c:ptCount val="11"/>
                <c:pt idx="0">
                  <c:v>1461</c:v>
                </c:pt>
                <c:pt idx="1">
                  <c:v>5313</c:v>
                </c:pt>
                <c:pt idx="2">
                  <c:v>19965</c:v>
                </c:pt>
                <c:pt idx="3">
                  <c:v>6942</c:v>
                </c:pt>
                <c:pt idx="4">
                  <c:v>18008</c:v>
                </c:pt>
                <c:pt idx="5">
                  <c:v>6213</c:v>
                </c:pt>
                <c:pt idx="6">
                  <c:v>4617</c:v>
                </c:pt>
                <c:pt idx="7">
                  <c:v>17322</c:v>
                </c:pt>
                <c:pt idx="8">
                  <c:v>78721</c:v>
                </c:pt>
                <c:pt idx="9">
                  <c:v>3685</c:v>
                </c:pt>
                <c:pt idx="10">
                  <c:v>20500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F-446C-8665-9D5C2F85DCB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60690304"/>
        <c:axId val="1060763488"/>
      </c:barChart>
      <c:catAx>
        <c:axId val="1060690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60763488"/>
        <c:crosses val="autoZero"/>
        <c:auto val="1"/>
        <c:lblAlgn val="ctr"/>
        <c:lblOffset val="100"/>
        <c:noMultiLvlLbl val="0"/>
      </c:catAx>
      <c:valAx>
        <c:axId val="106076348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060690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AF953-8B1B-4453-9DDC-C99FD292C24D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619B5F4-DC20-47EA-B027-3B954B6EB74E}">
      <dgm:prSet phldrT="[Texto]" custT="1"/>
      <dgm:spPr>
        <a:solidFill>
          <a:srgbClr val="FF0000">
            <a:alpha val="50000"/>
          </a:srgb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Agenda 2030 – Objetivos de Desarrollo Sostenible (ODS).</a:t>
          </a:r>
        </a:p>
      </dgm:t>
    </dgm:pt>
    <dgm:pt modelId="{A869A814-D904-4770-B9B4-063D306B6B70}" type="parTrans" cxnId="{3A18E6ED-626B-4EC7-8804-3ABAD6A05F0A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8F884D-66D1-4F62-AD76-2C821D97A473}" type="sibTrans" cxnId="{3A18E6ED-626B-4EC7-8804-3ABAD6A05F0A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012A28-24D4-4B9D-973B-A6C16DA3557D}">
      <dgm:prSet phldrT="[Texto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s-EC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Agenda de Salud Sostenible para las Américas 2018 – 2030</a:t>
          </a:r>
        </a:p>
      </dgm:t>
    </dgm:pt>
    <dgm:pt modelId="{49B718FE-67B0-4D6D-80B8-4FB1DFA30118}" type="parTrans" cxnId="{BB3085E4-8483-425A-8DFE-E4F65D4DC806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75CC54-4782-4D05-A32B-9091855027C9}" type="sibTrans" cxnId="{BB3085E4-8483-425A-8DFE-E4F65D4DC806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28C321-3E9B-4FD8-81FC-E7666ADC7125}">
      <dgm:prSet phldrT="[Texto]" custT="1"/>
      <dgm:spPr/>
      <dgm:t>
        <a:bodyPr/>
        <a:lstStyle/>
        <a:p>
          <a:r>
            <a:rPr lang="es-EC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Nacional de Desarrollo – Plan Creación de Oportunidades</a:t>
          </a:r>
        </a:p>
      </dgm:t>
    </dgm:pt>
    <dgm:pt modelId="{D945684A-C0D5-4DEE-A60A-202262245433}" type="parTrans" cxnId="{DF2886B6-1B8E-46AF-8F45-3CEA6F06AC88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115721-A14B-4A46-B4B3-9C508F90BF9A}" type="sibTrans" cxnId="{DF2886B6-1B8E-46AF-8F45-3CEA6F06AC88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FC686-0C22-4D2A-8BF9-81B163F7294E}">
      <dgm:prSet phldrT="[Texto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EC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Decenal de Salud 2022-2031</a:t>
          </a:r>
        </a:p>
      </dgm:t>
    </dgm:pt>
    <dgm:pt modelId="{D7342AD7-6A30-41AB-ADA7-FD478BDB405A}" type="parTrans" cxnId="{46AD69C1-538F-451A-BEFD-0EAC603ADBEB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CADB2-74A1-4AFC-8F5C-59008A73D244}" type="sibTrans" cxnId="{46AD69C1-538F-451A-BEFD-0EAC603ADBEB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21DF79-827B-4BC1-9259-376C6D59BD22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Alineación con los Objetivos Estratégicos Institucionales del MSP.</a:t>
          </a:r>
        </a:p>
      </dgm:t>
    </dgm:pt>
    <dgm:pt modelId="{87E98829-5F16-4DBE-B759-76C86D2C9631}" type="parTrans" cxnId="{2535D78F-A95C-459C-BE08-1EAA4FC05F79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7402C6-62A7-4575-BA99-4A7A67164343}" type="sibTrans" cxnId="{2535D78F-A95C-459C-BE08-1EAA4FC05F79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58A000-989F-462A-ADD5-7C231F007E9C}">
      <dgm:prSet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Nacional de Ciencia, Tecnología, Innovación y Saberes Ancestrales SENESCYT al 2030</a:t>
          </a:r>
        </a:p>
      </dgm:t>
    </dgm:pt>
    <dgm:pt modelId="{9A939ADC-BFB3-4BFF-8864-3B092DBB3F00}" type="parTrans" cxnId="{D8F44615-EC52-4145-A771-AD8770E21863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24D95-A63E-4195-8799-A8F3827D76BB}" type="sibTrans" cxnId="{D8F44615-EC52-4145-A771-AD8770E21863}">
      <dgm:prSet/>
      <dgm:spPr/>
      <dgm:t>
        <a:bodyPr/>
        <a:lstStyle/>
        <a:p>
          <a:endParaRPr lang="es-EC" sz="140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D5BCE2-5C6C-4780-A8CC-302017250BD6}" type="pres">
      <dgm:prSet presAssocID="{99DAF953-8B1B-4453-9DDC-C99FD292C24D}" presName="Name0" presStyleCnt="0">
        <dgm:presLayoutVars>
          <dgm:dir/>
          <dgm:resizeHandles val="exact"/>
        </dgm:presLayoutVars>
      </dgm:prSet>
      <dgm:spPr/>
    </dgm:pt>
    <dgm:pt modelId="{BA54D05F-EA82-42CD-8E1F-E155257576B3}" type="pres">
      <dgm:prSet presAssocID="{A619B5F4-DC20-47EA-B027-3B954B6EB74E}" presName="Name5" presStyleLbl="vennNode1" presStyleIdx="0" presStyleCnt="6">
        <dgm:presLayoutVars>
          <dgm:bulletEnabled val="1"/>
        </dgm:presLayoutVars>
      </dgm:prSet>
      <dgm:spPr/>
    </dgm:pt>
    <dgm:pt modelId="{1EFC4777-BBDA-43DC-B302-9151D6CE5740}" type="pres">
      <dgm:prSet presAssocID="{528F884D-66D1-4F62-AD76-2C821D97A473}" presName="space" presStyleCnt="0"/>
      <dgm:spPr/>
    </dgm:pt>
    <dgm:pt modelId="{142A37AF-5FC5-4316-8323-7DBDCE4EF3A8}" type="pres">
      <dgm:prSet presAssocID="{99012A28-24D4-4B9D-973B-A6C16DA3557D}" presName="Name5" presStyleLbl="vennNode1" presStyleIdx="1" presStyleCnt="6">
        <dgm:presLayoutVars>
          <dgm:bulletEnabled val="1"/>
        </dgm:presLayoutVars>
      </dgm:prSet>
      <dgm:spPr/>
    </dgm:pt>
    <dgm:pt modelId="{0F655F17-8F26-4AC9-82CC-C780A0E63C93}" type="pres">
      <dgm:prSet presAssocID="{F375CC54-4782-4D05-A32B-9091855027C9}" presName="space" presStyleCnt="0"/>
      <dgm:spPr/>
    </dgm:pt>
    <dgm:pt modelId="{A1ADE9D9-5963-4125-B3BB-1492FB99E04C}" type="pres">
      <dgm:prSet presAssocID="{9C28C321-3E9B-4FD8-81FC-E7666ADC7125}" presName="Name5" presStyleLbl="vennNode1" presStyleIdx="2" presStyleCnt="6">
        <dgm:presLayoutVars>
          <dgm:bulletEnabled val="1"/>
        </dgm:presLayoutVars>
      </dgm:prSet>
      <dgm:spPr/>
    </dgm:pt>
    <dgm:pt modelId="{9F5ED3A1-6669-45D3-9DB5-0ABA9EFF08FB}" type="pres">
      <dgm:prSet presAssocID="{D9115721-A14B-4A46-B4B3-9C508F90BF9A}" presName="space" presStyleCnt="0"/>
      <dgm:spPr/>
    </dgm:pt>
    <dgm:pt modelId="{5E44ED52-C2B4-412F-9755-423C7EB4339D}" type="pres">
      <dgm:prSet presAssocID="{619FC686-0C22-4D2A-8BF9-81B163F7294E}" presName="Name5" presStyleLbl="vennNode1" presStyleIdx="3" presStyleCnt="6">
        <dgm:presLayoutVars>
          <dgm:bulletEnabled val="1"/>
        </dgm:presLayoutVars>
      </dgm:prSet>
      <dgm:spPr/>
    </dgm:pt>
    <dgm:pt modelId="{0B9CC4B6-95CA-4210-A703-A2012BF38799}" type="pres">
      <dgm:prSet presAssocID="{7F2CADB2-74A1-4AFC-8F5C-59008A73D244}" presName="space" presStyleCnt="0"/>
      <dgm:spPr/>
    </dgm:pt>
    <dgm:pt modelId="{EE22001B-E9F6-46F0-8449-EAC8368581EB}" type="pres">
      <dgm:prSet presAssocID="{3221DF79-827B-4BC1-9259-376C6D59BD22}" presName="Name5" presStyleLbl="vennNode1" presStyleIdx="4" presStyleCnt="6">
        <dgm:presLayoutVars>
          <dgm:bulletEnabled val="1"/>
        </dgm:presLayoutVars>
      </dgm:prSet>
      <dgm:spPr/>
    </dgm:pt>
    <dgm:pt modelId="{59375115-0F91-4745-B017-D0B94D4A5086}" type="pres">
      <dgm:prSet presAssocID="{CE7402C6-62A7-4575-BA99-4A7A67164343}" presName="space" presStyleCnt="0"/>
      <dgm:spPr/>
    </dgm:pt>
    <dgm:pt modelId="{D67BE917-8ACD-4630-AB9A-F290756909DB}" type="pres">
      <dgm:prSet presAssocID="{0A58A000-989F-462A-ADD5-7C231F007E9C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82EA5806-07E4-44A4-A217-AAC2CBE33EA1}" type="presOf" srcId="{99DAF953-8B1B-4453-9DDC-C99FD292C24D}" destId="{30D5BCE2-5C6C-4780-A8CC-302017250BD6}" srcOrd="0" destOrd="0" presId="urn:microsoft.com/office/officeart/2005/8/layout/venn3"/>
    <dgm:cxn modelId="{D8F44615-EC52-4145-A771-AD8770E21863}" srcId="{99DAF953-8B1B-4453-9DDC-C99FD292C24D}" destId="{0A58A000-989F-462A-ADD5-7C231F007E9C}" srcOrd="5" destOrd="0" parTransId="{9A939ADC-BFB3-4BFF-8864-3B092DBB3F00}" sibTransId="{7D824D95-A63E-4195-8799-A8F3827D76BB}"/>
    <dgm:cxn modelId="{1E4B9F65-F832-4C90-AB53-2689D7D1731A}" type="presOf" srcId="{99012A28-24D4-4B9D-973B-A6C16DA3557D}" destId="{142A37AF-5FC5-4316-8323-7DBDCE4EF3A8}" srcOrd="0" destOrd="0" presId="urn:microsoft.com/office/officeart/2005/8/layout/venn3"/>
    <dgm:cxn modelId="{54A61A83-764A-4D4F-B515-75EB1FE8456A}" type="presOf" srcId="{A619B5F4-DC20-47EA-B027-3B954B6EB74E}" destId="{BA54D05F-EA82-42CD-8E1F-E155257576B3}" srcOrd="0" destOrd="0" presId="urn:microsoft.com/office/officeart/2005/8/layout/venn3"/>
    <dgm:cxn modelId="{2535D78F-A95C-459C-BE08-1EAA4FC05F79}" srcId="{99DAF953-8B1B-4453-9DDC-C99FD292C24D}" destId="{3221DF79-827B-4BC1-9259-376C6D59BD22}" srcOrd="4" destOrd="0" parTransId="{87E98829-5F16-4DBE-B759-76C86D2C9631}" sibTransId="{CE7402C6-62A7-4575-BA99-4A7A67164343}"/>
    <dgm:cxn modelId="{DF2886B6-1B8E-46AF-8F45-3CEA6F06AC88}" srcId="{99DAF953-8B1B-4453-9DDC-C99FD292C24D}" destId="{9C28C321-3E9B-4FD8-81FC-E7666ADC7125}" srcOrd="2" destOrd="0" parTransId="{D945684A-C0D5-4DEE-A60A-202262245433}" sibTransId="{D9115721-A14B-4A46-B4B3-9C508F90BF9A}"/>
    <dgm:cxn modelId="{A9FE0ABE-763E-4D46-9288-3FDEEF87A511}" type="presOf" srcId="{3221DF79-827B-4BC1-9259-376C6D59BD22}" destId="{EE22001B-E9F6-46F0-8449-EAC8368581EB}" srcOrd="0" destOrd="0" presId="urn:microsoft.com/office/officeart/2005/8/layout/venn3"/>
    <dgm:cxn modelId="{A9E7F3BF-A4F2-4620-B30B-E5FD172EF9DB}" type="presOf" srcId="{9C28C321-3E9B-4FD8-81FC-E7666ADC7125}" destId="{A1ADE9D9-5963-4125-B3BB-1492FB99E04C}" srcOrd="0" destOrd="0" presId="urn:microsoft.com/office/officeart/2005/8/layout/venn3"/>
    <dgm:cxn modelId="{46AD69C1-538F-451A-BEFD-0EAC603ADBEB}" srcId="{99DAF953-8B1B-4453-9DDC-C99FD292C24D}" destId="{619FC686-0C22-4D2A-8BF9-81B163F7294E}" srcOrd="3" destOrd="0" parTransId="{D7342AD7-6A30-41AB-ADA7-FD478BDB405A}" sibTransId="{7F2CADB2-74A1-4AFC-8F5C-59008A73D244}"/>
    <dgm:cxn modelId="{7C10C9C9-2C9F-45A2-A519-2775109C3486}" type="presOf" srcId="{619FC686-0C22-4D2A-8BF9-81B163F7294E}" destId="{5E44ED52-C2B4-412F-9755-423C7EB4339D}" srcOrd="0" destOrd="0" presId="urn:microsoft.com/office/officeart/2005/8/layout/venn3"/>
    <dgm:cxn modelId="{78BA16D6-79E7-4D67-9CCB-E4630FF31EF3}" type="presOf" srcId="{0A58A000-989F-462A-ADD5-7C231F007E9C}" destId="{D67BE917-8ACD-4630-AB9A-F290756909DB}" srcOrd="0" destOrd="0" presId="urn:microsoft.com/office/officeart/2005/8/layout/venn3"/>
    <dgm:cxn modelId="{BB3085E4-8483-425A-8DFE-E4F65D4DC806}" srcId="{99DAF953-8B1B-4453-9DDC-C99FD292C24D}" destId="{99012A28-24D4-4B9D-973B-A6C16DA3557D}" srcOrd="1" destOrd="0" parTransId="{49B718FE-67B0-4D6D-80B8-4FB1DFA30118}" sibTransId="{F375CC54-4782-4D05-A32B-9091855027C9}"/>
    <dgm:cxn modelId="{3A18E6ED-626B-4EC7-8804-3ABAD6A05F0A}" srcId="{99DAF953-8B1B-4453-9DDC-C99FD292C24D}" destId="{A619B5F4-DC20-47EA-B027-3B954B6EB74E}" srcOrd="0" destOrd="0" parTransId="{A869A814-D904-4770-B9B4-063D306B6B70}" sibTransId="{528F884D-66D1-4F62-AD76-2C821D97A473}"/>
    <dgm:cxn modelId="{75DA2CED-8A12-4A9B-B859-44A86069D653}" type="presParOf" srcId="{30D5BCE2-5C6C-4780-A8CC-302017250BD6}" destId="{BA54D05F-EA82-42CD-8E1F-E155257576B3}" srcOrd="0" destOrd="0" presId="urn:microsoft.com/office/officeart/2005/8/layout/venn3"/>
    <dgm:cxn modelId="{10EFE423-B338-44A7-B33A-5F3364416AF8}" type="presParOf" srcId="{30D5BCE2-5C6C-4780-A8CC-302017250BD6}" destId="{1EFC4777-BBDA-43DC-B302-9151D6CE5740}" srcOrd="1" destOrd="0" presId="urn:microsoft.com/office/officeart/2005/8/layout/venn3"/>
    <dgm:cxn modelId="{79EB7416-0C8C-48EF-A00A-F4613A19C83C}" type="presParOf" srcId="{30D5BCE2-5C6C-4780-A8CC-302017250BD6}" destId="{142A37AF-5FC5-4316-8323-7DBDCE4EF3A8}" srcOrd="2" destOrd="0" presId="urn:microsoft.com/office/officeart/2005/8/layout/venn3"/>
    <dgm:cxn modelId="{729EA329-24E2-42F1-8B2D-5CE583B22374}" type="presParOf" srcId="{30D5BCE2-5C6C-4780-A8CC-302017250BD6}" destId="{0F655F17-8F26-4AC9-82CC-C780A0E63C93}" srcOrd="3" destOrd="0" presId="urn:microsoft.com/office/officeart/2005/8/layout/venn3"/>
    <dgm:cxn modelId="{5395D938-28A6-42DB-89B0-9EE2CD728579}" type="presParOf" srcId="{30D5BCE2-5C6C-4780-A8CC-302017250BD6}" destId="{A1ADE9D9-5963-4125-B3BB-1492FB99E04C}" srcOrd="4" destOrd="0" presId="urn:microsoft.com/office/officeart/2005/8/layout/venn3"/>
    <dgm:cxn modelId="{F10A8B1F-F3B5-44BE-BFB5-BDD833DB8D17}" type="presParOf" srcId="{30D5BCE2-5C6C-4780-A8CC-302017250BD6}" destId="{9F5ED3A1-6669-45D3-9DB5-0ABA9EFF08FB}" srcOrd="5" destOrd="0" presId="urn:microsoft.com/office/officeart/2005/8/layout/venn3"/>
    <dgm:cxn modelId="{3264B904-698D-4B9F-B1E5-D324529BE31A}" type="presParOf" srcId="{30D5BCE2-5C6C-4780-A8CC-302017250BD6}" destId="{5E44ED52-C2B4-412F-9755-423C7EB4339D}" srcOrd="6" destOrd="0" presId="urn:microsoft.com/office/officeart/2005/8/layout/venn3"/>
    <dgm:cxn modelId="{744A339B-A06F-45D7-8C93-4743CB79BD43}" type="presParOf" srcId="{30D5BCE2-5C6C-4780-A8CC-302017250BD6}" destId="{0B9CC4B6-95CA-4210-A703-A2012BF38799}" srcOrd="7" destOrd="0" presId="urn:microsoft.com/office/officeart/2005/8/layout/venn3"/>
    <dgm:cxn modelId="{C804E995-2066-456A-AE80-BE8FD88C7218}" type="presParOf" srcId="{30D5BCE2-5C6C-4780-A8CC-302017250BD6}" destId="{EE22001B-E9F6-46F0-8449-EAC8368581EB}" srcOrd="8" destOrd="0" presId="urn:microsoft.com/office/officeart/2005/8/layout/venn3"/>
    <dgm:cxn modelId="{17EF7A86-499C-4E91-80CA-DAC47DD8B48B}" type="presParOf" srcId="{30D5BCE2-5C6C-4780-A8CC-302017250BD6}" destId="{59375115-0F91-4745-B017-D0B94D4A5086}" srcOrd="9" destOrd="0" presId="urn:microsoft.com/office/officeart/2005/8/layout/venn3"/>
    <dgm:cxn modelId="{74A17B7B-E6BF-4FE4-98C5-FCCB29C0B4DA}" type="presParOf" srcId="{30D5BCE2-5C6C-4780-A8CC-302017250BD6}" destId="{D67BE917-8ACD-4630-AB9A-F290756909DB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4D05F-EA82-42CD-8E1F-E155257576B3}">
      <dsp:nvSpPr>
        <dsp:cNvPr id="0" name=""/>
        <dsp:cNvSpPr/>
      </dsp:nvSpPr>
      <dsp:spPr>
        <a:xfrm>
          <a:off x="1277" y="269963"/>
          <a:ext cx="2092983" cy="2092983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184" tIns="17780" rIns="11518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Agenda 2030 – Objetivos de Desarrollo Sostenible (ODS).</a:t>
          </a:r>
        </a:p>
      </dsp:txBody>
      <dsp:txXfrm>
        <a:off x="307787" y="576473"/>
        <a:ext cx="1479963" cy="1479963"/>
      </dsp:txXfrm>
    </dsp:sp>
    <dsp:sp modelId="{142A37AF-5FC5-4316-8323-7DBDCE4EF3A8}">
      <dsp:nvSpPr>
        <dsp:cNvPr id="0" name=""/>
        <dsp:cNvSpPr/>
      </dsp:nvSpPr>
      <dsp:spPr>
        <a:xfrm>
          <a:off x="1675664" y="269963"/>
          <a:ext cx="2092983" cy="2092983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184" tIns="17780" rIns="11518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Agenda de Salud Sostenible para las Américas 2018 – 2030</a:t>
          </a:r>
        </a:p>
      </dsp:txBody>
      <dsp:txXfrm>
        <a:off x="1982174" y="576473"/>
        <a:ext cx="1479963" cy="1479963"/>
      </dsp:txXfrm>
    </dsp:sp>
    <dsp:sp modelId="{A1ADE9D9-5963-4125-B3BB-1492FB99E04C}">
      <dsp:nvSpPr>
        <dsp:cNvPr id="0" name=""/>
        <dsp:cNvSpPr/>
      </dsp:nvSpPr>
      <dsp:spPr>
        <a:xfrm>
          <a:off x="3350051" y="269963"/>
          <a:ext cx="2092983" cy="2092983"/>
        </a:xfrm>
        <a:prstGeom prst="ellipse">
          <a:avLst/>
        </a:prstGeom>
        <a:solidFill>
          <a:schemeClr val="accent5">
            <a:alpha val="50000"/>
            <a:hueOff val="-2703417"/>
            <a:satOff val="-6968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184" tIns="17780" rIns="11518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Nacional de Desarrollo – Plan Creación de Oportunidades</a:t>
          </a:r>
        </a:p>
      </dsp:txBody>
      <dsp:txXfrm>
        <a:off x="3656561" y="576473"/>
        <a:ext cx="1479963" cy="1479963"/>
      </dsp:txXfrm>
    </dsp:sp>
    <dsp:sp modelId="{5E44ED52-C2B4-412F-9755-423C7EB4339D}">
      <dsp:nvSpPr>
        <dsp:cNvPr id="0" name=""/>
        <dsp:cNvSpPr/>
      </dsp:nvSpPr>
      <dsp:spPr>
        <a:xfrm>
          <a:off x="5024438" y="269963"/>
          <a:ext cx="2092983" cy="209298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184" tIns="17780" rIns="11518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Decenal de Salud 2022-2031</a:t>
          </a:r>
        </a:p>
      </dsp:txBody>
      <dsp:txXfrm>
        <a:off x="5330948" y="576473"/>
        <a:ext cx="1479963" cy="1479963"/>
      </dsp:txXfrm>
    </dsp:sp>
    <dsp:sp modelId="{EE22001B-E9F6-46F0-8449-EAC8368581EB}">
      <dsp:nvSpPr>
        <dsp:cNvPr id="0" name=""/>
        <dsp:cNvSpPr/>
      </dsp:nvSpPr>
      <dsp:spPr>
        <a:xfrm>
          <a:off x="6698825" y="269963"/>
          <a:ext cx="2092983" cy="2092983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184" tIns="17780" rIns="11518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Alineación con los Objetivos Estratégicos Institucionales del MSP.</a:t>
          </a:r>
        </a:p>
      </dsp:txBody>
      <dsp:txXfrm>
        <a:off x="7005335" y="576473"/>
        <a:ext cx="1479963" cy="1479963"/>
      </dsp:txXfrm>
    </dsp:sp>
    <dsp:sp modelId="{D67BE917-8ACD-4630-AB9A-F290756909DB}">
      <dsp:nvSpPr>
        <dsp:cNvPr id="0" name=""/>
        <dsp:cNvSpPr/>
      </dsp:nvSpPr>
      <dsp:spPr>
        <a:xfrm>
          <a:off x="8373212" y="269963"/>
          <a:ext cx="2092983" cy="2092983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5184" tIns="17780" rIns="115184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Plan Nacional de Ciencia, Tecnología, Innovación y Saberes Ancestrales SENESCYT al 2030</a:t>
          </a:r>
        </a:p>
      </dsp:txBody>
      <dsp:txXfrm>
        <a:off x="8679722" y="576473"/>
        <a:ext cx="1479963" cy="1479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3093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442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48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38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598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4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979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284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542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849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355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337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191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358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54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2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6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719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773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993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3048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3194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4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198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94958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096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6375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8778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505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8112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41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690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180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4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454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8370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04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5738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837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4124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5674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0982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9478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30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4975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14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63400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0737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3025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CIERRE</a:t>
            </a:r>
            <a:r>
              <a:rPr lang="es-ES"/>
              <a:t>: EL CIERRE DEBERÁ SER DISEÑADO POR CADA INSTITUCIÓN DE ACUERDO AL MODELO</a:t>
            </a: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06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98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62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CONTENIDO: DIAGRAMACIÓN DE DIAPOSITIVA LIBRE. CAMBIAR EL NOMBRE DE LA INSTITUCIÓN</a:t>
            </a: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0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7.png"/><Relationship Id="rId10" Type="http://schemas.openxmlformats.org/officeDocument/2006/relationships/image" Target="../media/image65.png"/><Relationship Id="rId4" Type="http://schemas.openxmlformats.org/officeDocument/2006/relationships/image" Target="../media/image8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5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.png"/><Relationship Id="rId9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8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image" Target="../media/image8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svg"/><Relationship Id="rId4" Type="http://schemas.openxmlformats.org/officeDocument/2006/relationships/image" Target="../media/image9.pn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image" Target="../media/image8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svg"/><Relationship Id="rId4" Type="http://schemas.openxmlformats.org/officeDocument/2006/relationships/image" Target="../media/image9.pn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E6C1761B-810C-4182-B8DA-DB9129A4D28B}"/>
              </a:ext>
            </a:extLst>
          </p:cNvPr>
          <p:cNvSpPr txBox="1"/>
          <p:nvPr/>
        </p:nvSpPr>
        <p:spPr>
          <a:xfrm>
            <a:off x="6520071" y="2461885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i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</a:t>
            </a:r>
            <a:r>
              <a:rPr lang="es-ES" sz="4400" i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4400" i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90;p1">
            <a:extLst>
              <a:ext uri="{FF2B5EF4-FFF2-40B4-BE49-F238E27FC236}">
                <a16:creationId xmlns:a16="http://schemas.microsoft.com/office/drawing/2014/main" id="{8E5C7F8F-62A2-4EF9-8F4D-E846CC7B0495}"/>
              </a:ext>
            </a:extLst>
          </p:cNvPr>
          <p:cNvSpPr txBox="1"/>
          <p:nvPr/>
        </p:nvSpPr>
        <p:spPr>
          <a:xfrm>
            <a:off x="6520071" y="3028415"/>
            <a:ext cx="446267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ES" sz="4400" b="1" i="1" dirty="0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ES" sz="4400" b="1" i="1" dirty="0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400" b="1" i="1" dirty="0" err="1">
                <a:solidFill>
                  <a:srgbClr val="FFC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s-ES" sz="4400" b="1" i="1" dirty="0">
              <a:solidFill>
                <a:srgbClr val="FFC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2686B9-FDD6-416E-BFBB-6E971C90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668" y="5283224"/>
            <a:ext cx="5018073" cy="67728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7C245F-D4DB-4E04-ACB5-3796DC30A1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1114B7-B97A-4BA6-8CF8-35EC73AF8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87" y="1270046"/>
            <a:ext cx="4525191" cy="1829751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33B554F-98C1-4B94-8F11-36621C844AF7}"/>
              </a:ext>
            </a:extLst>
          </p:cNvPr>
          <p:cNvGrpSpPr/>
          <p:nvPr/>
        </p:nvGrpSpPr>
        <p:grpSpPr>
          <a:xfrm>
            <a:off x="421725" y="5621867"/>
            <a:ext cx="5219880" cy="750076"/>
            <a:chOff x="4957257" y="5327222"/>
            <a:chExt cx="7061731" cy="1014743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6651E78-04CC-4D8D-8BF6-08B6ED39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7257" y="5327222"/>
              <a:ext cx="4025900" cy="992812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95409C9-55C9-4693-9023-50C3491F0DD3}"/>
                </a:ext>
              </a:extLst>
            </p:cNvPr>
            <p:cNvSpPr txBox="1"/>
            <p:nvPr/>
          </p:nvSpPr>
          <p:spPr>
            <a:xfrm>
              <a:off x="9157065" y="5441901"/>
              <a:ext cx="2861923" cy="900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>
                  <a:solidFill>
                    <a:schemeClr val="bg1"/>
                  </a:solidFill>
                  <a:latin typeface="Barlow Condensed Medium" pitchFamily="2" charset="77"/>
                </a:rPr>
                <a:t>Instituto Nacional de Investigación</a:t>
              </a:r>
            </a:p>
            <a:p>
              <a:r>
                <a:rPr lang="es-EC" dirty="0">
                  <a:solidFill>
                    <a:schemeClr val="bg1"/>
                  </a:solidFill>
                  <a:latin typeface="Barlow Condensed Medium" pitchFamily="2" charset="77"/>
                </a:rPr>
                <a:t>en Salud Pública – INSPI</a:t>
              </a:r>
            </a:p>
            <a:p>
              <a:r>
                <a:rPr lang="es-EC" dirty="0">
                  <a:solidFill>
                    <a:schemeClr val="bg1"/>
                  </a:solidFill>
                  <a:latin typeface="Barlow Condensed Medium" pitchFamily="2" charset="77"/>
                </a:rPr>
                <a:t>“Dr. Leopoldo Izquieta Pérez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4186AAC-B47D-49D7-915E-F5CA125D4B2F}"/>
              </a:ext>
            </a:extLst>
          </p:cNvPr>
          <p:cNvGrpSpPr/>
          <p:nvPr/>
        </p:nvGrpSpPr>
        <p:grpSpPr>
          <a:xfrm>
            <a:off x="633927" y="4016850"/>
            <a:ext cx="5330741" cy="871152"/>
            <a:chOff x="246872" y="3590240"/>
            <a:chExt cx="5330741" cy="871152"/>
          </a:xfrm>
        </p:grpSpPr>
        <p:sp>
          <p:nvSpPr>
            <p:cNvPr id="17" name="Google Shape;99;p2">
              <a:extLst>
                <a:ext uri="{FF2B5EF4-FFF2-40B4-BE49-F238E27FC236}">
                  <a16:creationId xmlns:a16="http://schemas.microsoft.com/office/drawing/2014/main" id="{291C77FC-0ABD-43FE-A0CB-405C7EA770E1}"/>
                </a:ext>
              </a:extLst>
            </p:cNvPr>
            <p:cNvSpPr txBox="1"/>
            <p:nvPr/>
          </p:nvSpPr>
          <p:spPr>
            <a:xfrm>
              <a:off x="503470" y="4061323"/>
              <a:ext cx="4817544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es-EC" sz="20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Director Ejecutivo - INSPI</a:t>
              </a:r>
              <a:endParaRPr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00;p2">
              <a:extLst>
                <a:ext uri="{FF2B5EF4-FFF2-40B4-BE49-F238E27FC236}">
                  <a16:creationId xmlns:a16="http://schemas.microsoft.com/office/drawing/2014/main" id="{7DE511A9-4F34-4A03-B8EE-047FB8BD7A7C}"/>
                </a:ext>
              </a:extLst>
            </p:cNvPr>
            <p:cNvSpPr txBox="1"/>
            <p:nvPr/>
          </p:nvSpPr>
          <p:spPr>
            <a:xfrm>
              <a:off x="246872" y="3590240"/>
              <a:ext cx="533074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es-MX" sz="3200" b="1" dirty="0">
                  <a:solidFill>
                    <a:schemeClr val="lt1"/>
                  </a:solidFill>
                </a:rPr>
                <a:t>D</a:t>
              </a:r>
              <a:r>
                <a:rPr lang="es-EC" sz="3200" b="1" dirty="0">
                  <a:solidFill>
                    <a:schemeClr val="lt1"/>
                  </a:solidFill>
                </a:rPr>
                <a:t>r. Lito Campos Carbo</a:t>
              </a:r>
              <a:endParaRPr sz="3200" b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D7E3C21B-DC99-46EA-983B-C088642053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12" r="18325"/>
          <a:stretch/>
        </p:blipFill>
        <p:spPr>
          <a:xfrm>
            <a:off x="6733298" y="-15887"/>
            <a:ext cx="5458702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0C5744-7914-4417-A408-EEBCBDB6C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5886"/>
            <a:ext cx="12234984" cy="68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26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230322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bg2">
                    <a:lumMod val="75000"/>
                  </a:schemeClr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7" name="Donut 31">
            <a:extLst>
              <a:ext uri="{FF2B5EF4-FFF2-40B4-BE49-F238E27FC236}">
                <a16:creationId xmlns:a16="http://schemas.microsoft.com/office/drawing/2014/main" id="{4F156895-0EF9-4AA1-BAA6-C269172AEC96}"/>
              </a:ext>
            </a:extLst>
          </p:cNvPr>
          <p:cNvSpPr/>
          <p:nvPr/>
        </p:nvSpPr>
        <p:spPr>
          <a:xfrm>
            <a:off x="4331722" y="1724439"/>
            <a:ext cx="3312368" cy="3312368"/>
          </a:xfrm>
          <a:prstGeom prst="donut">
            <a:avLst>
              <a:gd name="adj" fmla="val 241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val 32">
            <a:extLst>
              <a:ext uri="{FF2B5EF4-FFF2-40B4-BE49-F238E27FC236}">
                <a16:creationId xmlns:a16="http://schemas.microsoft.com/office/drawing/2014/main" id="{76206150-2DE7-46DE-BD9C-45BD590A5237}"/>
              </a:ext>
            </a:extLst>
          </p:cNvPr>
          <p:cNvSpPr/>
          <p:nvPr/>
        </p:nvSpPr>
        <p:spPr>
          <a:xfrm>
            <a:off x="6610607" y="1751350"/>
            <a:ext cx="792088" cy="79208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33">
            <a:extLst>
              <a:ext uri="{FF2B5EF4-FFF2-40B4-BE49-F238E27FC236}">
                <a16:creationId xmlns:a16="http://schemas.microsoft.com/office/drawing/2014/main" id="{F7470296-D8FA-4E70-8119-BA8B8FA7F41C}"/>
              </a:ext>
            </a:extLst>
          </p:cNvPr>
          <p:cNvSpPr/>
          <p:nvPr/>
        </p:nvSpPr>
        <p:spPr>
          <a:xfrm>
            <a:off x="7132851" y="2983619"/>
            <a:ext cx="792088" cy="79208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al 34">
            <a:extLst>
              <a:ext uri="{FF2B5EF4-FFF2-40B4-BE49-F238E27FC236}">
                <a16:creationId xmlns:a16="http://schemas.microsoft.com/office/drawing/2014/main" id="{080E7852-9B4A-49B2-94BA-E62105489A1E}"/>
              </a:ext>
            </a:extLst>
          </p:cNvPr>
          <p:cNvSpPr/>
          <p:nvPr/>
        </p:nvSpPr>
        <p:spPr>
          <a:xfrm>
            <a:off x="6610607" y="4215889"/>
            <a:ext cx="792088" cy="792088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35">
            <a:extLst>
              <a:ext uri="{FF2B5EF4-FFF2-40B4-BE49-F238E27FC236}">
                <a16:creationId xmlns:a16="http://schemas.microsoft.com/office/drawing/2014/main" id="{78D61466-24E8-4487-87C3-7CEF76004A8E}"/>
              </a:ext>
            </a:extLst>
          </p:cNvPr>
          <p:cNvSpPr/>
          <p:nvPr/>
        </p:nvSpPr>
        <p:spPr>
          <a:xfrm>
            <a:off x="4612199" y="1751350"/>
            <a:ext cx="792088" cy="79208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al 36">
            <a:extLst>
              <a:ext uri="{FF2B5EF4-FFF2-40B4-BE49-F238E27FC236}">
                <a16:creationId xmlns:a16="http://schemas.microsoft.com/office/drawing/2014/main" id="{2A2494F0-BF44-409F-88BD-04037D69ABEB}"/>
              </a:ext>
            </a:extLst>
          </p:cNvPr>
          <p:cNvSpPr/>
          <p:nvPr/>
        </p:nvSpPr>
        <p:spPr>
          <a:xfrm>
            <a:off x="4014119" y="2983619"/>
            <a:ext cx="792088" cy="792088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Oval 37">
            <a:extLst>
              <a:ext uri="{FF2B5EF4-FFF2-40B4-BE49-F238E27FC236}">
                <a16:creationId xmlns:a16="http://schemas.microsoft.com/office/drawing/2014/main" id="{2F122182-BE92-427E-B299-AEA5828194A7}"/>
              </a:ext>
            </a:extLst>
          </p:cNvPr>
          <p:cNvSpPr/>
          <p:nvPr/>
        </p:nvSpPr>
        <p:spPr>
          <a:xfrm>
            <a:off x="4612199" y="4215889"/>
            <a:ext cx="792088" cy="792088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48">
            <a:extLst>
              <a:ext uri="{FF2B5EF4-FFF2-40B4-BE49-F238E27FC236}">
                <a16:creationId xmlns:a16="http://schemas.microsoft.com/office/drawing/2014/main" id="{BA7A288B-4212-4A51-8807-305CCF8F2EC7}"/>
              </a:ext>
            </a:extLst>
          </p:cNvPr>
          <p:cNvSpPr txBox="1"/>
          <p:nvPr/>
        </p:nvSpPr>
        <p:spPr>
          <a:xfrm>
            <a:off x="7924567" y="1769836"/>
            <a:ext cx="296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Aprobaciones para Suscripciones de convenios específicos de colaboración científico-técnico</a:t>
            </a:r>
            <a:endParaRPr lang="en-US" altLang="ko-K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16" name="TextBox 51">
            <a:extLst>
              <a:ext uri="{FF2B5EF4-FFF2-40B4-BE49-F238E27FC236}">
                <a16:creationId xmlns:a16="http://schemas.microsoft.com/office/drawing/2014/main" id="{FAC8E403-CBD5-47EF-B54D-85316D7954AB}"/>
              </a:ext>
            </a:extLst>
          </p:cNvPr>
          <p:cNvSpPr txBox="1"/>
          <p:nvPr/>
        </p:nvSpPr>
        <p:spPr>
          <a:xfrm>
            <a:off x="8366868" y="3170281"/>
            <a:ext cx="340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Asesorías Técnicas a </a:t>
            </a:r>
          </a:p>
          <a:p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estudiantes de </a:t>
            </a:r>
            <a:r>
              <a:rPr lang="es-MX" altLang="ko-KR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pre-grado</a:t>
            </a:r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.</a:t>
            </a:r>
            <a:endParaRPr lang="en-US" altLang="ko-K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17" name="TextBox 54">
            <a:extLst>
              <a:ext uri="{FF2B5EF4-FFF2-40B4-BE49-F238E27FC236}">
                <a16:creationId xmlns:a16="http://schemas.microsoft.com/office/drawing/2014/main" id="{89DDF6F8-568A-49D8-AF16-94CEB5CD5AE6}"/>
              </a:ext>
            </a:extLst>
          </p:cNvPr>
          <p:cNvSpPr txBox="1"/>
          <p:nvPr/>
        </p:nvSpPr>
        <p:spPr>
          <a:xfrm>
            <a:off x="1052760" y="2941529"/>
            <a:ext cx="2986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Contrataciones para Fortalecimiento de las áreas de Investigación en Enfermedades No Transmisibles; y Ambiente, Nutrición y Toxicología. </a:t>
            </a:r>
            <a:endParaRPr lang="en-US" altLang="ko-K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18" name="TextBox 57">
            <a:extLst>
              <a:ext uri="{FF2B5EF4-FFF2-40B4-BE49-F238E27FC236}">
                <a16:creationId xmlns:a16="http://schemas.microsoft.com/office/drawing/2014/main" id="{E774A336-A19B-4C31-993E-A593DFD36795}"/>
              </a:ext>
            </a:extLst>
          </p:cNvPr>
          <p:cNvSpPr txBox="1"/>
          <p:nvPr/>
        </p:nvSpPr>
        <p:spPr>
          <a:xfrm>
            <a:off x="1174093" y="1318698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Procedimiento de: “Presentación, Registro y Aprobación de los Proyectos de Investigación, Desarrollo e Innovación”, aprobado y difundido a las diferentes direcciones del INSPI.</a:t>
            </a:r>
            <a:endParaRPr lang="en-US" altLang="ko-K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19" name="TextBox 60">
            <a:extLst>
              <a:ext uri="{FF2B5EF4-FFF2-40B4-BE49-F238E27FC236}">
                <a16:creationId xmlns:a16="http://schemas.microsoft.com/office/drawing/2014/main" id="{7ECEE999-2675-49E5-BD29-B51CC8CC3FE6}"/>
              </a:ext>
            </a:extLst>
          </p:cNvPr>
          <p:cNvSpPr txBox="1"/>
          <p:nvPr/>
        </p:nvSpPr>
        <p:spPr>
          <a:xfrm>
            <a:off x="1611924" y="4437361"/>
            <a:ext cx="283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Capacitaciones a todo el personal del INSPI impartidas por la DNIS e INEC </a:t>
            </a:r>
            <a:endParaRPr lang="en-US" altLang="ko-K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31467CE-8D43-479D-91F7-B4715A93EF0D}"/>
              </a:ext>
            </a:extLst>
          </p:cNvPr>
          <p:cNvGrpSpPr/>
          <p:nvPr/>
        </p:nvGrpSpPr>
        <p:grpSpPr>
          <a:xfrm>
            <a:off x="4941948" y="2620440"/>
            <a:ext cx="2217595" cy="1643593"/>
            <a:chOff x="3441700" y="2044700"/>
            <a:chExt cx="2244725" cy="1663700"/>
          </a:xfrm>
          <a:solidFill>
            <a:srgbClr val="7030A0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7395A9E-BDC6-453A-AFED-21770463E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1700" y="2044700"/>
              <a:ext cx="2244725" cy="1663700"/>
            </a:xfrm>
            <a:custGeom>
              <a:avLst/>
              <a:gdLst>
                <a:gd name="T0" fmla="*/ 435 w 596"/>
                <a:gd name="T1" fmla="*/ 349 h 441"/>
                <a:gd name="T2" fmla="*/ 304 w 596"/>
                <a:gd name="T3" fmla="*/ 366 h 441"/>
                <a:gd name="T4" fmla="*/ 165 w 596"/>
                <a:gd name="T5" fmla="*/ 361 h 441"/>
                <a:gd name="T6" fmla="*/ 31 w 596"/>
                <a:gd name="T7" fmla="*/ 323 h 441"/>
                <a:gd name="T8" fmla="*/ 23 w 596"/>
                <a:gd name="T9" fmla="*/ 351 h 441"/>
                <a:gd name="T10" fmla="*/ 104 w 596"/>
                <a:gd name="T11" fmla="*/ 400 h 441"/>
                <a:gd name="T12" fmla="*/ 184 w 596"/>
                <a:gd name="T13" fmla="*/ 426 h 441"/>
                <a:gd name="T14" fmla="*/ 44 w 596"/>
                <a:gd name="T15" fmla="*/ 404 h 441"/>
                <a:gd name="T16" fmla="*/ 0 w 596"/>
                <a:gd name="T17" fmla="*/ 348 h 441"/>
                <a:gd name="T18" fmla="*/ 10 w 596"/>
                <a:gd name="T19" fmla="*/ 255 h 441"/>
                <a:gd name="T20" fmla="*/ 132 w 596"/>
                <a:gd name="T21" fmla="*/ 205 h 441"/>
                <a:gd name="T22" fmla="*/ 284 w 596"/>
                <a:gd name="T23" fmla="*/ 194 h 441"/>
                <a:gd name="T24" fmla="*/ 339 w 596"/>
                <a:gd name="T25" fmla="*/ 195 h 441"/>
                <a:gd name="T26" fmla="*/ 457 w 596"/>
                <a:gd name="T27" fmla="*/ 88 h 441"/>
                <a:gd name="T28" fmla="*/ 549 w 596"/>
                <a:gd name="T29" fmla="*/ 4 h 441"/>
                <a:gd name="T30" fmla="*/ 591 w 596"/>
                <a:gd name="T31" fmla="*/ 51 h 441"/>
                <a:gd name="T32" fmla="*/ 477 w 596"/>
                <a:gd name="T33" fmla="*/ 155 h 441"/>
                <a:gd name="T34" fmla="*/ 431 w 596"/>
                <a:gd name="T35" fmla="*/ 210 h 441"/>
                <a:gd name="T36" fmla="*/ 536 w 596"/>
                <a:gd name="T37" fmla="*/ 270 h 441"/>
                <a:gd name="T38" fmla="*/ 538 w 596"/>
                <a:gd name="T39" fmla="*/ 357 h 441"/>
                <a:gd name="T40" fmla="*/ 453 w 596"/>
                <a:gd name="T41" fmla="*/ 420 h 441"/>
                <a:gd name="T42" fmla="*/ 308 w 596"/>
                <a:gd name="T43" fmla="*/ 441 h 441"/>
                <a:gd name="T44" fmla="*/ 228 w 596"/>
                <a:gd name="T45" fmla="*/ 430 h 441"/>
                <a:gd name="T46" fmla="*/ 300 w 596"/>
                <a:gd name="T47" fmla="*/ 417 h 441"/>
                <a:gd name="T48" fmla="*/ 395 w 596"/>
                <a:gd name="T49" fmla="*/ 408 h 441"/>
                <a:gd name="T50" fmla="*/ 515 w 596"/>
                <a:gd name="T51" fmla="*/ 356 h 441"/>
                <a:gd name="T52" fmla="*/ 515 w 596"/>
                <a:gd name="T53" fmla="*/ 319 h 441"/>
                <a:gd name="T54" fmla="*/ 261 w 596"/>
                <a:gd name="T55" fmla="*/ 217 h 441"/>
                <a:gd name="T56" fmla="*/ 100 w 596"/>
                <a:gd name="T57" fmla="*/ 236 h 441"/>
                <a:gd name="T58" fmla="*/ 24 w 596"/>
                <a:gd name="T59" fmla="*/ 282 h 441"/>
                <a:gd name="T60" fmla="*/ 88 w 596"/>
                <a:gd name="T61" fmla="*/ 271 h 441"/>
                <a:gd name="T62" fmla="*/ 164 w 596"/>
                <a:gd name="T63" fmla="*/ 269 h 441"/>
                <a:gd name="T64" fmla="*/ 59 w 596"/>
                <a:gd name="T65" fmla="*/ 305 h 441"/>
                <a:gd name="T66" fmla="*/ 73 w 596"/>
                <a:gd name="T67" fmla="*/ 316 h 441"/>
                <a:gd name="T68" fmla="*/ 254 w 596"/>
                <a:gd name="T69" fmla="*/ 343 h 441"/>
                <a:gd name="T70" fmla="*/ 378 w 596"/>
                <a:gd name="T71" fmla="*/ 336 h 441"/>
                <a:gd name="T72" fmla="*/ 485 w 596"/>
                <a:gd name="T73" fmla="*/ 308 h 441"/>
                <a:gd name="T74" fmla="*/ 378 w 596"/>
                <a:gd name="T75" fmla="*/ 280 h 441"/>
                <a:gd name="T76" fmla="*/ 327 w 596"/>
                <a:gd name="T77" fmla="*/ 291 h 441"/>
                <a:gd name="T78" fmla="*/ 343 w 596"/>
                <a:gd name="T79" fmla="*/ 308 h 441"/>
                <a:gd name="T80" fmla="*/ 297 w 596"/>
                <a:gd name="T81" fmla="*/ 327 h 441"/>
                <a:gd name="T82" fmla="*/ 252 w 596"/>
                <a:gd name="T83" fmla="*/ 284 h 441"/>
                <a:gd name="T84" fmla="*/ 220 w 596"/>
                <a:gd name="T85" fmla="*/ 274 h 441"/>
                <a:gd name="T86" fmla="*/ 237 w 596"/>
                <a:gd name="T87" fmla="*/ 250 h 441"/>
                <a:gd name="T88" fmla="*/ 296 w 596"/>
                <a:gd name="T89" fmla="*/ 234 h 441"/>
                <a:gd name="T90" fmla="*/ 533 w 596"/>
                <a:gd name="T91" fmla="*/ 50 h 441"/>
                <a:gd name="T92" fmla="*/ 391 w 596"/>
                <a:gd name="T93" fmla="*/ 179 h 441"/>
                <a:gd name="T94" fmla="*/ 275 w 596"/>
                <a:gd name="T95" fmla="*/ 288 h 441"/>
                <a:gd name="T96" fmla="*/ 311 w 596"/>
                <a:gd name="T97" fmla="*/ 274 h 441"/>
                <a:gd name="T98" fmla="*/ 453 w 596"/>
                <a:gd name="T99" fmla="*/ 145 h 441"/>
                <a:gd name="T100" fmla="*/ 559 w 596"/>
                <a:gd name="T101" fmla="*/ 48 h 441"/>
                <a:gd name="T102" fmla="*/ 367 w 596"/>
                <a:gd name="T103" fmla="*/ 255 h 441"/>
                <a:gd name="T104" fmla="*/ 457 w 596"/>
                <a:gd name="T105" fmla="*/ 273 h 441"/>
                <a:gd name="T106" fmla="*/ 514 w 596"/>
                <a:gd name="T107" fmla="*/ 278 h 441"/>
                <a:gd name="T108" fmla="*/ 438 w 596"/>
                <a:gd name="T109" fmla="*/ 236 h 441"/>
                <a:gd name="T110" fmla="*/ 367 w 596"/>
                <a:gd name="T111" fmla="*/ 25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96" h="441">
                  <a:moveTo>
                    <a:pt x="515" y="319"/>
                  </a:moveTo>
                  <a:cubicBezTo>
                    <a:pt x="507" y="323"/>
                    <a:pt x="499" y="327"/>
                    <a:pt x="491" y="331"/>
                  </a:cubicBezTo>
                  <a:cubicBezTo>
                    <a:pt x="473" y="339"/>
                    <a:pt x="454" y="345"/>
                    <a:pt x="435" y="349"/>
                  </a:cubicBezTo>
                  <a:cubicBezTo>
                    <a:pt x="423" y="352"/>
                    <a:pt x="410" y="355"/>
                    <a:pt x="397" y="357"/>
                  </a:cubicBezTo>
                  <a:cubicBezTo>
                    <a:pt x="381" y="359"/>
                    <a:pt x="365" y="362"/>
                    <a:pt x="349" y="363"/>
                  </a:cubicBezTo>
                  <a:cubicBezTo>
                    <a:pt x="334" y="365"/>
                    <a:pt x="319" y="366"/>
                    <a:pt x="304" y="366"/>
                  </a:cubicBezTo>
                  <a:cubicBezTo>
                    <a:pt x="283" y="366"/>
                    <a:pt x="261" y="367"/>
                    <a:pt x="240" y="366"/>
                  </a:cubicBezTo>
                  <a:cubicBezTo>
                    <a:pt x="225" y="366"/>
                    <a:pt x="211" y="365"/>
                    <a:pt x="197" y="364"/>
                  </a:cubicBezTo>
                  <a:cubicBezTo>
                    <a:pt x="186" y="363"/>
                    <a:pt x="176" y="362"/>
                    <a:pt x="165" y="361"/>
                  </a:cubicBezTo>
                  <a:cubicBezTo>
                    <a:pt x="151" y="359"/>
                    <a:pt x="138" y="356"/>
                    <a:pt x="125" y="354"/>
                  </a:cubicBezTo>
                  <a:cubicBezTo>
                    <a:pt x="109" y="351"/>
                    <a:pt x="94" y="347"/>
                    <a:pt x="78" y="343"/>
                  </a:cubicBezTo>
                  <a:cubicBezTo>
                    <a:pt x="62" y="338"/>
                    <a:pt x="46" y="332"/>
                    <a:pt x="31" y="323"/>
                  </a:cubicBezTo>
                  <a:cubicBezTo>
                    <a:pt x="28" y="321"/>
                    <a:pt x="26" y="320"/>
                    <a:pt x="23" y="318"/>
                  </a:cubicBezTo>
                  <a:cubicBezTo>
                    <a:pt x="23" y="323"/>
                    <a:pt x="23" y="328"/>
                    <a:pt x="23" y="332"/>
                  </a:cubicBezTo>
                  <a:cubicBezTo>
                    <a:pt x="23" y="338"/>
                    <a:pt x="24" y="345"/>
                    <a:pt x="23" y="351"/>
                  </a:cubicBezTo>
                  <a:cubicBezTo>
                    <a:pt x="23" y="359"/>
                    <a:pt x="26" y="364"/>
                    <a:pt x="32" y="369"/>
                  </a:cubicBezTo>
                  <a:cubicBezTo>
                    <a:pt x="38" y="375"/>
                    <a:pt x="45" y="379"/>
                    <a:pt x="53" y="383"/>
                  </a:cubicBezTo>
                  <a:cubicBezTo>
                    <a:pt x="69" y="391"/>
                    <a:pt x="87" y="396"/>
                    <a:pt x="104" y="400"/>
                  </a:cubicBezTo>
                  <a:cubicBezTo>
                    <a:pt x="122" y="405"/>
                    <a:pt x="139" y="408"/>
                    <a:pt x="157" y="411"/>
                  </a:cubicBezTo>
                  <a:cubicBezTo>
                    <a:pt x="163" y="411"/>
                    <a:pt x="168" y="412"/>
                    <a:pt x="174" y="413"/>
                  </a:cubicBezTo>
                  <a:cubicBezTo>
                    <a:pt x="180" y="413"/>
                    <a:pt x="185" y="420"/>
                    <a:pt x="184" y="426"/>
                  </a:cubicBezTo>
                  <a:cubicBezTo>
                    <a:pt x="183" y="433"/>
                    <a:pt x="177" y="437"/>
                    <a:pt x="170" y="436"/>
                  </a:cubicBezTo>
                  <a:cubicBezTo>
                    <a:pt x="159" y="434"/>
                    <a:pt x="148" y="433"/>
                    <a:pt x="137" y="431"/>
                  </a:cubicBezTo>
                  <a:cubicBezTo>
                    <a:pt x="105" y="426"/>
                    <a:pt x="74" y="418"/>
                    <a:pt x="44" y="404"/>
                  </a:cubicBezTo>
                  <a:cubicBezTo>
                    <a:pt x="32" y="399"/>
                    <a:pt x="21" y="392"/>
                    <a:pt x="12" y="383"/>
                  </a:cubicBezTo>
                  <a:cubicBezTo>
                    <a:pt x="6" y="376"/>
                    <a:pt x="1" y="369"/>
                    <a:pt x="0" y="360"/>
                  </a:cubicBezTo>
                  <a:cubicBezTo>
                    <a:pt x="0" y="356"/>
                    <a:pt x="0" y="352"/>
                    <a:pt x="0" y="348"/>
                  </a:cubicBezTo>
                  <a:cubicBezTo>
                    <a:pt x="0" y="336"/>
                    <a:pt x="0" y="323"/>
                    <a:pt x="0" y="310"/>
                  </a:cubicBezTo>
                  <a:cubicBezTo>
                    <a:pt x="0" y="300"/>
                    <a:pt x="0" y="290"/>
                    <a:pt x="0" y="280"/>
                  </a:cubicBezTo>
                  <a:cubicBezTo>
                    <a:pt x="0" y="270"/>
                    <a:pt x="4" y="262"/>
                    <a:pt x="10" y="255"/>
                  </a:cubicBezTo>
                  <a:cubicBezTo>
                    <a:pt x="20" y="244"/>
                    <a:pt x="33" y="236"/>
                    <a:pt x="46" y="230"/>
                  </a:cubicBezTo>
                  <a:cubicBezTo>
                    <a:pt x="65" y="221"/>
                    <a:pt x="85" y="215"/>
                    <a:pt x="105" y="211"/>
                  </a:cubicBezTo>
                  <a:cubicBezTo>
                    <a:pt x="114" y="209"/>
                    <a:pt x="123" y="207"/>
                    <a:pt x="132" y="205"/>
                  </a:cubicBezTo>
                  <a:cubicBezTo>
                    <a:pt x="145" y="203"/>
                    <a:pt x="158" y="201"/>
                    <a:pt x="170" y="200"/>
                  </a:cubicBezTo>
                  <a:cubicBezTo>
                    <a:pt x="186" y="198"/>
                    <a:pt x="202" y="196"/>
                    <a:pt x="219" y="195"/>
                  </a:cubicBezTo>
                  <a:cubicBezTo>
                    <a:pt x="241" y="194"/>
                    <a:pt x="262" y="194"/>
                    <a:pt x="284" y="194"/>
                  </a:cubicBezTo>
                  <a:cubicBezTo>
                    <a:pt x="296" y="194"/>
                    <a:pt x="307" y="195"/>
                    <a:pt x="318" y="195"/>
                  </a:cubicBezTo>
                  <a:cubicBezTo>
                    <a:pt x="323" y="195"/>
                    <a:pt x="329" y="196"/>
                    <a:pt x="335" y="196"/>
                  </a:cubicBezTo>
                  <a:cubicBezTo>
                    <a:pt x="336" y="196"/>
                    <a:pt x="338" y="196"/>
                    <a:pt x="339" y="195"/>
                  </a:cubicBezTo>
                  <a:cubicBezTo>
                    <a:pt x="352" y="183"/>
                    <a:pt x="365" y="172"/>
                    <a:pt x="377" y="160"/>
                  </a:cubicBezTo>
                  <a:cubicBezTo>
                    <a:pt x="392" y="147"/>
                    <a:pt x="406" y="134"/>
                    <a:pt x="420" y="121"/>
                  </a:cubicBezTo>
                  <a:cubicBezTo>
                    <a:pt x="432" y="110"/>
                    <a:pt x="445" y="99"/>
                    <a:pt x="457" y="88"/>
                  </a:cubicBezTo>
                  <a:cubicBezTo>
                    <a:pt x="471" y="75"/>
                    <a:pt x="485" y="62"/>
                    <a:pt x="499" y="49"/>
                  </a:cubicBezTo>
                  <a:cubicBezTo>
                    <a:pt x="512" y="38"/>
                    <a:pt x="524" y="26"/>
                    <a:pt x="537" y="15"/>
                  </a:cubicBezTo>
                  <a:cubicBezTo>
                    <a:pt x="541" y="11"/>
                    <a:pt x="545" y="8"/>
                    <a:pt x="549" y="4"/>
                  </a:cubicBezTo>
                  <a:cubicBezTo>
                    <a:pt x="554" y="0"/>
                    <a:pt x="561" y="0"/>
                    <a:pt x="565" y="5"/>
                  </a:cubicBezTo>
                  <a:cubicBezTo>
                    <a:pt x="574" y="15"/>
                    <a:pt x="583" y="25"/>
                    <a:pt x="592" y="35"/>
                  </a:cubicBezTo>
                  <a:cubicBezTo>
                    <a:pt x="596" y="39"/>
                    <a:pt x="596" y="47"/>
                    <a:pt x="591" y="51"/>
                  </a:cubicBezTo>
                  <a:cubicBezTo>
                    <a:pt x="579" y="61"/>
                    <a:pt x="568" y="72"/>
                    <a:pt x="556" y="83"/>
                  </a:cubicBezTo>
                  <a:cubicBezTo>
                    <a:pt x="543" y="94"/>
                    <a:pt x="531" y="106"/>
                    <a:pt x="518" y="117"/>
                  </a:cubicBezTo>
                  <a:cubicBezTo>
                    <a:pt x="504" y="130"/>
                    <a:pt x="490" y="142"/>
                    <a:pt x="477" y="155"/>
                  </a:cubicBezTo>
                  <a:cubicBezTo>
                    <a:pt x="461" y="170"/>
                    <a:pt x="445" y="184"/>
                    <a:pt x="429" y="198"/>
                  </a:cubicBezTo>
                  <a:cubicBezTo>
                    <a:pt x="426" y="201"/>
                    <a:pt x="423" y="204"/>
                    <a:pt x="419" y="208"/>
                  </a:cubicBezTo>
                  <a:cubicBezTo>
                    <a:pt x="423" y="209"/>
                    <a:pt x="427" y="209"/>
                    <a:pt x="431" y="210"/>
                  </a:cubicBezTo>
                  <a:cubicBezTo>
                    <a:pt x="451" y="215"/>
                    <a:pt x="471" y="221"/>
                    <a:pt x="490" y="229"/>
                  </a:cubicBezTo>
                  <a:cubicBezTo>
                    <a:pt x="500" y="234"/>
                    <a:pt x="510" y="239"/>
                    <a:pt x="519" y="246"/>
                  </a:cubicBezTo>
                  <a:cubicBezTo>
                    <a:pt x="527" y="253"/>
                    <a:pt x="533" y="260"/>
                    <a:pt x="536" y="270"/>
                  </a:cubicBezTo>
                  <a:cubicBezTo>
                    <a:pt x="537" y="273"/>
                    <a:pt x="538" y="276"/>
                    <a:pt x="538" y="279"/>
                  </a:cubicBezTo>
                  <a:cubicBezTo>
                    <a:pt x="538" y="296"/>
                    <a:pt x="538" y="312"/>
                    <a:pt x="538" y="329"/>
                  </a:cubicBezTo>
                  <a:cubicBezTo>
                    <a:pt x="538" y="339"/>
                    <a:pt x="538" y="348"/>
                    <a:pt x="538" y="357"/>
                  </a:cubicBezTo>
                  <a:cubicBezTo>
                    <a:pt x="538" y="364"/>
                    <a:pt x="535" y="370"/>
                    <a:pt x="531" y="376"/>
                  </a:cubicBezTo>
                  <a:cubicBezTo>
                    <a:pt x="525" y="385"/>
                    <a:pt x="516" y="392"/>
                    <a:pt x="507" y="398"/>
                  </a:cubicBezTo>
                  <a:cubicBezTo>
                    <a:pt x="490" y="408"/>
                    <a:pt x="472" y="414"/>
                    <a:pt x="453" y="420"/>
                  </a:cubicBezTo>
                  <a:cubicBezTo>
                    <a:pt x="434" y="425"/>
                    <a:pt x="414" y="429"/>
                    <a:pt x="394" y="432"/>
                  </a:cubicBezTo>
                  <a:cubicBezTo>
                    <a:pt x="382" y="434"/>
                    <a:pt x="370" y="436"/>
                    <a:pt x="358" y="437"/>
                  </a:cubicBezTo>
                  <a:cubicBezTo>
                    <a:pt x="341" y="438"/>
                    <a:pt x="325" y="440"/>
                    <a:pt x="308" y="441"/>
                  </a:cubicBezTo>
                  <a:cubicBezTo>
                    <a:pt x="287" y="441"/>
                    <a:pt x="266" y="441"/>
                    <a:pt x="245" y="441"/>
                  </a:cubicBezTo>
                  <a:cubicBezTo>
                    <a:pt x="243" y="441"/>
                    <a:pt x="241" y="441"/>
                    <a:pt x="239" y="441"/>
                  </a:cubicBezTo>
                  <a:cubicBezTo>
                    <a:pt x="233" y="441"/>
                    <a:pt x="228" y="436"/>
                    <a:pt x="228" y="430"/>
                  </a:cubicBezTo>
                  <a:cubicBezTo>
                    <a:pt x="228" y="424"/>
                    <a:pt x="233" y="418"/>
                    <a:pt x="239" y="418"/>
                  </a:cubicBezTo>
                  <a:cubicBezTo>
                    <a:pt x="245" y="418"/>
                    <a:pt x="251" y="418"/>
                    <a:pt x="257" y="418"/>
                  </a:cubicBezTo>
                  <a:cubicBezTo>
                    <a:pt x="271" y="418"/>
                    <a:pt x="285" y="418"/>
                    <a:pt x="300" y="417"/>
                  </a:cubicBezTo>
                  <a:cubicBezTo>
                    <a:pt x="310" y="417"/>
                    <a:pt x="320" y="417"/>
                    <a:pt x="330" y="416"/>
                  </a:cubicBezTo>
                  <a:cubicBezTo>
                    <a:pt x="340" y="415"/>
                    <a:pt x="351" y="414"/>
                    <a:pt x="361" y="413"/>
                  </a:cubicBezTo>
                  <a:cubicBezTo>
                    <a:pt x="372" y="412"/>
                    <a:pt x="384" y="410"/>
                    <a:pt x="395" y="408"/>
                  </a:cubicBezTo>
                  <a:cubicBezTo>
                    <a:pt x="425" y="403"/>
                    <a:pt x="455" y="396"/>
                    <a:pt x="484" y="383"/>
                  </a:cubicBezTo>
                  <a:cubicBezTo>
                    <a:pt x="492" y="380"/>
                    <a:pt x="500" y="375"/>
                    <a:pt x="507" y="369"/>
                  </a:cubicBezTo>
                  <a:cubicBezTo>
                    <a:pt x="510" y="365"/>
                    <a:pt x="514" y="362"/>
                    <a:pt x="515" y="356"/>
                  </a:cubicBezTo>
                  <a:cubicBezTo>
                    <a:pt x="515" y="355"/>
                    <a:pt x="515" y="354"/>
                    <a:pt x="515" y="353"/>
                  </a:cubicBezTo>
                  <a:cubicBezTo>
                    <a:pt x="515" y="342"/>
                    <a:pt x="515" y="331"/>
                    <a:pt x="515" y="320"/>
                  </a:cubicBezTo>
                  <a:cubicBezTo>
                    <a:pt x="515" y="319"/>
                    <a:pt x="515" y="319"/>
                    <a:pt x="515" y="319"/>
                  </a:cubicBezTo>
                  <a:close/>
                  <a:moveTo>
                    <a:pt x="313" y="219"/>
                  </a:moveTo>
                  <a:cubicBezTo>
                    <a:pt x="313" y="218"/>
                    <a:pt x="312" y="218"/>
                    <a:pt x="312" y="218"/>
                  </a:cubicBezTo>
                  <a:cubicBezTo>
                    <a:pt x="295" y="218"/>
                    <a:pt x="278" y="217"/>
                    <a:pt x="261" y="217"/>
                  </a:cubicBezTo>
                  <a:cubicBezTo>
                    <a:pt x="241" y="218"/>
                    <a:pt x="221" y="219"/>
                    <a:pt x="202" y="220"/>
                  </a:cubicBezTo>
                  <a:cubicBezTo>
                    <a:pt x="187" y="221"/>
                    <a:pt x="172" y="223"/>
                    <a:pt x="157" y="225"/>
                  </a:cubicBezTo>
                  <a:cubicBezTo>
                    <a:pt x="138" y="227"/>
                    <a:pt x="119" y="231"/>
                    <a:pt x="100" y="236"/>
                  </a:cubicBezTo>
                  <a:cubicBezTo>
                    <a:pt x="83" y="241"/>
                    <a:pt x="66" y="246"/>
                    <a:pt x="50" y="254"/>
                  </a:cubicBezTo>
                  <a:cubicBezTo>
                    <a:pt x="42" y="258"/>
                    <a:pt x="35" y="263"/>
                    <a:pt x="29" y="269"/>
                  </a:cubicBezTo>
                  <a:cubicBezTo>
                    <a:pt x="25" y="273"/>
                    <a:pt x="23" y="277"/>
                    <a:pt x="24" y="282"/>
                  </a:cubicBezTo>
                  <a:cubicBezTo>
                    <a:pt x="24" y="287"/>
                    <a:pt x="27" y="290"/>
                    <a:pt x="30" y="293"/>
                  </a:cubicBezTo>
                  <a:cubicBezTo>
                    <a:pt x="31" y="293"/>
                    <a:pt x="32" y="293"/>
                    <a:pt x="32" y="293"/>
                  </a:cubicBezTo>
                  <a:cubicBezTo>
                    <a:pt x="50" y="283"/>
                    <a:pt x="69" y="276"/>
                    <a:pt x="88" y="271"/>
                  </a:cubicBezTo>
                  <a:cubicBezTo>
                    <a:pt x="107" y="265"/>
                    <a:pt x="126" y="262"/>
                    <a:pt x="145" y="259"/>
                  </a:cubicBezTo>
                  <a:cubicBezTo>
                    <a:pt x="148" y="258"/>
                    <a:pt x="151" y="257"/>
                    <a:pt x="153" y="258"/>
                  </a:cubicBezTo>
                  <a:cubicBezTo>
                    <a:pt x="160" y="258"/>
                    <a:pt x="164" y="263"/>
                    <a:pt x="164" y="269"/>
                  </a:cubicBezTo>
                  <a:cubicBezTo>
                    <a:pt x="164" y="275"/>
                    <a:pt x="159" y="280"/>
                    <a:pt x="153" y="281"/>
                  </a:cubicBezTo>
                  <a:cubicBezTo>
                    <a:pt x="141" y="283"/>
                    <a:pt x="128" y="285"/>
                    <a:pt x="116" y="288"/>
                  </a:cubicBezTo>
                  <a:cubicBezTo>
                    <a:pt x="97" y="292"/>
                    <a:pt x="78" y="298"/>
                    <a:pt x="59" y="305"/>
                  </a:cubicBezTo>
                  <a:cubicBezTo>
                    <a:pt x="57" y="306"/>
                    <a:pt x="56" y="307"/>
                    <a:pt x="54" y="308"/>
                  </a:cubicBezTo>
                  <a:cubicBezTo>
                    <a:pt x="54" y="308"/>
                    <a:pt x="54" y="308"/>
                    <a:pt x="54" y="309"/>
                  </a:cubicBezTo>
                  <a:cubicBezTo>
                    <a:pt x="60" y="311"/>
                    <a:pt x="67" y="314"/>
                    <a:pt x="73" y="316"/>
                  </a:cubicBezTo>
                  <a:cubicBezTo>
                    <a:pt x="104" y="327"/>
                    <a:pt x="137" y="333"/>
                    <a:pt x="169" y="337"/>
                  </a:cubicBezTo>
                  <a:cubicBezTo>
                    <a:pt x="182" y="339"/>
                    <a:pt x="195" y="340"/>
                    <a:pt x="207" y="341"/>
                  </a:cubicBezTo>
                  <a:cubicBezTo>
                    <a:pt x="223" y="342"/>
                    <a:pt x="238" y="343"/>
                    <a:pt x="254" y="343"/>
                  </a:cubicBezTo>
                  <a:cubicBezTo>
                    <a:pt x="268" y="343"/>
                    <a:pt x="282" y="343"/>
                    <a:pt x="296" y="343"/>
                  </a:cubicBezTo>
                  <a:cubicBezTo>
                    <a:pt x="307" y="343"/>
                    <a:pt x="317" y="342"/>
                    <a:pt x="328" y="341"/>
                  </a:cubicBezTo>
                  <a:cubicBezTo>
                    <a:pt x="344" y="340"/>
                    <a:pt x="361" y="338"/>
                    <a:pt x="378" y="336"/>
                  </a:cubicBezTo>
                  <a:cubicBezTo>
                    <a:pt x="395" y="334"/>
                    <a:pt x="411" y="331"/>
                    <a:pt x="428" y="327"/>
                  </a:cubicBezTo>
                  <a:cubicBezTo>
                    <a:pt x="446" y="323"/>
                    <a:pt x="463" y="318"/>
                    <a:pt x="480" y="310"/>
                  </a:cubicBezTo>
                  <a:cubicBezTo>
                    <a:pt x="482" y="310"/>
                    <a:pt x="483" y="309"/>
                    <a:pt x="485" y="308"/>
                  </a:cubicBezTo>
                  <a:cubicBezTo>
                    <a:pt x="484" y="308"/>
                    <a:pt x="483" y="307"/>
                    <a:pt x="482" y="307"/>
                  </a:cubicBezTo>
                  <a:cubicBezTo>
                    <a:pt x="460" y="297"/>
                    <a:pt x="437" y="291"/>
                    <a:pt x="414" y="286"/>
                  </a:cubicBezTo>
                  <a:cubicBezTo>
                    <a:pt x="402" y="284"/>
                    <a:pt x="390" y="282"/>
                    <a:pt x="378" y="280"/>
                  </a:cubicBezTo>
                  <a:cubicBezTo>
                    <a:pt x="368" y="279"/>
                    <a:pt x="357" y="278"/>
                    <a:pt x="346" y="276"/>
                  </a:cubicBezTo>
                  <a:cubicBezTo>
                    <a:pt x="344" y="276"/>
                    <a:pt x="343" y="277"/>
                    <a:pt x="342" y="278"/>
                  </a:cubicBezTo>
                  <a:cubicBezTo>
                    <a:pt x="337" y="282"/>
                    <a:pt x="332" y="286"/>
                    <a:pt x="327" y="291"/>
                  </a:cubicBezTo>
                  <a:cubicBezTo>
                    <a:pt x="324" y="294"/>
                    <a:pt x="321" y="296"/>
                    <a:pt x="318" y="299"/>
                  </a:cubicBezTo>
                  <a:cubicBezTo>
                    <a:pt x="322" y="300"/>
                    <a:pt x="326" y="301"/>
                    <a:pt x="329" y="301"/>
                  </a:cubicBezTo>
                  <a:cubicBezTo>
                    <a:pt x="334" y="303"/>
                    <a:pt x="339" y="304"/>
                    <a:pt x="343" y="308"/>
                  </a:cubicBezTo>
                  <a:cubicBezTo>
                    <a:pt x="348" y="311"/>
                    <a:pt x="348" y="316"/>
                    <a:pt x="344" y="320"/>
                  </a:cubicBezTo>
                  <a:cubicBezTo>
                    <a:pt x="341" y="323"/>
                    <a:pt x="336" y="325"/>
                    <a:pt x="332" y="326"/>
                  </a:cubicBezTo>
                  <a:cubicBezTo>
                    <a:pt x="321" y="329"/>
                    <a:pt x="309" y="329"/>
                    <a:pt x="297" y="327"/>
                  </a:cubicBezTo>
                  <a:cubicBezTo>
                    <a:pt x="291" y="326"/>
                    <a:pt x="284" y="324"/>
                    <a:pt x="279" y="320"/>
                  </a:cubicBezTo>
                  <a:cubicBezTo>
                    <a:pt x="279" y="320"/>
                    <a:pt x="278" y="320"/>
                    <a:pt x="278" y="320"/>
                  </a:cubicBezTo>
                  <a:cubicBezTo>
                    <a:pt x="260" y="317"/>
                    <a:pt x="249" y="301"/>
                    <a:pt x="252" y="284"/>
                  </a:cubicBezTo>
                  <a:cubicBezTo>
                    <a:pt x="253" y="280"/>
                    <a:pt x="254" y="277"/>
                    <a:pt x="255" y="273"/>
                  </a:cubicBezTo>
                  <a:cubicBezTo>
                    <a:pt x="255" y="273"/>
                    <a:pt x="255" y="273"/>
                    <a:pt x="255" y="273"/>
                  </a:cubicBezTo>
                  <a:cubicBezTo>
                    <a:pt x="243" y="274"/>
                    <a:pt x="232" y="274"/>
                    <a:pt x="220" y="274"/>
                  </a:cubicBezTo>
                  <a:cubicBezTo>
                    <a:pt x="214" y="275"/>
                    <a:pt x="208" y="270"/>
                    <a:pt x="207" y="264"/>
                  </a:cubicBezTo>
                  <a:cubicBezTo>
                    <a:pt x="207" y="257"/>
                    <a:pt x="211" y="251"/>
                    <a:pt x="218" y="251"/>
                  </a:cubicBezTo>
                  <a:cubicBezTo>
                    <a:pt x="224" y="250"/>
                    <a:pt x="231" y="250"/>
                    <a:pt x="237" y="250"/>
                  </a:cubicBezTo>
                  <a:cubicBezTo>
                    <a:pt x="250" y="250"/>
                    <a:pt x="264" y="250"/>
                    <a:pt x="277" y="249"/>
                  </a:cubicBezTo>
                  <a:cubicBezTo>
                    <a:pt x="278" y="249"/>
                    <a:pt x="280" y="249"/>
                    <a:pt x="281" y="248"/>
                  </a:cubicBezTo>
                  <a:cubicBezTo>
                    <a:pt x="286" y="244"/>
                    <a:pt x="291" y="239"/>
                    <a:pt x="296" y="234"/>
                  </a:cubicBezTo>
                  <a:cubicBezTo>
                    <a:pt x="301" y="229"/>
                    <a:pt x="307" y="224"/>
                    <a:pt x="313" y="219"/>
                  </a:cubicBezTo>
                  <a:close/>
                  <a:moveTo>
                    <a:pt x="556" y="30"/>
                  </a:moveTo>
                  <a:cubicBezTo>
                    <a:pt x="548" y="36"/>
                    <a:pt x="541" y="43"/>
                    <a:pt x="533" y="50"/>
                  </a:cubicBezTo>
                  <a:cubicBezTo>
                    <a:pt x="516" y="66"/>
                    <a:pt x="498" y="82"/>
                    <a:pt x="481" y="97"/>
                  </a:cubicBezTo>
                  <a:cubicBezTo>
                    <a:pt x="468" y="109"/>
                    <a:pt x="456" y="120"/>
                    <a:pt x="443" y="132"/>
                  </a:cubicBezTo>
                  <a:cubicBezTo>
                    <a:pt x="426" y="148"/>
                    <a:pt x="409" y="163"/>
                    <a:pt x="391" y="179"/>
                  </a:cubicBezTo>
                  <a:cubicBezTo>
                    <a:pt x="371" y="198"/>
                    <a:pt x="350" y="217"/>
                    <a:pt x="329" y="236"/>
                  </a:cubicBezTo>
                  <a:cubicBezTo>
                    <a:pt x="313" y="251"/>
                    <a:pt x="296" y="266"/>
                    <a:pt x="280" y="281"/>
                  </a:cubicBezTo>
                  <a:cubicBezTo>
                    <a:pt x="278" y="283"/>
                    <a:pt x="276" y="286"/>
                    <a:pt x="275" y="288"/>
                  </a:cubicBezTo>
                  <a:cubicBezTo>
                    <a:pt x="274" y="293"/>
                    <a:pt x="277" y="297"/>
                    <a:pt x="282" y="296"/>
                  </a:cubicBezTo>
                  <a:cubicBezTo>
                    <a:pt x="285" y="296"/>
                    <a:pt x="288" y="295"/>
                    <a:pt x="291" y="293"/>
                  </a:cubicBezTo>
                  <a:cubicBezTo>
                    <a:pt x="297" y="286"/>
                    <a:pt x="304" y="280"/>
                    <a:pt x="311" y="274"/>
                  </a:cubicBezTo>
                  <a:cubicBezTo>
                    <a:pt x="327" y="260"/>
                    <a:pt x="342" y="246"/>
                    <a:pt x="358" y="231"/>
                  </a:cubicBezTo>
                  <a:cubicBezTo>
                    <a:pt x="374" y="217"/>
                    <a:pt x="390" y="203"/>
                    <a:pt x="405" y="188"/>
                  </a:cubicBezTo>
                  <a:cubicBezTo>
                    <a:pt x="421" y="174"/>
                    <a:pt x="437" y="159"/>
                    <a:pt x="453" y="145"/>
                  </a:cubicBezTo>
                  <a:cubicBezTo>
                    <a:pt x="465" y="134"/>
                    <a:pt x="478" y="122"/>
                    <a:pt x="490" y="111"/>
                  </a:cubicBezTo>
                  <a:cubicBezTo>
                    <a:pt x="504" y="98"/>
                    <a:pt x="519" y="85"/>
                    <a:pt x="533" y="72"/>
                  </a:cubicBezTo>
                  <a:cubicBezTo>
                    <a:pt x="542" y="64"/>
                    <a:pt x="551" y="56"/>
                    <a:pt x="559" y="48"/>
                  </a:cubicBezTo>
                  <a:cubicBezTo>
                    <a:pt x="562" y="46"/>
                    <a:pt x="564" y="44"/>
                    <a:pt x="566" y="41"/>
                  </a:cubicBezTo>
                  <a:cubicBezTo>
                    <a:pt x="563" y="37"/>
                    <a:pt x="559" y="34"/>
                    <a:pt x="556" y="30"/>
                  </a:cubicBezTo>
                  <a:close/>
                  <a:moveTo>
                    <a:pt x="367" y="255"/>
                  </a:moveTo>
                  <a:cubicBezTo>
                    <a:pt x="368" y="255"/>
                    <a:pt x="368" y="255"/>
                    <a:pt x="369" y="255"/>
                  </a:cubicBezTo>
                  <a:cubicBezTo>
                    <a:pt x="379" y="257"/>
                    <a:pt x="390" y="258"/>
                    <a:pt x="400" y="260"/>
                  </a:cubicBezTo>
                  <a:cubicBezTo>
                    <a:pt x="419" y="263"/>
                    <a:pt x="438" y="267"/>
                    <a:pt x="457" y="273"/>
                  </a:cubicBezTo>
                  <a:cubicBezTo>
                    <a:pt x="473" y="277"/>
                    <a:pt x="489" y="283"/>
                    <a:pt x="505" y="292"/>
                  </a:cubicBezTo>
                  <a:cubicBezTo>
                    <a:pt x="507" y="294"/>
                    <a:pt x="507" y="294"/>
                    <a:pt x="510" y="291"/>
                  </a:cubicBezTo>
                  <a:cubicBezTo>
                    <a:pt x="513" y="287"/>
                    <a:pt x="516" y="283"/>
                    <a:pt x="514" y="278"/>
                  </a:cubicBezTo>
                  <a:cubicBezTo>
                    <a:pt x="513" y="275"/>
                    <a:pt x="512" y="272"/>
                    <a:pt x="509" y="270"/>
                  </a:cubicBezTo>
                  <a:cubicBezTo>
                    <a:pt x="503" y="262"/>
                    <a:pt x="495" y="257"/>
                    <a:pt x="486" y="253"/>
                  </a:cubicBezTo>
                  <a:cubicBezTo>
                    <a:pt x="471" y="246"/>
                    <a:pt x="454" y="240"/>
                    <a:pt x="438" y="236"/>
                  </a:cubicBezTo>
                  <a:cubicBezTo>
                    <a:pt x="425" y="233"/>
                    <a:pt x="412" y="230"/>
                    <a:pt x="399" y="228"/>
                  </a:cubicBezTo>
                  <a:cubicBezTo>
                    <a:pt x="398" y="228"/>
                    <a:pt x="397" y="228"/>
                    <a:pt x="396" y="229"/>
                  </a:cubicBezTo>
                  <a:cubicBezTo>
                    <a:pt x="386" y="237"/>
                    <a:pt x="377" y="246"/>
                    <a:pt x="367" y="25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123B5E3A-9EB1-46C1-94FE-D015FA0FB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3614738"/>
              <a:ext cx="90487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0FD39BE-FD18-4844-BBBB-A53B17D95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075" y="3149600"/>
              <a:ext cx="277812" cy="117475"/>
            </a:xfrm>
            <a:custGeom>
              <a:avLst/>
              <a:gdLst>
                <a:gd name="T0" fmla="*/ 37 w 74"/>
                <a:gd name="T1" fmla="*/ 0 h 31"/>
                <a:gd name="T2" fmla="*/ 64 w 74"/>
                <a:gd name="T3" fmla="*/ 6 h 31"/>
                <a:gd name="T4" fmla="*/ 69 w 74"/>
                <a:gd name="T5" fmla="*/ 9 h 31"/>
                <a:gd name="T6" fmla="*/ 70 w 74"/>
                <a:gd name="T7" fmla="*/ 21 h 31"/>
                <a:gd name="T8" fmla="*/ 56 w 74"/>
                <a:gd name="T9" fmla="*/ 27 h 31"/>
                <a:gd name="T10" fmla="*/ 15 w 74"/>
                <a:gd name="T11" fmla="*/ 26 h 31"/>
                <a:gd name="T12" fmla="*/ 6 w 74"/>
                <a:gd name="T13" fmla="*/ 22 h 31"/>
                <a:gd name="T14" fmla="*/ 6 w 74"/>
                <a:gd name="T15" fmla="*/ 8 h 31"/>
                <a:gd name="T16" fmla="*/ 23 w 74"/>
                <a:gd name="T17" fmla="*/ 2 h 31"/>
                <a:gd name="T18" fmla="*/ 37 w 74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31">
                  <a:moveTo>
                    <a:pt x="37" y="0"/>
                  </a:moveTo>
                  <a:cubicBezTo>
                    <a:pt x="46" y="1"/>
                    <a:pt x="55" y="2"/>
                    <a:pt x="64" y="6"/>
                  </a:cubicBezTo>
                  <a:cubicBezTo>
                    <a:pt x="66" y="6"/>
                    <a:pt x="68" y="8"/>
                    <a:pt x="69" y="9"/>
                  </a:cubicBezTo>
                  <a:cubicBezTo>
                    <a:pt x="74" y="12"/>
                    <a:pt x="74" y="17"/>
                    <a:pt x="70" y="21"/>
                  </a:cubicBezTo>
                  <a:cubicBezTo>
                    <a:pt x="66" y="25"/>
                    <a:pt x="61" y="26"/>
                    <a:pt x="56" y="27"/>
                  </a:cubicBezTo>
                  <a:cubicBezTo>
                    <a:pt x="42" y="31"/>
                    <a:pt x="28" y="31"/>
                    <a:pt x="15" y="26"/>
                  </a:cubicBezTo>
                  <a:cubicBezTo>
                    <a:pt x="12" y="25"/>
                    <a:pt x="9" y="24"/>
                    <a:pt x="6" y="22"/>
                  </a:cubicBezTo>
                  <a:cubicBezTo>
                    <a:pt x="0" y="18"/>
                    <a:pt x="0" y="12"/>
                    <a:pt x="6" y="8"/>
                  </a:cubicBezTo>
                  <a:cubicBezTo>
                    <a:pt x="11" y="4"/>
                    <a:pt x="17" y="3"/>
                    <a:pt x="23" y="2"/>
                  </a:cubicBezTo>
                  <a:cubicBezTo>
                    <a:pt x="28" y="1"/>
                    <a:pt x="33" y="1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Oval 8">
              <a:extLst>
                <a:ext uri="{FF2B5EF4-FFF2-40B4-BE49-F238E27FC236}">
                  <a16:creationId xmlns:a16="http://schemas.microsoft.com/office/drawing/2014/main" id="{559F785D-F477-4F30-A066-1C0999F83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3003550"/>
              <a:ext cx="87312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1EFFBD1B-3176-487A-8DC9-EFFD1457F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735" y="1815838"/>
            <a:ext cx="339507" cy="54742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6BB2AFF-EEF0-4408-9616-D900505A6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695" y="3077721"/>
            <a:ext cx="339507" cy="54742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7241442-BDD8-454D-BA46-A61B42747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427" y="4311481"/>
            <a:ext cx="339507" cy="547422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6C3C1DC0-1240-4674-9390-07907E9C6351}"/>
              </a:ext>
            </a:extLst>
          </p:cNvPr>
          <p:cNvGrpSpPr/>
          <p:nvPr/>
        </p:nvGrpSpPr>
        <p:grpSpPr>
          <a:xfrm>
            <a:off x="4877764" y="1827230"/>
            <a:ext cx="352425" cy="546100"/>
            <a:chOff x="3451225" y="1522413"/>
            <a:chExt cx="352425" cy="546100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031248FD-36A5-4AE1-9344-262D24D59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5" y="1635125"/>
              <a:ext cx="168275" cy="339725"/>
            </a:xfrm>
            <a:custGeom>
              <a:avLst/>
              <a:gdLst>
                <a:gd name="T0" fmla="*/ 77 w 191"/>
                <a:gd name="T1" fmla="*/ 385 h 385"/>
                <a:gd name="T2" fmla="*/ 90 w 191"/>
                <a:gd name="T3" fmla="*/ 347 h 385"/>
                <a:gd name="T4" fmla="*/ 152 w 191"/>
                <a:gd name="T5" fmla="*/ 217 h 385"/>
                <a:gd name="T6" fmla="*/ 145 w 191"/>
                <a:gd name="T7" fmla="*/ 199 h 385"/>
                <a:gd name="T8" fmla="*/ 135 w 191"/>
                <a:gd name="T9" fmla="*/ 217 h 385"/>
                <a:gd name="T10" fmla="*/ 66 w 191"/>
                <a:gd name="T11" fmla="*/ 345 h 385"/>
                <a:gd name="T12" fmla="*/ 48 w 191"/>
                <a:gd name="T13" fmla="*/ 331 h 385"/>
                <a:gd name="T14" fmla="*/ 0 w 191"/>
                <a:gd name="T15" fmla="*/ 60 h 385"/>
                <a:gd name="T16" fmla="*/ 10 w 191"/>
                <a:gd name="T17" fmla="*/ 31 h 385"/>
                <a:gd name="T18" fmla="*/ 8 w 191"/>
                <a:gd name="T19" fmla="*/ 0 h 385"/>
                <a:gd name="T20" fmla="*/ 169 w 191"/>
                <a:gd name="T21" fmla="*/ 154 h 385"/>
                <a:gd name="T22" fmla="*/ 77 w 191"/>
                <a:gd name="T23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85">
                  <a:moveTo>
                    <a:pt x="77" y="385"/>
                  </a:moveTo>
                  <a:cubicBezTo>
                    <a:pt x="71" y="369"/>
                    <a:pt x="78" y="358"/>
                    <a:pt x="90" y="347"/>
                  </a:cubicBezTo>
                  <a:cubicBezTo>
                    <a:pt x="129" y="313"/>
                    <a:pt x="150" y="269"/>
                    <a:pt x="152" y="217"/>
                  </a:cubicBezTo>
                  <a:cubicBezTo>
                    <a:pt x="152" y="211"/>
                    <a:pt x="147" y="205"/>
                    <a:pt x="145" y="199"/>
                  </a:cubicBezTo>
                  <a:cubicBezTo>
                    <a:pt x="141" y="205"/>
                    <a:pt x="136" y="211"/>
                    <a:pt x="135" y="217"/>
                  </a:cubicBezTo>
                  <a:cubicBezTo>
                    <a:pt x="130" y="269"/>
                    <a:pt x="108" y="312"/>
                    <a:pt x="66" y="345"/>
                  </a:cubicBezTo>
                  <a:cubicBezTo>
                    <a:pt x="60" y="340"/>
                    <a:pt x="54" y="336"/>
                    <a:pt x="48" y="331"/>
                  </a:cubicBezTo>
                  <a:cubicBezTo>
                    <a:pt x="156" y="242"/>
                    <a:pt x="117" y="96"/>
                    <a:pt x="0" y="60"/>
                  </a:cubicBezTo>
                  <a:cubicBezTo>
                    <a:pt x="4" y="50"/>
                    <a:pt x="9" y="41"/>
                    <a:pt x="10" y="31"/>
                  </a:cubicBezTo>
                  <a:cubicBezTo>
                    <a:pt x="12" y="21"/>
                    <a:pt x="9" y="10"/>
                    <a:pt x="8" y="0"/>
                  </a:cubicBezTo>
                  <a:cubicBezTo>
                    <a:pt x="71" y="0"/>
                    <a:pt x="150" y="74"/>
                    <a:pt x="169" y="154"/>
                  </a:cubicBezTo>
                  <a:cubicBezTo>
                    <a:pt x="191" y="244"/>
                    <a:pt x="150" y="349"/>
                    <a:pt x="77" y="3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C22E118-E465-4DC7-851C-737F57F6F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3" y="1701800"/>
              <a:ext cx="96838" cy="139700"/>
            </a:xfrm>
            <a:custGeom>
              <a:avLst/>
              <a:gdLst>
                <a:gd name="T0" fmla="*/ 86 w 110"/>
                <a:gd name="T1" fmla="*/ 159 h 159"/>
                <a:gd name="T2" fmla="*/ 28 w 110"/>
                <a:gd name="T3" fmla="*/ 159 h 159"/>
                <a:gd name="T4" fmla="*/ 9 w 110"/>
                <a:gd name="T5" fmla="*/ 0 h 159"/>
                <a:gd name="T6" fmla="*/ 109 w 110"/>
                <a:gd name="T7" fmla="*/ 0 h 159"/>
                <a:gd name="T8" fmla="*/ 108 w 110"/>
                <a:gd name="T9" fmla="*/ 118 h 159"/>
                <a:gd name="T10" fmla="*/ 86 w 110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159">
                  <a:moveTo>
                    <a:pt x="86" y="159"/>
                  </a:moveTo>
                  <a:cubicBezTo>
                    <a:pt x="70" y="159"/>
                    <a:pt x="48" y="159"/>
                    <a:pt x="28" y="159"/>
                  </a:cubicBezTo>
                  <a:cubicBezTo>
                    <a:pt x="0" y="108"/>
                    <a:pt x="12" y="54"/>
                    <a:pt x="9" y="0"/>
                  </a:cubicBezTo>
                  <a:cubicBezTo>
                    <a:pt x="43" y="0"/>
                    <a:pt x="75" y="0"/>
                    <a:pt x="109" y="0"/>
                  </a:cubicBezTo>
                  <a:cubicBezTo>
                    <a:pt x="109" y="39"/>
                    <a:pt x="110" y="79"/>
                    <a:pt x="108" y="118"/>
                  </a:cubicBezTo>
                  <a:cubicBezTo>
                    <a:pt x="107" y="131"/>
                    <a:pt x="95" y="143"/>
                    <a:pt x="86" y="1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B00B2F47-6654-4184-BE4E-75E59F839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450" y="2001838"/>
              <a:ext cx="288925" cy="66675"/>
            </a:xfrm>
            <a:custGeom>
              <a:avLst/>
              <a:gdLst>
                <a:gd name="T0" fmla="*/ 324 w 327"/>
                <a:gd name="T1" fmla="*/ 75 h 75"/>
                <a:gd name="T2" fmla="*/ 4 w 327"/>
                <a:gd name="T3" fmla="*/ 75 h 75"/>
                <a:gd name="T4" fmla="*/ 24 w 327"/>
                <a:gd name="T5" fmla="*/ 44 h 75"/>
                <a:gd name="T6" fmla="*/ 149 w 327"/>
                <a:gd name="T7" fmla="*/ 28 h 75"/>
                <a:gd name="T8" fmla="*/ 173 w 327"/>
                <a:gd name="T9" fmla="*/ 0 h 75"/>
                <a:gd name="T10" fmla="*/ 244 w 327"/>
                <a:gd name="T11" fmla="*/ 0 h 75"/>
                <a:gd name="T12" fmla="*/ 270 w 327"/>
                <a:gd name="T13" fmla="*/ 32 h 75"/>
                <a:gd name="T14" fmla="*/ 301 w 327"/>
                <a:gd name="T15" fmla="*/ 40 h 75"/>
                <a:gd name="T16" fmla="*/ 324 w 327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7" h="75">
                  <a:moveTo>
                    <a:pt x="324" y="75"/>
                  </a:moveTo>
                  <a:cubicBezTo>
                    <a:pt x="216" y="75"/>
                    <a:pt x="110" y="75"/>
                    <a:pt x="4" y="75"/>
                  </a:cubicBezTo>
                  <a:cubicBezTo>
                    <a:pt x="0" y="52"/>
                    <a:pt x="4" y="46"/>
                    <a:pt x="24" y="44"/>
                  </a:cubicBezTo>
                  <a:cubicBezTo>
                    <a:pt x="66" y="38"/>
                    <a:pt x="107" y="31"/>
                    <a:pt x="149" y="28"/>
                  </a:cubicBezTo>
                  <a:cubicBezTo>
                    <a:pt x="166" y="26"/>
                    <a:pt x="178" y="23"/>
                    <a:pt x="173" y="0"/>
                  </a:cubicBezTo>
                  <a:cubicBezTo>
                    <a:pt x="197" y="15"/>
                    <a:pt x="219" y="15"/>
                    <a:pt x="244" y="0"/>
                  </a:cubicBezTo>
                  <a:cubicBezTo>
                    <a:pt x="238" y="26"/>
                    <a:pt x="254" y="28"/>
                    <a:pt x="270" y="32"/>
                  </a:cubicBezTo>
                  <a:cubicBezTo>
                    <a:pt x="281" y="34"/>
                    <a:pt x="291" y="38"/>
                    <a:pt x="301" y="40"/>
                  </a:cubicBezTo>
                  <a:cubicBezTo>
                    <a:pt x="319" y="44"/>
                    <a:pt x="327" y="54"/>
                    <a:pt x="324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736E3838-EEC2-4EAD-A4F8-9FBDBE61F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5" y="1901825"/>
              <a:ext cx="241300" cy="39688"/>
            </a:xfrm>
            <a:custGeom>
              <a:avLst/>
              <a:gdLst>
                <a:gd name="T0" fmla="*/ 273 w 273"/>
                <a:gd name="T1" fmla="*/ 0 h 44"/>
                <a:gd name="T2" fmla="*/ 229 w 273"/>
                <a:gd name="T3" fmla="*/ 25 h 44"/>
                <a:gd name="T4" fmla="*/ 187 w 273"/>
                <a:gd name="T5" fmla="*/ 44 h 44"/>
                <a:gd name="T6" fmla="*/ 120 w 273"/>
                <a:gd name="T7" fmla="*/ 22 h 44"/>
                <a:gd name="T8" fmla="*/ 1 w 273"/>
                <a:gd name="T9" fmla="*/ 22 h 44"/>
                <a:gd name="T10" fmla="*/ 0 w 273"/>
                <a:gd name="T11" fmla="*/ 0 h 44"/>
                <a:gd name="T12" fmla="*/ 273 w 273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44">
                  <a:moveTo>
                    <a:pt x="273" y="0"/>
                  </a:moveTo>
                  <a:cubicBezTo>
                    <a:pt x="260" y="16"/>
                    <a:pt x="248" y="24"/>
                    <a:pt x="229" y="25"/>
                  </a:cubicBezTo>
                  <a:cubicBezTo>
                    <a:pt x="215" y="26"/>
                    <a:pt x="202" y="37"/>
                    <a:pt x="187" y="44"/>
                  </a:cubicBezTo>
                  <a:cubicBezTo>
                    <a:pt x="172" y="24"/>
                    <a:pt x="147" y="21"/>
                    <a:pt x="120" y="22"/>
                  </a:cubicBezTo>
                  <a:cubicBezTo>
                    <a:pt x="81" y="22"/>
                    <a:pt x="42" y="22"/>
                    <a:pt x="1" y="22"/>
                  </a:cubicBezTo>
                  <a:cubicBezTo>
                    <a:pt x="1" y="14"/>
                    <a:pt x="0" y="8"/>
                    <a:pt x="0" y="0"/>
                  </a:cubicBezTo>
                  <a:cubicBezTo>
                    <a:pt x="90" y="0"/>
                    <a:pt x="180" y="0"/>
                    <a:pt x="2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EDC1B5C5-39DE-441A-983A-7507662A6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00" y="1617663"/>
              <a:ext cx="82550" cy="76200"/>
            </a:xfrm>
            <a:custGeom>
              <a:avLst/>
              <a:gdLst>
                <a:gd name="T0" fmla="*/ 90 w 93"/>
                <a:gd name="T1" fmla="*/ 1 h 87"/>
                <a:gd name="T2" fmla="*/ 93 w 93"/>
                <a:gd name="T3" fmla="*/ 86 h 87"/>
                <a:gd name="T4" fmla="*/ 9 w 93"/>
                <a:gd name="T5" fmla="*/ 86 h 87"/>
                <a:gd name="T6" fmla="*/ 1 w 93"/>
                <a:gd name="T7" fmla="*/ 72 h 87"/>
                <a:gd name="T8" fmla="*/ 1 w 93"/>
                <a:gd name="T9" fmla="*/ 15 h 87"/>
                <a:gd name="T10" fmla="*/ 13 w 93"/>
                <a:gd name="T11" fmla="*/ 1 h 87"/>
                <a:gd name="T12" fmla="*/ 90 w 93"/>
                <a:gd name="T13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7">
                  <a:moveTo>
                    <a:pt x="90" y="1"/>
                  </a:moveTo>
                  <a:cubicBezTo>
                    <a:pt x="66" y="39"/>
                    <a:pt x="67" y="55"/>
                    <a:pt x="93" y="86"/>
                  </a:cubicBezTo>
                  <a:cubicBezTo>
                    <a:pt x="63" y="86"/>
                    <a:pt x="36" y="87"/>
                    <a:pt x="9" y="86"/>
                  </a:cubicBezTo>
                  <a:cubicBezTo>
                    <a:pt x="6" y="86"/>
                    <a:pt x="1" y="77"/>
                    <a:pt x="1" y="72"/>
                  </a:cubicBezTo>
                  <a:cubicBezTo>
                    <a:pt x="0" y="53"/>
                    <a:pt x="0" y="34"/>
                    <a:pt x="1" y="15"/>
                  </a:cubicBezTo>
                  <a:cubicBezTo>
                    <a:pt x="1" y="10"/>
                    <a:pt x="9" y="1"/>
                    <a:pt x="13" y="1"/>
                  </a:cubicBezTo>
                  <a:cubicBezTo>
                    <a:pt x="38" y="0"/>
                    <a:pt x="63" y="1"/>
                    <a:pt x="9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97DEF64B-E020-4BE2-A2AD-3AD02DECC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438" y="1535113"/>
              <a:ext cx="87313" cy="74613"/>
            </a:xfrm>
            <a:custGeom>
              <a:avLst/>
              <a:gdLst>
                <a:gd name="T0" fmla="*/ 0 w 99"/>
                <a:gd name="T1" fmla="*/ 83 h 83"/>
                <a:gd name="T2" fmla="*/ 17 w 99"/>
                <a:gd name="T3" fmla="*/ 0 h 83"/>
                <a:gd name="T4" fmla="*/ 83 w 99"/>
                <a:gd name="T5" fmla="*/ 0 h 83"/>
                <a:gd name="T6" fmla="*/ 83 w 99"/>
                <a:gd name="T7" fmla="*/ 30 h 83"/>
                <a:gd name="T8" fmla="*/ 95 w 99"/>
                <a:gd name="T9" fmla="*/ 65 h 83"/>
                <a:gd name="T10" fmla="*/ 99 w 99"/>
                <a:gd name="T11" fmla="*/ 83 h 83"/>
                <a:gd name="T12" fmla="*/ 0 w 9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3">
                  <a:moveTo>
                    <a:pt x="0" y="83"/>
                  </a:moveTo>
                  <a:cubicBezTo>
                    <a:pt x="6" y="55"/>
                    <a:pt x="11" y="28"/>
                    <a:pt x="17" y="0"/>
                  </a:cubicBezTo>
                  <a:cubicBezTo>
                    <a:pt x="36" y="0"/>
                    <a:pt x="58" y="0"/>
                    <a:pt x="83" y="0"/>
                  </a:cubicBezTo>
                  <a:cubicBezTo>
                    <a:pt x="83" y="10"/>
                    <a:pt x="83" y="20"/>
                    <a:pt x="83" y="30"/>
                  </a:cubicBezTo>
                  <a:cubicBezTo>
                    <a:pt x="83" y="43"/>
                    <a:pt x="78" y="57"/>
                    <a:pt x="95" y="65"/>
                  </a:cubicBezTo>
                  <a:cubicBezTo>
                    <a:pt x="98" y="66"/>
                    <a:pt x="98" y="75"/>
                    <a:pt x="99" y="83"/>
                  </a:cubicBezTo>
                  <a:cubicBezTo>
                    <a:pt x="65" y="83"/>
                    <a:pt x="33" y="83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8639F1F3-FF9C-47A0-A63A-C24758FDE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350" y="1617663"/>
              <a:ext cx="76200" cy="76200"/>
            </a:xfrm>
            <a:custGeom>
              <a:avLst/>
              <a:gdLst>
                <a:gd name="T0" fmla="*/ 85 w 85"/>
                <a:gd name="T1" fmla="*/ 44 h 87"/>
                <a:gd name="T2" fmla="*/ 42 w 85"/>
                <a:gd name="T3" fmla="*/ 87 h 87"/>
                <a:gd name="T4" fmla="*/ 0 w 85"/>
                <a:gd name="T5" fmla="*/ 44 h 87"/>
                <a:gd name="T6" fmla="*/ 43 w 85"/>
                <a:gd name="T7" fmla="*/ 1 h 87"/>
                <a:gd name="T8" fmla="*/ 85 w 85"/>
                <a:gd name="T9" fmla="*/ 44 h 87"/>
                <a:gd name="T10" fmla="*/ 42 w 85"/>
                <a:gd name="T11" fmla="*/ 66 h 87"/>
                <a:gd name="T12" fmla="*/ 56 w 85"/>
                <a:gd name="T13" fmla="*/ 43 h 87"/>
                <a:gd name="T14" fmla="*/ 44 w 85"/>
                <a:gd name="T15" fmla="*/ 28 h 87"/>
                <a:gd name="T16" fmla="*/ 29 w 85"/>
                <a:gd name="T17" fmla="*/ 43 h 87"/>
                <a:gd name="T18" fmla="*/ 42 w 85"/>
                <a:gd name="T19" fmla="*/ 6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7">
                  <a:moveTo>
                    <a:pt x="85" y="44"/>
                  </a:moveTo>
                  <a:cubicBezTo>
                    <a:pt x="85" y="67"/>
                    <a:pt x="65" y="87"/>
                    <a:pt x="42" y="87"/>
                  </a:cubicBezTo>
                  <a:cubicBezTo>
                    <a:pt x="19" y="86"/>
                    <a:pt x="0" y="67"/>
                    <a:pt x="0" y="44"/>
                  </a:cubicBezTo>
                  <a:cubicBezTo>
                    <a:pt x="0" y="21"/>
                    <a:pt x="20" y="1"/>
                    <a:pt x="43" y="1"/>
                  </a:cubicBezTo>
                  <a:cubicBezTo>
                    <a:pt x="66" y="0"/>
                    <a:pt x="85" y="20"/>
                    <a:pt x="85" y="44"/>
                  </a:cubicBezTo>
                  <a:close/>
                  <a:moveTo>
                    <a:pt x="42" y="66"/>
                  </a:moveTo>
                  <a:cubicBezTo>
                    <a:pt x="50" y="55"/>
                    <a:pt x="56" y="49"/>
                    <a:pt x="56" y="43"/>
                  </a:cubicBezTo>
                  <a:cubicBezTo>
                    <a:pt x="56" y="38"/>
                    <a:pt x="49" y="33"/>
                    <a:pt x="44" y="28"/>
                  </a:cubicBezTo>
                  <a:cubicBezTo>
                    <a:pt x="39" y="33"/>
                    <a:pt x="30" y="37"/>
                    <a:pt x="29" y="43"/>
                  </a:cubicBezTo>
                  <a:cubicBezTo>
                    <a:pt x="28" y="48"/>
                    <a:pt x="36" y="54"/>
                    <a:pt x="42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A8659A2C-269A-4102-849F-571226350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0" y="1928813"/>
              <a:ext cx="76200" cy="76200"/>
            </a:xfrm>
            <a:custGeom>
              <a:avLst/>
              <a:gdLst>
                <a:gd name="T0" fmla="*/ 86 w 86"/>
                <a:gd name="T1" fmla="*/ 44 h 86"/>
                <a:gd name="T2" fmla="*/ 43 w 86"/>
                <a:gd name="T3" fmla="*/ 86 h 86"/>
                <a:gd name="T4" fmla="*/ 1 w 86"/>
                <a:gd name="T5" fmla="*/ 42 h 86"/>
                <a:gd name="T6" fmla="*/ 45 w 86"/>
                <a:gd name="T7" fmla="*/ 1 h 86"/>
                <a:gd name="T8" fmla="*/ 86 w 86"/>
                <a:gd name="T9" fmla="*/ 44 h 86"/>
                <a:gd name="T10" fmla="*/ 45 w 86"/>
                <a:gd name="T11" fmla="*/ 66 h 86"/>
                <a:gd name="T12" fmla="*/ 57 w 86"/>
                <a:gd name="T13" fmla="*/ 42 h 86"/>
                <a:gd name="T14" fmla="*/ 44 w 86"/>
                <a:gd name="T15" fmla="*/ 29 h 86"/>
                <a:gd name="T16" fmla="*/ 30 w 86"/>
                <a:gd name="T17" fmla="*/ 44 h 86"/>
                <a:gd name="T18" fmla="*/ 45 w 86"/>
                <a:gd name="T19" fmla="*/ 6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6">
                  <a:moveTo>
                    <a:pt x="86" y="44"/>
                  </a:moveTo>
                  <a:cubicBezTo>
                    <a:pt x="86" y="68"/>
                    <a:pt x="68" y="86"/>
                    <a:pt x="43" y="86"/>
                  </a:cubicBezTo>
                  <a:cubicBezTo>
                    <a:pt x="19" y="85"/>
                    <a:pt x="0" y="66"/>
                    <a:pt x="1" y="42"/>
                  </a:cubicBezTo>
                  <a:cubicBezTo>
                    <a:pt x="1" y="20"/>
                    <a:pt x="22" y="0"/>
                    <a:pt x="45" y="1"/>
                  </a:cubicBezTo>
                  <a:cubicBezTo>
                    <a:pt x="68" y="1"/>
                    <a:pt x="86" y="20"/>
                    <a:pt x="86" y="44"/>
                  </a:cubicBezTo>
                  <a:close/>
                  <a:moveTo>
                    <a:pt x="45" y="66"/>
                  </a:moveTo>
                  <a:cubicBezTo>
                    <a:pt x="51" y="54"/>
                    <a:pt x="57" y="48"/>
                    <a:pt x="57" y="42"/>
                  </a:cubicBezTo>
                  <a:cubicBezTo>
                    <a:pt x="56" y="37"/>
                    <a:pt x="47" y="28"/>
                    <a:pt x="44" y="29"/>
                  </a:cubicBezTo>
                  <a:cubicBezTo>
                    <a:pt x="38" y="31"/>
                    <a:pt x="30" y="38"/>
                    <a:pt x="30" y="44"/>
                  </a:cubicBezTo>
                  <a:cubicBezTo>
                    <a:pt x="29" y="49"/>
                    <a:pt x="37" y="55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BD2F4DB3-1597-46C6-918E-C00482A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438" y="1952625"/>
              <a:ext cx="115888" cy="20638"/>
            </a:xfrm>
            <a:custGeom>
              <a:avLst/>
              <a:gdLst>
                <a:gd name="T0" fmla="*/ 0 w 131"/>
                <a:gd name="T1" fmla="*/ 24 h 24"/>
                <a:gd name="T2" fmla="*/ 0 w 131"/>
                <a:gd name="T3" fmla="*/ 10 h 24"/>
                <a:gd name="T4" fmla="*/ 131 w 131"/>
                <a:gd name="T5" fmla="*/ 24 h 24"/>
                <a:gd name="T6" fmla="*/ 0 w 131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4">
                  <a:moveTo>
                    <a:pt x="0" y="24"/>
                  </a:moveTo>
                  <a:cubicBezTo>
                    <a:pt x="0" y="20"/>
                    <a:pt x="0" y="15"/>
                    <a:pt x="0" y="10"/>
                  </a:cubicBezTo>
                  <a:cubicBezTo>
                    <a:pt x="13" y="0"/>
                    <a:pt x="116" y="8"/>
                    <a:pt x="131" y="24"/>
                  </a:cubicBezTo>
                  <a:cubicBezTo>
                    <a:pt x="85" y="24"/>
                    <a:pt x="44" y="24"/>
                    <a:pt x="0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658FE658-B9FB-4D40-9F53-1EB260CFF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725" y="1851025"/>
              <a:ext cx="55563" cy="12700"/>
            </a:xfrm>
            <a:custGeom>
              <a:avLst/>
              <a:gdLst>
                <a:gd name="T0" fmla="*/ 0 w 64"/>
                <a:gd name="T1" fmla="*/ 0 h 14"/>
                <a:gd name="T2" fmla="*/ 64 w 64"/>
                <a:gd name="T3" fmla="*/ 0 h 14"/>
                <a:gd name="T4" fmla="*/ 0 w 6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14">
                  <a:moveTo>
                    <a:pt x="0" y="0"/>
                  </a:moveTo>
                  <a:cubicBezTo>
                    <a:pt x="22" y="0"/>
                    <a:pt x="43" y="0"/>
                    <a:pt x="64" y="0"/>
                  </a:cubicBezTo>
                  <a:cubicBezTo>
                    <a:pt x="55" y="14"/>
                    <a:pt x="13" y="1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BDB6D92-A1DA-420E-816E-CC2F79D94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1522413"/>
              <a:ext cx="76200" cy="3175"/>
            </a:xfrm>
            <a:custGeom>
              <a:avLst/>
              <a:gdLst>
                <a:gd name="T0" fmla="*/ 86 w 86"/>
                <a:gd name="T1" fmla="*/ 5 h 5"/>
                <a:gd name="T2" fmla="*/ 0 w 86"/>
                <a:gd name="T3" fmla="*/ 5 h 5"/>
                <a:gd name="T4" fmla="*/ 0 w 86"/>
                <a:gd name="T5" fmla="*/ 0 h 5"/>
                <a:gd name="T6" fmla="*/ 86 w 86"/>
                <a:gd name="T7" fmla="*/ 0 h 5"/>
                <a:gd name="T8" fmla="*/ 86 w 8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">
                  <a:moveTo>
                    <a:pt x="86" y="5"/>
                  </a:moveTo>
                  <a:cubicBezTo>
                    <a:pt x="57" y="5"/>
                    <a:pt x="29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9" y="0"/>
                    <a:pt x="57" y="0"/>
                    <a:pt x="86" y="0"/>
                  </a:cubicBezTo>
                  <a:cubicBezTo>
                    <a:pt x="86" y="2"/>
                    <a:pt x="86" y="3"/>
                    <a:pt x="8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72AB02AC-FFCC-4A76-A2E4-1C55523B9D17}"/>
              </a:ext>
            </a:extLst>
          </p:cNvPr>
          <p:cNvGrpSpPr/>
          <p:nvPr/>
        </p:nvGrpSpPr>
        <p:grpSpPr>
          <a:xfrm>
            <a:off x="4255930" y="3075031"/>
            <a:ext cx="352425" cy="546100"/>
            <a:chOff x="3451225" y="1522413"/>
            <a:chExt cx="352425" cy="546100"/>
          </a:xfrm>
        </p:grpSpPr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CF1D09B2-7082-4CC7-9E06-329BE2ABB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5" y="1635125"/>
              <a:ext cx="168275" cy="339725"/>
            </a:xfrm>
            <a:custGeom>
              <a:avLst/>
              <a:gdLst>
                <a:gd name="T0" fmla="*/ 77 w 191"/>
                <a:gd name="T1" fmla="*/ 385 h 385"/>
                <a:gd name="T2" fmla="*/ 90 w 191"/>
                <a:gd name="T3" fmla="*/ 347 h 385"/>
                <a:gd name="T4" fmla="*/ 152 w 191"/>
                <a:gd name="T5" fmla="*/ 217 h 385"/>
                <a:gd name="T6" fmla="*/ 145 w 191"/>
                <a:gd name="T7" fmla="*/ 199 h 385"/>
                <a:gd name="T8" fmla="*/ 135 w 191"/>
                <a:gd name="T9" fmla="*/ 217 h 385"/>
                <a:gd name="T10" fmla="*/ 66 w 191"/>
                <a:gd name="T11" fmla="*/ 345 h 385"/>
                <a:gd name="T12" fmla="*/ 48 w 191"/>
                <a:gd name="T13" fmla="*/ 331 h 385"/>
                <a:gd name="T14" fmla="*/ 0 w 191"/>
                <a:gd name="T15" fmla="*/ 60 h 385"/>
                <a:gd name="T16" fmla="*/ 10 w 191"/>
                <a:gd name="T17" fmla="*/ 31 h 385"/>
                <a:gd name="T18" fmla="*/ 8 w 191"/>
                <a:gd name="T19" fmla="*/ 0 h 385"/>
                <a:gd name="T20" fmla="*/ 169 w 191"/>
                <a:gd name="T21" fmla="*/ 154 h 385"/>
                <a:gd name="T22" fmla="*/ 77 w 191"/>
                <a:gd name="T23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85">
                  <a:moveTo>
                    <a:pt x="77" y="385"/>
                  </a:moveTo>
                  <a:cubicBezTo>
                    <a:pt x="71" y="369"/>
                    <a:pt x="78" y="358"/>
                    <a:pt x="90" y="347"/>
                  </a:cubicBezTo>
                  <a:cubicBezTo>
                    <a:pt x="129" y="313"/>
                    <a:pt x="150" y="269"/>
                    <a:pt x="152" y="217"/>
                  </a:cubicBezTo>
                  <a:cubicBezTo>
                    <a:pt x="152" y="211"/>
                    <a:pt x="147" y="205"/>
                    <a:pt x="145" y="199"/>
                  </a:cubicBezTo>
                  <a:cubicBezTo>
                    <a:pt x="141" y="205"/>
                    <a:pt x="136" y="211"/>
                    <a:pt x="135" y="217"/>
                  </a:cubicBezTo>
                  <a:cubicBezTo>
                    <a:pt x="130" y="269"/>
                    <a:pt x="108" y="312"/>
                    <a:pt x="66" y="345"/>
                  </a:cubicBezTo>
                  <a:cubicBezTo>
                    <a:pt x="60" y="340"/>
                    <a:pt x="54" y="336"/>
                    <a:pt x="48" y="331"/>
                  </a:cubicBezTo>
                  <a:cubicBezTo>
                    <a:pt x="156" y="242"/>
                    <a:pt x="117" y="96"/>
                    <a:pt x="0" y="60"/>
                  </a:cubicBezTo>
                  <a:cubicBezTo>
                    <a:pt x="4" y="50"/>
                    <a:pt x="9" y="41"/>
                    <a:pt x="10" y="31"/>
                  </a:cubicBezTo>
                  <a:cubicBezTo>
                    <a:pt x="12" y="21"/>
                    <a:pt x="9" y="10"/>
                    <a:pt x="8" y="0"/>
                  </a:cubicBezTo>
                  <a:cubicBezTo>
                    <a:pt x="71" y="0"/>
                    <a:pt x="150" y="74"/>
                    <a:pt x="169" y="154"/>
                  </a:cubicBezTo>
                  <a:cubicBezTo>
                    <a:pt x="191" y="244"/>
                    <a:pt x="150" y="349"/>
                    <a:pt x="77" y="3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19C90B1-6C0A-4342-9613-530BF4C23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3" y="1701800"/>
              <a:ext cx="96838" cy="139700"/>
            </a:xfrm>
            <a:custGeom>
              <a:avLst/>
              <a:gdLst>
                <a:gd name="T0" fmla="*/ 86 w 110"/>
                <a:gd name="T1" fmla="*/ 159 h 159"/>
                <a:gd name="T2" fmla="*/ 28 w 110"/>
                <a:gd name="T3" fmla="*/ 159 h 159"/>
                <a:gd name="T4" fmla="*/ 9 w 110"/>
                <a:gd name="T5" fmla="*/ 0 h 159"/>
                <a:gd name="T6" fmla="*/ 109 w 110"/>
                <a:gd name="T7" fmla="*/ 0 h 159"/>
                <a:gd name="T8" fmla="*/ 108 w 110"/>
                <a:gd name="T9" fmla="*/ 118 h 159"/>
                <a:gd name="T10" fmla="*/ 86 w 110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159">
                  <a:moveTo>
                    <a:pt x="86" y="159"/>
                  </a:moveTo>
                  <a:cubicBezTo>
                    <a:pt x="70" y="159"/>
                    <a:pt x="48" y="159"/>
                    <a:pt x="28" y="159"/>
                  </a:cubicBezTo>
                  <a:cubicBezTo>
                    <a:pt x="0" y="108"/>
                    <a:pt x="12" y="54"/>
                    <a:pt x="9" y="0"/>
                  </a:cubicBezTo>
                  <a:cubicBezTo>
                    <a:pt x="43" y="0"/>
                    <a:pt x="75" y="0"/>
                    <a:pt x="109" y="0"/>
                  </a:cubicBezTo>
                  <a:cubicBezTo>
                    <a:pt x="109" y="39"/>
                    <a:pt x="110" y="79"/>
                    <a:pt x="108" y="118"/>
                  </a:cubicBezTo>
                  <a:cubicBezTo>
                    <a:pt x="107" y="131"/>
                    <a:pt x="95" y="143"/>
                    <a:pt x="86" y="1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D1AF929B-44E4-4A4D-AC00-85F4083D1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450" y="2001838"/>
              <a:ext cx="288925" cy="66675"/>
            </a:xfrm>
            <a:custGeom>
              <a:avLst/>
              <a:gdLst>
                <a:gd name="T0" fmla="*/ 324 w 327"/>
                <a:gd name="T1" fmla="*/ 75 h 75"/>
                <a:gd name="T2" fmla="*/ 4 w 327"/>
                <a:gd name="T3" fmla="*/ 75 h 75"/>
                <a:gd name="T4" fmla="*/ 24 w 327"/>
                <a:gd name="T5" fmla="*/ 44 h 75"/>
                <a:gd name="T6" fmla="*/ 149 w 327"/>
                <a:gd name="T7" fmla="*/ 28 h 75"/>
                <a:gd name="T8" fmla="*/ 173 w 327"/>
                <a:gd name="T9" fmla="*/ 0 h 75"/>
                <a:gd name="T10" fmla="*/ 244 w 327"/>
                <a:gd name="T11" fmla="*/ 0 h 75"/>
                <a:gd name="T12" fmla="*/ 270 w 327"/>
                <a:gd name="T13" fmla="*/ 32 h 75"/>
                <a:gd name="T14" fmla="*/ 301 w 327"/>
                <a:gd name="T15" fmla="*/ 40 h 75"/>
                <a:gd name="T16" fmla="*/ 324 w 327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7" h="75">
                  <a:moveTo>
                    <a:pt x="324" y="75"/>
                  </a:moveTo>
                  <a:cubicBezTo>
                    <a:pt x="216" y="75"/>
                    <a:pt x="110" y="75"/>
                    <a:pt x="4" y="75"/>
                  </a:cubicBezTo>
                  <a:cubicBezTo>
                    <a:pt x="0" y="52"/>
                    <a:pt x="4" y="46"/>
                    <a:pt x="24" y="44"/>
                  </a:cubicBezTo>
                  <a:cubicBezTo>
                    <a:pt x="66" y="38"/>
                    <a:pt x="107" y="31"/>
                    <a:pt x="149" y="28"/>
                  </a:cubicBezTo>
                  <a:cubicBezTo>
                    <a:pt x="166" y="26"/>
                    <a:pt x="178" y="23"/>
                    <a:pt x="173" y="0"/>
                  </a:cubicBezTo>
                  <a:cubicBezTo>
                    <a:pt x="197" y="15"/>
                    <a:pt x="219" y="15"/>
                    <a:pt x="244" y="0"/>
                  </a:cubicBezTo>
                  <a:cubicBezTo>
                    <a:pt x="238" y="26"/>
                    <a:pt x="254" y="28"/>
                    <a:pt x="270" y="32"/>
                  </a:cubicBezTo>
                  <a:cubicBezTo>
                    <a:pt x="281" y="34"/>
                    <a:pt x="291" y="38"/>
                    <a:pt x="301" y="40"/>
                  </a:cubicBezTo>
                  <a:cubicBezTo>
                    <a:pt x="319" y="44"/>
                    <a:pt x="327" y="54"/>
                    <a:pt x="324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03E7EE28-28DA-4F30-A0EB-D48548B16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5" y="1901825"/>
              <a:ext cx="241300" cy="39688"/>
            </a:xfrm>
            <a:custGeom>
              <a:avLst/>
              <a:gdLst>
                <a:gd name="T0" fmla="*/ 273 w 273"/>
                <a:gd name="T1" fmla="*/ 0 h 44"/>
                <a:gd name="T2" fmla="*/ 229 w 273"/>
                <a:gd name="T3" fmla="*/ 25 h 44"/>
                <a:gd name="T4" fmla="*/ 187 w 273"/>
                <a:gd name="T5" fmla="*/ 44 h 44"/>
                <a:gd name="T6" fmla="*/ 120 w 273"/>
                <a:gd name="T7" fmla="*/ 22 h 44"/>
                <a:gd name="T8" fmla="*/ 1 w 273"/>
                <a:gd name="T9" fmla="*/ 22 h 44"/>
                <a:gd name="T10" fmla="*/ 0 w 273"/>
                <a:gd name="T11" fmla="*/ 0 h 44"/>
                <a:gd name="T12" fmla="*/ 273 w 273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44">
                  <a:moveTo>
                    <a:pt x="273" y="0"/>
                  </a:moveTo>
                  <a:cubicBezTo>
                    <a:pt x="260" y="16"/>
                    <a:pt x="248" y="24"/>
                    <a:pt x="229" y="25"/>
                  </a:cubicBezTo>
                  <a:cubicBezTo>
                    <a:pt x="215" y="26"/>
                    <a:pt x="202" y="37"/>
                    <a:pt x="187" y="44"/>
                  </a:cubicBezTo>
                  <a:cubicBezTo>
                    <a:pt x="172" y="24"/>
                    <a:pt x="147" y="21"/>
                    <a:pt x="120" y="22"/>
                  </a:cubicBezTo>
                  <a:cubicBezTo>
                    <a:pt x="81" y="22"/>
                    <a:pt x="42" y="22"/>
                    <a:pt x="1" y="22"/>
                  </a:cubicBezTo>
                  <a:cubicBezTo>
                    <a:pt x="1" y="14"/>
                    <a:pt x="0" y="8"/>
                    <a:pt x="0" y="0"/>
                  </a:cubicBezTo>
                  <a:cubicBezTo>
                    <a:pt x="90" y="0"/>
                    <a:pt x="180" y="0"/>
                    <a:pt x="2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C531856B-A6DE-4E69-94CA-87825845A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00" y="1617663"/>
              <a:ext cx="82550" cy="76200"/>
            </a:xfrm>
            <a:custGeom>
              <a:avLst/>
              <a:gdLst>
                <a:gd name="T0" fmla="*/ 90 w 93"/>
                <a:gd name="T1" fmla="*/ 1 h 87"/>
                <a:gd name="T2" fmla="*/ 93 w 93"/>
                <a:gd name="T3" fmla="*/ 86 h 87"/>
                <a:gd name="T4" fmla="*/ 9 w 93"/>
                <a:gd name="T5" fmla="*/ 86 h 87"/>
                <a:gd name="T6" fmla="*/ 1 w 93"/>
                <a:gd name="T7" fmla="*/ 72 h 87"/>
                <a:gd name="T8" fmla="*/ 1 w 93"/>
                <a:gd name="T9" fmla="*/ 15 h 87"/>
                <a:gd name="T10" fmla="*/ 13 w 93"/>
                <a:gd name="T11" fmla="*/ 1 h 87"/>
                <a:gd name="T12" fmla="*/ 90 w 93"/>
                <a:gd name="T13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7">
                  <a:moveTo>
                    <a:pt x="90" y="1"/>
                  </a:moveTo>
                  <a:cubicBezTo>
                    <a:pt x="66" y="39"/>
                    <a:pt x="67" y="55"/>
                    <a:pt x="93" y="86"/>
                  </a:cubicBezTo>
                  <a:cubicBezTo>
                    <a:pt x="63" y="86"/>
                    <a:pt x="36" y="87"/>
                    <a:pt x="9" y="86"/>
                  </a:cubicBezTo>
                  <a:cubicBezTo>
                    <a:pt x="6" y="86"/>
                    <a:pt x="1" y="77"/>
                    <a:pt x="1" y="72"/>
                  </a:cubicBezTo>
                  <a:cubicBezTo>
                    <a:pt x="0" y="53"/>
                    <a:pt x="0" y="34"/>
                    <a:pt x="1" y="15"/>
                  </a:cubicBezTo>
                  <a:cubicBezTo>
                    <a:pt x="1" y="10"/>
                    <a:pt x="9" y="1"/>
                    <a:pt x="13" y="1"/>
                  </a:cubicBezTo>
                  <a:cubicBezTo>
                    <a:pt x="38" y="0"/>
                    <a:pt x="63" y="1"/>
                    <a:pt x="9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F9B1CD04-0F1A-4151-A5BE-82E9CC1E9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438" y="1535113"/>
              <a:ext cx="87313" cy="74613"/>
            </a:xfrm>
            <a:custGeom>
              <a:avLst/>
              <a:gdLst>
                <a:gd name="T0" fmla="*/ 0 w 99"/>
                <a:gd name="T1" fmla="*/ 83 h 83"/>
                <a:gd name="T2" fmla="*/ 17 w 99"/>
                <a:gd name="T3" fmla="*/ 0 h 83"/>
                <a:gd name="T4" fmla="*/ 83 w 99"/>
                <a:gd name="T5" fmla="*/ 0 h 83"/>
                <a:gd name="T6" fmla="*/ 83 w 99"/>
                <a:gd name="T7" fmla="*/ 30 h 83"/>
                <a:gd name="T8" fmla="*/ 95 w 99"/>
                <a:gd name="T9" fmla="*/ 65 h 83"/>
                <a:gd name="T10" fmla="*/ 99 w 99"/>
                <a:gd name="T11" fmla="*/ 83 h 83"/>
                <a:gd name="T12" fmla="*/ 0 w 9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3">
                  <a:moveTo>
                    <a:pt x="0" y="83"/>
                  </a:moveTo>
                  <a:cubicBezTo>
                    <a:pt x="6" y="55"/>
                    <a:pt x="11" y="28"/>
                    <a:pt x="17" y="0"/>
                  </a:cubicBezTo>
                  <a:cubicBezTo>
                    <a:pt x="36" y="0"/>
                    <a:pt x="58" y="0"/>
                    <a:pt x="83" y="0"/>
                  </a:cubicBezTo>
                  <a:cubicBezTo>
                    <a:pt x="83" y="10"/>
                    <a:pt x="83" y="20"/>
                    <a:pt x="83" y="30"/>
                  </a:cubicBezTo>
                  <a:cubicBezTo>
                    <a:pt x="83" y="43"/>
                    <a:pt x="78" y="57"/>
                    <a:pt x="95" y="65"/>
                  </a:cubicBezTo>
                  <a:cubicBezTo>
                    <a:pt x="98" y="66"/>
                    <a:pt x="98" y="75"/>
                    <a:pt x="99" y="83"/>
                  </a:cubicBezTo>
                  <a:cubicBezTo>
                    <a:pt x="65" y="83"/>
                    <a:pt x="33" y="83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C52F8602-EE41-4D0B-A82E-69C9930FA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350" y="1617663"/>
              <a:ext cx="76200" cy="76200"/>
            </a:xfrm>
            <a:custGeom>
              <a:avLst/>
              <a:gdLst>
                <a:gd name="T0" fmla="*/ 85 w 85"/>
                <a:gd name="T1" fmla="*/ 44 h 87"/>
                <a:gd name="T2" fmla="*/ 42 w 85"/>
                <a:gd name="T3" fmla="*/ 87 h 87"/>
                <a:gd name="T4" fmla="*/ 0 w 85"/>
                <a:gd name="T5" fmla="*/ 44 h 87"/>
                <a:gd name="T6" fmla="*/ 43 w 85"/>
                <a:gd name="T7" fmla="*/ 1 h 87"/>
                <a:gd name="T8" fmla="*/ 85 w 85"/>
                <a:gd name="T9" fmla="*/ 44 h 87"/>
                <a:gd name="T10" fmla="*/ 42 w 85"/>
                <a:gd name="T11" fmla="*/ 66 h 87"/>
                <a:gd name="T12" fmla="*/ 56 w 85"/>
                <a:gd name="T13" fmla="*/ 43 h 87"/>
                <a:gd name="T14" fmla="*/ 44 w 85"/>
                <a:gd name="T15" fmla="*/ 28 h 87"/>
                <a:gd name="T16" fmla="*/ 29 w 85"/>
                <a:gd name="T17" fmla="*/ 43 h 87"/>
                <a:gd name="T18" fmla="*/ 42 w 85"/>
                <a:gd name="T19" fmla="*/ 6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7">
                  <a:moveTo>
                    <a:pt x="85" y="44"/>
                  </a:moveTo>
                  <a:cubicBezTo>
                    <a:pt x="85" y="67"/>
                    <a:pt x="65" y="87"/>
                    <a:pt x="42" y="87"/>
                  </a:cubicBezTo>
                  <a:cubicBezTo>
                    <a:pt x="19" y="86"/>
                    <a:pt x="0" y="67"/>
                    <a:pt x="0" y="44"/>
                  </a:cubicBezTo>
                  <a:cubicBezTo>
                    <a:pt x="0" y="21"/>
                    <a:pt x="20" y="1"/>
                    <a:pt x="43" y="1"/>
                  </a:cubicBezTo>
                  <a:cubicBezTo>
                    <a:pt x="66" y="0"/>
                    <a:pt x="85" y="20"/>
                    <a:pt x="85" y="44"/>
                  </a:cubicBezTo>
                  <a:close/>
                  <a:moveTo>
                    <a:pt x="42" y="66"/>
                  </a:moveTo>
                  <a:cubicBezTo>
                    <a:pt x="50" y="55"/>
                    <a:pt x="56" y="49"/>
                    <a:pt x="56" y="43"/>
                  </a:cubicBezTo>
                  <a:cubicBezTo>
                    <a:pt x="56" y="38"/>
                    <a:pt x="49" y="33"/>
                    <a:pt x="44" y="28"/>
                  </a:cubicBezTo>
                  <a:cubicBezTo>
                    <a:pt x="39" y="33"/>
                    <a:pt x="30" y="37"/>
                    <a:pt x="29" y="43"/>
                  </a:cubicBezTo>
                  <a:cubicBezTo>
                    <a:pt x="28" y="48"/>
                    <a:pt x="36" y="54"/>
                    <a:pt x="42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23A53380-EF28-486E-A7FB-A081D7544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0" y="1928813"/>
              <a:ext cx="76200" cy="76200"/>
            </a:xfrm>
            <a:custGeom>
              <a:avLst/>
              <a:gdLst>
                <a:gd name="T0" fmla="*/ 86 w 86"/>
                <a:gd name="T1" fmla="*/ 44 h 86"/>
                <a:gd name="T2" fmla="*/ 43 w 86"/>
                <a:gd name="T3" fmla="*/ 86 h 86"/>
                <a:gd name="T4" fmla="*/ 1 w 86"/>
                <a:gd name="T5" fmla="*/ 42 h 86"/>
                <a:gd name="T6" fmla="*/ 45 w 86"/>
                <a:gd name="T7" fmla="*/ 1 h 86"/>
                <a:gd name="T8" fmla="*/ 86 w 86"/>
                <a:gd name="T9" fmla="*/ 44 h 86"/>
                <a:gd name="T10" fmla="*/ 45 w 86"/>
                <a:gd name="T11" fmla="*/ 66 h 86"/>
                <a:gd name="T12" fmla="*/ 57 w 86"/>
                <a:gd name="T13" fmla="*/ 42 h 86"/>
                <a:gd name="T14" fmla="*/ 44 w 86"/>
                <a:gd name="T15" fmla="*/ 29 h 86"/>
                <a:gd name="T16" fmla="*/ 30 w 86"/>
                <a:gd name="T17" fmla="*/ 44 h 86"/>
                <a:gd name="T18" fmla="*/ 45 w 86"/>
                <a:gd name="T19" fmla="*/ 6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6">
                  <a:moveTo>
                    <a:pt x="86" y="44"/>
                  </a:moveTo>
                  <a:cubicBezTo>
                    <a:pt x="86" y="68"/>
                    <a:pt x="68" y="86"/>
                    <a:pt x="43" y="86"/>
                  </a:cubicBezTo>
                  <a:cubicBezTo>
                    <a:pt x="19" y="85"/>
                    <a:pt x="0" y="66"/>
                    <a:pt x="1" y="42"/>
                  </a:cubicBezTo>
                  <a:cubicBezTo>
                    <a:pt x="1" y="20"/>
                    <a:pt x="22" y="0"/>
                    <a:pt x="45" y="1"/>
                  </a:cubicBezTo>
                  <a:cubicBezTo>
                    <a:pt x="68" y="1"/>
                    <a:pt x="86" y="20"/>
                    <a:pt x="86" y="44"/>
                  </a:cubicBezTo>
                  <a:close/>
                  <a:moveTo>
                    <a:pt x="45" y="66"/>
                  </a:moveTo>
                  <a:cubicBezTo>
                    <a:pt x="51" y="54"/>
                    <a:pt x="57" y="48"/>
                    <a:pt x="57" y="42"/>
                  </a:cubicBezTo>
                  <a:cubicBezTo>
                    <a:pt x="56" y="37"/>
                    <a:pt x="47" y="28"/>
                    <a:pt x="44" y="29"/>
                  </a:cubicBezTo>
                  <a:cubicBezTo>
                    <a:pt x="38" y="31"/>
                    <a:pt x="30" y="38"/>
                    <a:pt x="30" y="44"/>
                  </a:cubicBezTo>
                  <a:cubicBezTo>
                    <a:pt x="29" y="49"/>
                    <a:pt x="37" y="55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ED0317D3-C17B-4E38-803B-1B718181A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438" y="1952625"/>
              <a:ext cx="115888" cy="20638"/>
            </a:xfrm>
            <a:custGeom>
              <a:avLst/>
              <a:gdLst>
                <a:gd name="T0" fmla="*/ 0 w 131"/>
                <a:gd name="T1" fmla="*/ 24 h 24"/>
                <a:gd name="T2" fmla="*/ 0 w 131"/>
                <a:gd name="T3" fmla="*/ 10 h 24"/>
                <a:gd name="T4" fmla="*/ 131 w 131"/>
                <a:gd name="T5" fmla="*/ 24 h 24"/>
                <a:gd name="T6" fmla="*/ 0 w 131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4">
                  <a:moveTo>
                    <a:pt x="0" y="24"/>
                  </a:moveTo>
                  <a:cubicBezTo>
                    <a:pt x="0" y="20"/>
                    <a:pt x="0" y="15"/>
                    <a:pt x="0" y="10"/>
                  </a:cubicBezTo>
                  <a:cubicBezTo>
                    <a:pt x="13" y="0"/>
                    <a:pt x="116" y="8"/>
                    <a:pt x="131" y="24"/>
                  </a:cubicBezTo>
                  <a:cubicBezTo>
                    <a:pt x="85" y="24"/>
                    <a:pt x="44" y="24"/>
                    <a:pt x="0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C0AFCAE4-1364-495E-B438-7BBE5E139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725" y="1851025"/>
              <a:ext cx="55563" cy="12700"/>
            </a:xfrm>
            <a:custGeom>
              <a:avLst/>
              <a:gdLst>
                <a:gd name="T0" fmla="*/ 0 w 64"/>
                <a:gd name="T1" fmla="*/ 0 h 14"/>
                <a:gd name="T2" fmla="*/ 64 w 64"/>
                <a:gd name="T3" fmla="*/ 0 h 14"/>
                <a:gd name="T4" fmla="*/ 0 w 6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14">
                  <a:moveTo>
                    <a:pt x="0" y="0"/>
                  </a:moveTo>
                  <a:cubicBezTo>
                    <a:pt x="22" y="0"/>
                    <a:pt x="43" y="0"/>
                    <a:pt x="64" y="0"/>
                  </a:cubicBezTo>
                  <a:cubicBezTo>
                    <a:pt x="55" y="14"/>
                    <a:pt x="13" y="1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FCEE1EA9-F4C3-4C1B-AE4E-51466CF18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1522413"/>
              <a:ext cx="76200" cy="3175"/>
            </a:xfrm>
            <a:custGeom>
              <a:avLst/>
              <a:gdLst>
                <a:gd name="T0" fmla="*/ 86 w 86"/>
                <a:gd name="T1" fmla="*/ 5 h 5"/>
                <a:gd name="T2" fmla="*/ 0 w 86"/>
                <a:gd name="T3" fmla="*/ 5 h 5"/>
                <a:gd name="T4" fmla="*/ 0 w 86"/>
                <a:gd name="T5" fmla="*/ 0 h 5"/>
                <a:gd name="T6" fmla="*/ 86 w 86"/>
                <a:gd name="T7" fmla="*/ 0 h 5"/>
                <a:gd name="T8" fmla="*/ 86 w 8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">
                  <a:moveTo>
                    <a:pt x="86" y="5"/>
                  </a:moveTo>
                  <a:cubicBezTo>
                    <a:pt x="57" y="5"/>
                    <a:pt x="29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9" y="0"/>
                    <a:pt x="57" y="0"/>
                    <a:pt x="86" y="0"/>
                  </a:cubicBezTo>
                  <a:cubicBezTo>
                    <a:pt x="86" y="2"/>
                    <a:pt x="86" y="3"/>
                    <a:pt x="8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D2DB76A-7FEB-4F02-9FB0-B175ED618033}"/>
              </a:ext>
            </a:extLst>
          </p:cNvPr>
          <p:cNvGrpSpPr/>
          <p:nvPr/>
        </p:nvGrpSpPr>
        <p:grpSpPr>
          <a:xfrm>
            <a:off x="4865816" y="4299478"/>
            <a:ext cx="352425" cy="546100"/>
            <a:chOff x="3451225" y="1522413"/>
            <a:chExt cx="352425" cy="546100"/>
          </a:xfrm>
        </p:grpSpPr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4DC046EC-F961-4756-A89F-4DD645629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5" y="1635125"/>
              <a:ext cx="168275" cy="339725"/>
            </a:xfrm>
            <a:custGeom>
              <a:avLst/>
              <a:gdLst>
                <a:gd name="T0" fmla="*/ 77 w 191"/>
                <a:gd name="T1" fmla="*/ 385 h 385"/>
                <a:gd name="T2" fmla="*/ 90 w 191"/>
                <a:gd name="T3" fmla="*/ 347 h 385"/>
                <a:gd name="T4" fmla="*/ 152 w 191"/>
                <a:gd name="T5" fmla="*/ 217 h 385"/>
                <a:gd name="T6" fmla="*/ 145 w 191"/>
                <a:gd name="T7" fmla="*/ 199 h 385"/>
                <a:gd name="T8" fmla="*/ 135 w 191"/>
                <a:gd name="T9" fmla="*/ 217 h 385"/>
                <a:gd name="T10" fmla="*/ 66 w 191"/>
                <a:gd name="T11" fmla="*/ 345 h 385"/>
                <a:gd name="T12" fmla="*/ 48 w 191"/>
                <a:gd name="T13" fmla="*/ 331 h 385"/>
                <a:gd name="T14" fmla="*/ 0 w 191"/>
                <a:gd name="T15" fmla="*/ 60 h 385"/>
                <a:gd name="T16" fmla="*/ 10 w 191"/>
                <a:gd name="T17" fmla="*/ 31 h 385"/>
                <a:gd name="T18" fmla="*/ 8 w 191"/>
                <a:gd name="T19" fmla="*/ 0 h 385"/>
                <a:gd name="T20" fmla="*/ 169 w 191"/>
                <a:gd name="T21" fmla="*/ 154 h 385"/>
                <a:gd name="T22" fmla="*/ 77 w 191"/>
                <a:gd name="T23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85">
                  <a:moveTo>
                    <a:pt x="77" y="385"/>
                  </a:moveTo>
                  <a:cubicBezTo>
                    <a:pt x="71" y="369"/>
                    <a:pt x="78" y="358"/>
                    <a:pt x="90" y="347"/>
                  </a:cubicBezTo>
                  <a:cubicBezTo>
                    <a:pt x="129" y="313"/>
                    <a:pt x="150" y="269"/>
                    <a:pt x="152" y="217"/>
                  </a:cubicBezTo>
                  <a:cubicBezTo>
                    <a:pt x="152" y="211"/>
                    <a:pt x="147" y="205"/>
                    <a:pt x="145" y="199"/>
                  </a:cubicBezTo>
                  <a:cubicBezTo>
                    <a:pt x="141" y="205"/>
                    <a:pt x="136" y="211"/>
                    <a:pt x="135" y="217"/>
                  </a:cubicBezTo>
                  <a:cubicBezTo>
                    <a:pt x="130" y="269"/>
                    <a:pt x="108" y="312"/>
                    <a:pt x="66" y="345"/>
                  </a:cubicBezTo>
                  <a:cubicBezTo>
                    <a:pt x="60" y="340"/>
                    <a:pt x="54" y="336"/>
                    <a:pt x="48" y="331"/>
                  </a:cubicBezTo>
                  <a:cubicBezTo>
                    <a:pt x="156" y="242"/>
                    <a:pt x="117" y="96"/>
                    <a:pt x="0" y="60"/>
                  </a:cubicBezTo>
                  <a:cubicBezTo>
                    <a:pt x="4" y="50"/>
                    <a:pt x="9" y="41"/>
                    <a:pt x="10" y="31"/>
                  </a:cubicBezTo>
                  <a:cubicBezTo>
                    <a:pt x="12" y="21"/>
                    <a:pt x="9" y="10"/>
                    <a:pt x="8" y="0"/>
                  </a:cubicBezTo>
                  <a:cubicBezTo>
                    <a:pt x="71" y="0"/>
                    <a:pt x="150" y="74"/>
                    <a:pt x="169" y="154"/>
                  </a:cubicBezTo>
                  <a:cubicBezTo>
                    <a:pt x="191" y="244"/>
                    <a:pt x="150" y="349"/>
                    <a:pt x="77" y="3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BCAFA149-5268-4696-A570-84CB2CC0D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3" y="1701800"/>
              <a:ext cx="96838" cy="139700"/>
            </a:xfrm>
            <a:custGeom>
              <a:avLst/>
              <a:gdLst>
                <a:gd name="T0" fmla="*/ 86 w 110"/>
                <a:gd name="T1" fmla="*/ 159 h 159"/>
                <a:gd name="T2" fmla="*/ 28 w 110"/>
                <a:gd name="T3" fmla="*/ 159 h 159"/>
                <a:gd name="T4" fmla="*/ 9 w 110"/>
                <a:gd name="T5" fmla="*/ 0 h 159"/>
                <a:gd name="T6" fmla="*/ 109 w 110"/>
                <a:gd name="T7" fmla="*/ 0 h 159"/>
                <a:gd name="T8" fmla="*/ 108 w 110"/>
                <a:gd name="T9" fmla="*/ 118 h 159"/>
                <a:gd name="T10" fmla="*/ 86 w 110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159">
                  <a:moveTo>
                    <a:pt x="86" y="159"/>
                  </a:moveTo>
                  <a:cubicBezTo>
                    <a:pt x="70" y="159"/>
                    <a:pt x="48" y="159"/>
                    <a:pt x="28" y="159"/>
                  </a:cubicBezTo>
                  <a:cubicBezTo>
                    <a:pt x="0" y="108"/>
                    <a:pt x="12" y="54"/>
                    <a:pt x="9" y="0"/>
                  </a:cubicBezTo>
                  <a:cubicBezTo>
                    <a:pt x="43" y="0"/>
                    <a:pt x="75" y="0"/>
                    <a:pt x="109" y="0"/>
                  </a:cubicBezTo>
                  <a:cubicBezTo>
                    <a:pt x="109" y="39"/>
                    <a:pt x="110" y="79"/>
                    <a:pt x="108" y="118"/>
                  </a:cubicBezTo>
                  <a:cubicBezTo>
                    <a:pt x="107" y="131"/>
                    <a:pt x="95" y="143"/>
                    <a:pt x="86" y="1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0C8CE3DE-C1D9-49A5-BFCC-0CCAF6684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450" y="2001838"/>
              <a:ext cx="288925" cy="66675"/>
            </a:xfrm>
            <a:custGeom>
              <a:avLst/>
              <a:gdLst>
                <a:gd name="T0" fmla="*/ 324 w 327"/>
                <a:gd name="T1" fmla="*/ 75 h 75"/>
                <a:gd name="T2" fmla="*/ 4 w 327"/>
                <a:gd name="T3" fmla="*/ 75 h 75"/>
                <a:gd name="T4" fmla="*/ 24 w 327"/>
                <a:gd name="T5" fmla="*/ 44 h 75"/>
                <a:gd name="T6" fmla="*/ 149 w 327"/>
                <a:gd name="T7" fmla="*/ 28 h 75"/>
                <a:gd name="T8" fmla="*/ 173 w 327"/>
                <a:gd name="T9" fmla="*/ 0 h 75"/>
                <a:gd name="T10" fmla="*/ 244 w 327"/>
                <a:gd name="T11" fmla="*/ 0 h 75"/>
                <a:gd name="T12" fmla="*/ 270 w 327"/>
                <a:gd name="T13" fmla="*/ 32 h 75"/>
                <a:gd name="T14" fmla="*/ 301 w 327"/>
                <a:gd name="T15" fmla="*/ 40 h 75"/>
                <a:gd name="T16" fmla="*/ 324 w 327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7" h="75">
                  <a:moveTo>
                    <a:pt x="324" y="75"/>
                  </a:moveTo>
                  <a:cubicBezTo>
                    <a:pt x="216" y="75"/>
                    <a:pt x="110" y="75"/>
                    <a:pt x="4" y="75"/>
                  </a:cubicBezTo>
                  <a:cubicBezTo>
                    <a:pt x="0" y="52"/>
                    <a:pt x="4" y="46"/>
                    <a:pt x="24" y="44"/>
                  </a:cubicBezTo>
                  <a:cubicBezTo>
                    <a:pt x="66" y="38"/>
                    <a:pt x="107" y="31"/>
                    <a:pt x="149" y="28"/>
                  </a:cubicBezTo>
                  <a:cubicBezTo>
                    <a:pt x="166" y="26"/>
                    <a:pt x="178" y="23"/>
                    <a:pt x="173" y="0"/>
                  </a:cubicBezTo>
                  <a:cubicBezTo>
                    <a:pt x="197" y="15"/>
                    <a:pt x="219" y="15"/>
                    <a:pt x="244" y="0"/>
                  </a:cubicBezTo>
                  <a:cubicBezTo>
                    <a:pt x="238" y="26"/>
                    <a:pt x="254" y="28"/>
                    <a:pt x="270" y="32"/>
                  </a:cubicBezTo>
                  <a:cubicBezTo>
                    <a:pt x="281" y="34"/>
                    <a:pt x="291" y="38"/>
                    <a:pt x="301" y="40"/>
                  </a:cubicBezTo>
                  <a:cubicBezTo>
                    <a:pt x="319" y="44"/>
                    <a:pt x="327" y="54"/>
                    <a:pt x="324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17B7411B-D93C-4BED-95B0-C56984263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5" y="1901825"/>
              <a:ext cx="241300" cy="39688"/>
            </a:xfrm>
            <a:custGeom>
              <a:avLst/>
              <a:gdLst>
                <a:gd name="T0" fmla="*/ 273 w 273"/>
                <a:gd name="T1" fmla="*/ 0 h 44"/>
                <a:gd name="T2" fmla="*/ 229 w 273"/>
                <a:gd name="T3" fmla="*/ 25 h 44"/>
                <a:gd name="T4" fmla="*/ 187 w 273"/>
                <a:gd name="T5" fmla="*/ 44 h 44"/>
                <a:gd name="T6" fmla="*/ 120 w 273"/>
                <a:gd name="T7" fmla="*/ 22 h 44"/>
                <a:gd name="T8" fmla="*/ 1 w 273"/>
                <a:gd name="T9" fmla="*/ 22 h 44"/>
                <a:gd name="T10" fmla="*/ 0 w 273"/>
                <a:gd name="T11" fmla="*/ 0 h 44"/>
                <a:gd name="T12" fmla="*/ 273 w 273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44">
                  <a:moveTo>
                    <a:pt x="273" y="0"/>
                  </a:moveTo>
                  <a:cubicBezTo>
                    <a:pt x="260" y="16"/>
                    <a:pt x="248" y="24"/>
                    <a:pt x="229" y="25"/>
                  </a:cubicBezTo>
                  <a:cubicBezTo>
                    <a:pt x="215" y="26"/>
                    <a:pt x="202" y="37"/>
                    <a:pt x="187" y="44"/>
                  </a:cubicBezTo>
                  <a:cubicBezTo>
                    <a:pt x="172" y="24"/>
                    <a:pt x="147" y="21"/>
                    <a:pt x="120" y="22"/>
                  </a:cubicBezTo>
                  <a:cubicBezTo>
                    <a:pt x="81" y="22"/>
                    <a:pt x="42" y="22"/>
                    <a:pt x="1" y="22"/>
                  </a:cubicBezTo>
                  <a:cubicBezTo>
                    <a:pt x="1" y="14"/>
                    <a:pt x="0" y="8"/>
                    <a:pt x="0" y="0"/>
                  </a:cubicBezTo>
                  <a:cubicBezTo>
                    <a:pt x="90" y="0"/>
                    <a:pt x="180" y="0"/>
                    <a:pt x="2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19321B4F-4E5F-4E4B-86EA-3C89528D8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500" y="1617663"/>
              <a:ext cx="82550" cy="76200"/>
            </a:xfrm>
            <a:custGeom>
              <a:avLst/>
              <a:gdLst>
                <a:gd name="T0" fmla="*/ 90 w 93"/>
                <a:gd name="T1" fmla="*/ 1 h 87"/>
                <a:gd name="T2" fmla="*/ 93 w 93"/>
                <a:gd name="T3" fmla="*/ 86 h 87"/>
                <a:gd name="T4" fmla="*/ 9 w 93"/>
                <a:gd name="T5" fmla="*/ 86 h 87"/>
                <a:gd name="T6" fmla="*/ 1 w 93"/>
                <a:gd name="T7" fmla="*/ 72 h 87"/>
                <a:gd name="T8" fmla="*/ 1 w 93"/>
                <a:gd name="T9" fmla="*/ 15 h 87"/>
                <a:gd name="T10" fmla="*/ 13 w 93"/>
                <a:gd name="T11" fmla="*/ 1 h 87"/>
                <a:gd name="T12" fmla="*/ 90 w 93"/>
                <a:gd name="T13" fmla="*/ 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7">
                  <a:moveTo>
                    <a:pt x="90" y="1"/>
                  </a:moveTo>
                  <a:cubicBezTo>
                    <a:pt x="66" y="39"/>
                    <a:pt x="67" y="55"/>
                    <a:pt x="93" y="86"/>
                  </a:cubicBezTo>
                  <a:cubicBezTo>
                    <a:pt x="63" y="86"/>
                    <a:pt x="36" y="87"/>
                    <a:pt x="9" y="86"/>
                  </a:cubicBezTo>
                  <a:cubicBezTo>
                    <a:pt x="6" y="86"/>
                    <a:pt x="1" y="77"/>
                    <a:pt x="1" y="72"/>
                  </a:cubicBezTo>
                  <a:cubicBezTo>
                    <a:pt x="0" y="53"/>
                    <a:pt x="0" y="34"/>
                    <a:pt x="1" y="15"/>
                  </a:cubicBezTo>
                  <a:cubicBezTo>
                    <a:pt x="1" y="10"/>
                    <a:pt x="9" y="1"/>
                    <a:pt x="13" y="1"/>
                  </a:cubicBezTo>
                  <a:cubicBezTo>
                    <a:pt x="38" y="0"/>
                    <a:pt x="63" y="1"/>
                    <a:pt x="9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BC395201-F916-47CB-A0FE-568FECDF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438" y="1535113"/>
              <a:ext cx="87313" cy="74613"/>
            </a:xfrm>
            <a:custGeom>
              <a:avLst/>
              <a:gdLst>
                <a:gd name="T0" fmla="*/ 0 w 99"/>
                <a:gd name="T1" fmla="*/ 83 h 83"/>
                <a:gd name="T2" fmla="*/ 17 w 99"/>
                <a:gd name="T3" fmla="*/ 0 h 83"/>
                <a:gd name="T4" fmla="*/ 83 w 99"/>
                <a:gd name="T5" fmla="*/ 0 h 83"/>
                <a:gd name="T6" fmla="*/ 83 w 99"/>
                <a:gd name="T7" fmla="*/ 30 h 83"/>
                <a:gd name="T8" fmla="*/ 95 w 99"/>
                <a:gd name="T9" fmla="*/ 65 h 83"/>
                <a:gd name="T10" fmla="*/ 99 w 99"/>
                <a:gd name="T11" fmla="*/ 83 h 83"/>
                <a:gd name="T12" fmla="*/ 0 w 9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3">
                  <a:moveTo>
                    <a:pt x="0" y="83"/>
                  </a:moveTo>
                  <a:cubicBezTo>
                    <a:pt x="6" y="55"/>
                    <a:pt x="11" y="28"/>
                    <a:pt x="17" y="0"/>
                  </a:cubicBezTo>
                  <a:cubicBezTo>
                    <a:pt x="36" y="0"/>
                    <a:pt x="58" y="0"/>
                    <a:pt x="83" y="0"/>
                  </a:cubicBezTo>
                  <a:cubicBezTo>
                    <a:pt x="83" y="10"/>
                    <a:pt x="83" y="20"/>
                    <a:pt x="83" y="30"/>
                  </a:cubicBezTo>
                  <a:cubicBezTo>
                    <a:pt x="83" y="43"/>
                    <a:pt x="78" y="57"/>
                    <a:pt x="95" y="65"/>
                  </a:cubicBezTo>
                  <a:cubicBezTo>
                    <a:pt x="98" y="66"/>
                    <a:pt x="98" y="75"/>
                    <a:pt x="99" y="83"/>
                  </a:cubicBezTo>
                  <a:cubicBezTo>
                    <a:pt x="65" y="83"/>
                    <a:pt x="33" y="83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CE78F1AE-3F21-4996-BF86-4FD4CBA382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350" y="1617663"/>
              <a:ext cx="76200" cy="76200"/>
            </a:xfrm>
            <a:custGeom>
              <a:avLst/>
              <a:gdLst>
                <a:gd name="T0" fmla="*/ 85 w 85"/>
                <a:gd name="T1" fmla="*/ 44 h 87"/>
                <a:gd name="T2" fmla="*/ 42 w 85"/>
                <a:gd name="T3" fmla="*/ 87 h 87"/>
                <a:gd name="T4" fmla="*/ 0 w 85"/>
                <a:gd name="T5" fmla="*/ 44 h 87"/>
                <a:gd name="T6" fmla="*/ 43 w 85"/>
                <a:gd name="T7" fmla="*/ 1 h 87"/>
                <a:gd name="T8" fmla="*/ 85 w 85"/>
                <a:gd name="T9" fmla="*/ 44 h 87"/>
                <a:gd name="T10" fmla="*/ 42 w 85"/>
                <a:gd name="T11" fmla="*/ 66 h 87"/>
                <a:gd name="T12" fmla="*/ 56 w 85"/>
                <a:gd name="T13" fmla="*/ 43 h 87"/>
                <a:gd name="T14" fmla="*/ 44 w 85"/>
                <a:gd name="T15" fmla="*/ 28 h 87"/>
                <a:gd name="T16" fmla="*/ 29 w 85"/>
                <a:gd name="T17" fmla="*/ 43 h 87"/>
                <a:gd name="T18" fmla="*/ 42 w 85"/>
                <a:gd name="T19" fmla="*/ 6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7">
                  <a:moveTo>
                    <a:pt x="85" y="44"/>
                  </a:moveTo>
                  <a:cubicBezTo>
                    <a:pt x="85" y="67"/>
                    <a:pt x="65" y="87"/>
                    <a:pt x="42" y="87"/>
                  </a:cubicBezTo>
                  <a:cubicBezTo>
                    <a:pt x="19" y="86"/>
                    <a:pt x="0" y="67"/>
                    <a:pt x="0" y="44"/>
                  </a:cubicBezTo>
                  <a:cubicBezTo>
                    <a:pt x="0" y="21"/>
                    <a:pt x="20" y="1"/>
                    <a:pt x="43" y="1"/>
                  </a:cubicBezTo>
                  <a:cubicBezTo>
                    <a:pt x="66" y="0"/>
                    <a:pt x="85" y="20"/>
                    <a:pt x="85" y="44"/>
                  </a:cubicBezTo>
                  <a:close/>
                  <a:moveTo>
                    <a:pt x="42" y="66"/>
                  </a:moveTo>
                  <a:cubicBezTo>
                    <a:pt x="50" y="55"/>
                    <a:pt x="56" y="49"/>
                    <a:pt x="56" y="43"/>
                  </a:cubicBezTo>
                  <a:cubicBezTo>
                    <a:pt x="56" y="38"/>
                    <a:pt x="49" y="33"/>
                    <a:pt x="44" y="28"/>
                  </a:cubicBezTo>
                  <a:cubicBezTo>
                    <a:pt x="39" y="33"/>
                    <a:pt x="30" y="37"/>
                    <a:pt x="29" y="43"/>
                  </a:cubicBezTo>
                  <a:cubicBezTo>
                    <a:pt x="28" y="48"/>
                    <a:pt x="36" y="54"/>
                    <a:pt x="42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C6FBB08A-F53D-4338-804E-73CD0ECFA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9500" y="1928813"/>
              <a:ext cx="76200" cy="76200"/>
            </a:xfrm>
            <a:custGeom>
              <a:avLst/>
              <a:gdLst>
                <a:gd name="T0" fmla="*/ 86 w 86"/>
                <a:gd name="T1" fmla="*/ 44 h 86"/>
                <a:gd name="T2" fmla="*/ 43 w 86"/>
                <a:gd name="T3" fmla="*/ 86 h 86"/>
                <a:gd name="T4" fmla="*/ 1 w 86"/>
                <a:gd name="T5" fmla="*/ 42 h 86"/>
                <a:gd name="T6" fmla="*/ 45 w 86"/>
                <a:gd name="T7" fmla="*/ 1 h 86"/>
                <a:gd name="T8" fmla="*/ 86 w 86"/>
                <a:gd name="T9" fmla="*/ 44 h 86"/>
                <a:gd name="T10" fmla="*/ 45 w 86"/>
                <a:gd name="T11" fmla="*/ 66 h 86"/>
                <a:gd name="T12" fmla="*/ 57 w 86"/>
                <a:gd name="T13" fmla="*/ 42 h 86"/>
                <a:gd name="T14" fmla="*/ 44 w 86"/>
                <a:gd name="T15" fmla="*/ 29 h 86"/>
                <a:gd name="T16" fmla="*/ 30 w 86"/>
                <a:gd name="T17" fmla="*/ 44 h 86"/>
                <a:gd name="T18" fmla="*/ 45 w 86"/>
                <a:gd name="T19" fmla="*/ 6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6">
                  <a:moveTo>
                    <a:pt x="86" y="44"/>
                  </a:moveTo>
                  <a:cubicBezTo>
                    <a:pt x="86" y="68"/>
                    <a:pt x="68" y="86"/>
                    <a:pt x="43" y="86"/>
                  </a:cubicBezTo>
                  <a:cubicBezTo>
                    <a:pt x="19" y="85"/>
                    <a:pt x="0" y="66"/>
                    <a:pt x="1" y="42"/>
                  </a:cubicBezTo>
                  <a:cubicBezTo>
                    <a:pt x="1" y="20"/>
                    <a:pt x="22" y="0"/>
                    <a:pt x="45" y="1"/>
                  </a:cubicBezTo>
                  <a:cubicBezTo>
                    <a:pt x="68" y="1"/>
                    <a:pt x="86" y="20"/>
                    <a:pt x="86" y="44"/>
                  </a:cubicBezTo>
                  <a:close/>
                  <a:moveTo>
                    <a:pt x="45" y="66"/>
                  </a:moveTo>
                  <a:cubicBezTo>
                    <a:pt x="51" y="54"/>
                    <a:pt x="57" y="48"/>
                    <a:pt x="57" y="42"/>
                  </a:cubicBezTo>
                  <a:cubicBezTo>
                    <a:pt x="56" y="37"/>
                    <a:pt x="47" y="28"/>
                    <a:pt x="44" y="29"/>
                  </a:cubicBezTo>
                  <a:cubicBezTo>
                    <a:pt x="38" y="31"/>
                    <a:pt x="30" y="38"/>
                    <a:pt x="30" y="44"/>
                  </a:cubicBezTo>
                  <a:cubicBezTo>
                    <a:pt x="29" y="49"/>
                    <a:pt x="37" y="55"/>
                    <a:pt x="45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5C5E9CD5-4B7C-416D-B6E3-3D290A5DC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438" y="1952625"/>
              <a:ext cx="115888" cy="20638"/>
            </a:xfrm>
            <a:custGeom>
              <a:avLst/>
              <a:gdLst>
                <a:gd name="T0" fmla="*/ 0 w 131"/>
                <a:gd name="T1" fmla="*/ 24 h 24"/>
                <a:gd name="T2" fmla="*/ 0 w 131"/>
                <a:gd name="T3" fmla="*/ 10 h 24"/>
                <a:gd name="T4" fmla="*/ 131 w 131"/>
                <a:gd name="T5" fmla="*/ 24 h 24"/>
                <a:gd name="T6" fmla="*/ 0 w 131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4">
                  <a:moveTo>
                    <a:pt x="0" y="24"/>
                  </a:moveTo>
                  <a:cubicBezTo>
                    <a:pt x="0" y="20"/>
                    <a:pt x="0" y="15"/>
                    <a:pt x="0" y="10"/>
                  </a:cubicBezTo>
                  <a:cubicBezTo>
                    <a:pt x="13" y="0"/>
                    <a:pt x="116" y="8"/>
                    <a:pt x="131" y="24"/>
                  </a:cubicBezTo>
                  <a:cubicBezTo>
                    <a:pt x="85" y="24"/>
                    <a:pt x="44" y="24"/>
                    <a:pt x="0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77E03EC9-34A0-4378-A776-1E4BF2FED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725" y="1851025"/>
              <a:ext cx="55563" cy="12700"/>
            </a:xfrm>
            <a:custGeom>
              <a:avLst/>
              <a:gdLst>
                <a:gd name="T0" fmla="*/ 0 w 64"/>
                <a:gd name="T1" fmla="*/ 0 h 14"/>
                <a:gd name="T2" fmla="*/ 64 w 64"/>
                <a:gd name="T3" fmla="*/ 0 h 14"/>
                <a:gd name="T4" fmla="*/ 0 w 6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14">
                  <a:moveTo>
                    <a:pt x="0" y="0"/>
                  </a:moveTo>
                  <a:cubicBezTo>
                    <a:pt x="22" y="0"/>
                    <a:pt x="43" y="0"/>
                    <a:pt x="64" y="0"/>
                  </a:cubicBezTo>
                  <a:cubicBezTo>
                    <a:pt x="55" y="14"/>
                    <a:pt x="13" y="1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AF29F3C7-28A9-4DB1-9A57-C4B4DBF3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1522413"/>
              <a:ext cx="76200" cy="3175"/>
            </a:xfrm>
            <a:custGeom>
              <a:avLst/>
              <a:gdLst>
                <a:gd name="T0" fmla="*/ 86 w 86"/>
                <a:gd name="T1" fmla="*/ 5 h 5"/>
                <a:gd name="T2" fmla="*/ 0 w 86"/>
                <a:gd name="T3" fmla="*/ 5 h 5"/>
                <a:gd name="T4" fmla="*/ 0 w 86"/>
                <a:gd name="T5" fmla="*/ 0 h 5"/>
                <a:gd name="T6" fmla="*/ 86 w 86"/>
                <a:gd name="T7" fmla="*/ 0 h 5"/>
                <a:gd name="T8" fmla="*/ 86 w 8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">
                  <a:moveTo>
                    <a:pt x="86" y="5"/>
                  </a:moveTo>
                  <a:cubicBezTo>
                    <a:pt x="57" y="5"/>
                    <a:pt x="29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9" y="0"/>
                    <a:pt x="57" y="0"/>
                    <a:pt x="86" y="0"/>
                  </a:cubicBezTo>
                  <a:cubicBezTo>
                    <a:pt x="86" y="2"/>
                    <a:pt x="86" y="3"/>
                    <a:pt x="8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4" name="TextBox 25">
            <a:extLst>
              <a:ext uri="{FF2B5EF4-FFF2-40B4-BE49-F238E27FC236}">
                <a16:creationId xmlns:a16="http://schemas.microsoft.com/office/drawing/2014/main" id="{EB81F0CD-493F-450F-914C-2325D1E3499B}"/>
              </a:ext>
            </a:extLst>
          </p:cNvPr>
          <p:cNvSpPr txBox="1"/>
          <p:nvPr/>
        </p:nvSpPr>
        <p:spPr>
          <a:xfrm>
            <a:off x="685501" y="1409113"/>
            <a:ext cx="766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ko-KR" alt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25">
            <a:extLst>
              <a:ext uri="{FF2B5EF4-FFF2-40B4-BE49-F238E27FC236}">
                <a16:creationId xmlns:a16="http://schemas.microsoft.com/office/drawing/2014/main" id="{30DD6006-6292-482F-B592-54F38CD38B2C}"/>
              </a:ext>
            </a:extLst>
          </p:cNvPr>
          <p:cNvSpPr txBox="1"/>
          <p:nvPr/>
        </p:nvSpPr>
        <p:spPr>
          <a:xfrm>
            <a:off x="524061" y="2980260"/>
            <a:ext cx="766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ko-KR" alt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25">
            <a:extLst>
              <a:ext uri="{FF2B5EF4-FFF2-40B4-BE49-F238E27FC236}">
                <a16:creationId xmlns:a16="http://schemas.microsoft.com/office/drawing/2014/main" id="{F5424BD4-D6A0-471A-992A-3C833BC7B6A2}"/>
              </a:ext>
            </a:extLst>
          </p:cNvPr>
          <p:cNvSpPr txBox="1"/>
          <p:nvPr/>
        </p:nvSpPr>
        <p:spPr>
          <a:xfrm>
            <a:off x="1207009" y="4314251"/>
            <a:ext cx="766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ko-KR" alt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25">
            <a:extLst>
              <a:ext uri="{FF2B5EF4-FFF2-40B4-BE49-F238E27FC236}">
                <a16:creationId xmlns:a16="http://schemas.microsoft.com/office/drawing/2014/main" id="{0DBA139D-E87A-4B2E-BA5F-70F06B52AED0}"/>
              </a:ext>
            </a:extLst>
          </p:cNvPr>
          <p:cNvSpPr txBox="1"/>
          <p:nvPr/>
        </p:nvSpPr>
        <p:spPr>
          <a:xfrm>
            <a:off x="7355089" y="1715567"/>
            <a:ext cx="766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ko-KR" alt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25">
            <a:extLst>
              <a:ext uri="{FF2B5EF4-FFF2-40B4-BE49-F238E27FC236}">
                <a16:creationId xmlns:a16="http://schemas.microsoft.com/office/drawing/2014/main" id="{9F8B5DFF-0D18-4F53-88C8-CFF235F40E6C}"/>
              </a:ext>
            </a:extLst>
          </p:cNvPr>
          <p:cNvSpPr txBox="1"/>
          <p:nvPr/>
        </p:nvSpPr>
        <p:spPr>
          <a:xfrm>
            <a:off x="7805688" y="3038552"/>
            <a:ext cx="766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ko-KR" alt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51">
            <a:extLst>
              <a:ext uri="{FF2B5EF4-FFF2-40B4-BE49-F238E27FC236}">
                <a16:creationId xmlns:a16="http://schemas.microsoft.com/office/drawing/2014/main" id="{FF83CAB1-00EA-4240-BC3C-C88EA0381A19}"/>
              </a:ext>
            </a:extLst>
          </p:cNvPr>
          <p:cNvSpPr txBox="1"/>
          <p:nvPr/>
        </p:nvSpPr>
        <p:spPr>
          <a:xfrm>
            <a:off x="7805688" y="4428224"/>
            <a:ext cx="340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Participaciones de </a:t>
            </a:r>
          </a:p>
          <a:p>
            <a:r>
              <a:rPr lang="es-MX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investigadores en eventos científicos</a:t>
            </a:r>
            <a:endParaRPr lang="en-US" altLang="ko-KR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71" name="TextBox 25">
            <a:extLst>
              <a:ext uri="{FF2B5EF4-FFF2-40B4-BE49-F238E27FC236}">
                <a16:creationId xmlns:a16="http://schemas.microsoft.com/office/drawing/2014/main" id="{17FBB388-2956-462B-9D6D-57AECE84F21D}"/>
              </a:ext>
            </a:extLst>
          </p:cNvPr>
          <p:cNvSpPr txBox="1"/>
          <p:nvPr/>
        </p:nvSpPr>
        <p:spPr>
          <a:xfrm>
            <a:off x="7310666" y="4309156"/>
            <a:ext cx="766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ko-KR" alt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7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7" name="Google Shape;119;p4">
            <a:extLst>
              <a:ext uri="{FF2B5EF4-FFF2-40B4-BE49-F238E27FC236}">
                <a16:creationId xmlns:a16="http://schemas.microsoft.com/office/drawing/2014/main" id="{948D620E-FBA1-4E45-A81C-5D53DCF060A6}"/>
              </a:ext>
            </a:extLst>
          </p:cNvPr>
          <p:cNvSpPr txBox="1"/>
          <p:nvPr/>
        </p:nvSpPr>
        <p:spPr>
          <a:xfrm>
            <a:off x="312158" y="348716"/>
            <a:ext cx="512508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bg2">
                    <a:lumMod val="75000"/>
                  </a:schemeClr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3578CDC-D25E-4093-9C1C-858BF9DDBB55}"/>
              </a:ext>
            </a:extLst>
          </p:cNvPr>
          <p:cNvSpPr/>
          <p:nvPr/>
        </p:nvSpPr>
        <p:spPr>
          <a:xfrm>
            <a:off x="1776450" y="2437463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4">
            <a:extLst>
              <a:ext uri="{FF2B5EF4-FFF2-40B4-BE49-F238E27FC236}">
                <a16:creationId xmlns:a16="http://schemas.microsoft.com/office/drawing/2014/main" id="{F6791A78-95E4-42A9-AF6C-B66ABCB85463}"/>
              </a:ext>
            </a:extLst>
          </p:cNvPr>
          <p:cNvSpPr/>
          <p:nvPr/>
        </p:nvSpPr>
        <p:spPr>
          <a:xfrm>
            <a:off x="1777578" y="2438591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4E4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B121B892-F44B-4915-8965-0BAC8915BA43}"/>
              </a:ext>
            </a:extLst>
          </p:cNvPr>
          <p:cNvSpPr/>
          <p:nvPr/>
        </p:nvSpPr>
        <p:spPr>
          <a:xfrm>
            <a:off x="3936690" y="2437463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6">
            <a:extLst>
              <a:ext uri="{FF2B5EF4-FFF2-40B4-BE49-F238E27FC236}">
                <a16:creationId xmlns:a16="http://schemas.microsoft.com/office/drawing/2014/main" id="{893F16CF-6E9B-43AC-A7F9-7791699173CE}"/>
              </a:ext>
            </a:extLst>
          </p:cNvPr>
          <p:cNvSpPr/>
          <p:nvPr/>
        </p:nvSpPr>
        <p:spPr>
          <a:xfrm rot="10800000">
            <a:off x="3937818" y="2438591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5F5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2871C150-D66C-49E9-A92A-9A24C81D2E19}"/>
              </a:ext>
            </a:extLst>
          </p:cNvPr>
          <p:cNvSpPr/>
          <p:nvPr/>
        </p:nvSpPr>
        <p:spPr>
          <a:xfrm>
            <a:off x="6096000" y="2437463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8">
            <a:extLst>
              <a:ext uri="{FF2B5EF4-FFF2-40B4-BE49-F238E27FC236}">
                <a16:creationId xmlns:a16="http://schemas.microsoft.com/office/drawing/2014/main" id="{6058FC6D-7349-42E1-A2C1-1A820BE8B1E5}"/>
              </a:ext>
            </a:extLst>
          </p:cNvPr>
          <p:cNvSpPr/>
          <p:nvPr/>
        </p:nvSpPr>
        <p:spPr>
          <a:xfrm>
            <a:off x="6097128" y="2438591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496A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44AE9EB3-615F-4597-B7C2-1B801D25E592}"/>
              </a:ext>
            </a:extLst>
          </p:cNvPr>
          <p:cNvSpPr/>
          <p:nvPr/>
        </p:nvSpPr>
        <p:spPr>
          <a:xfrm>
            <a:off x="8256240" y="2437463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10">
            <a:extLst>
              <a:ext uri="{FF2B5EF4-FFF2-40B4-BE49-F238E27FC236}">
                <a16:creationId xmlns:a16="http://schemas.microsoft.com/office/drawing/2014/main" id="{B311F775-DC60-44BF-91C5-E77790539C53}"/>
              </a:ext>
            </a:extLst>
          </p:cNvPr>
          <p:cNvSpPr/>
          <p:nvPr/>
        </p:nvSpPr>
        <p:spPr>
          <a:xfrm rot="10800000">
            <a:off x="8257368" y="2438591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6886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9">
            <a:extLst>
              <a:ext uri="{FF2B5EF4-FFF2-40B4-BE49-F238E27FC236}">
                <a16:creationId xmlns:a16="http://schemas.microsoft.com/office/drawing/2014/main" id="{893BB886-DF07-4028-9CAB-7BC635889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787" y="2559853"/>
            <a:ext cx="747904" cy="747904"/>
          </a:xfrm>
          <a:prstGeom prst="ellipse">
            <a:avLst/>
          </a:prstGeom>
          <a:solidFill>
            <a:srgbClr val="44546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A447C411-61DF-4761-8733-722983AA7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965" y="2582159"/>
            <a:ext cx="747904" cy="747904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18">
            <a:extLst>
              <a:ext uri="{FF2B5EF4-FFF2-40B4-BE49-F238E27FC236}">
                <a16:creationId xmlns:a16="http://schemas.microsoft.com/office/drawing/2014/main" id="{C7BDE0D3-6F80-4CC0-A479-2E19A1D5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2406" y="2559999"/>
            <a:ext cx="747904" cy="74790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4968548C-E5AA-4907-AC6E-45526CBC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620" y="2597952"/>
            <a:ext cx="747904" cy="747904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71E94C49-FB5A-4E2F-B633-93948A937523}"/>
              </a:ext>
            </a:extLst>
          </p:cNvPr>
          <p:cNvSpPr/>
          <p:nvPr/>
        </p:nvSpPr>
        <p:spPr>
          <a:xfrm>
            <a:off x="1777578" y="3404436"/>
            <a:ext cx="215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PROYECTOS DE INVESTIGACIÓN EN EJECUCIÓN</a:t>
            </a:r>
          </a:p>
        </p:txBody>
      </p:sp>
      <p:sp>
        <p:nvSpPr>
          <p:cNvPr id="29" name="Rectangle 35">
            <a:extLst>
              <a:ext uri="{FF2B5EF4-FFF2-40B4-BE49-F238E27FC236}">
                <a16:creationId xmlns:a16="http://schemas.microsoft.com/office/drawing/2014/main" id="{85B5CA03-E000-428F-A9B7-51D3E4AD82B6}"/>
              </a:ext>
            </a:extLst>
          </p:cNvPr>
          <p:cNvSpPr/>
          <p:nvPr/>
        </p:nvSpPr>
        <p:spPr>
          <a:xfrm>
            <a:off x="3933699" y="3372223"/>
            <a:ext cx="215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ARTÍCULOS CIENTÍFICOS PUBLICADOS EN REVISTAS DE ALTO IMPACTO</a:t>
            </a:r>
          </a:p>
        </p:txBody>
      </p:sp>
      <p:sp>
        <p:nvSpPr>
          <p:cNvPr id="30" name="Rectangle 36">
            <a:extLst>
              <a:ext uri="{FF2B5EF4-FFF2-40B4-BE49-F238E27FC236}">
                <a16:creationId xmlns:a16="http://schemas.microsoft.com/office/drawing/2014/main" id="{FC0FBC64-FF8E-42DA-BEFC-C126DE3015FF}"/>
              </a:ext>
            </a:extLst>
          </p:cNvPr>
          <p:cNvSpPr/>
          <p:nvPr/>
        </p:nvSpPr>
        <p:spPr>
          <a:xfrm>
            <a:off x="6094596" y="3409945"/>
            <a:ext cx="2157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/>
              <a:t>PROYECTOS DE INVESTIGACIÓN FINALIZADOS</a:t>
            </a:r>
          </a:p>
        </p:txBody>
      </p:sp>
      <p:sp>
        <p:nvSpPr>
          <p:cNvPr id="31" name="Rectangle 37">
            <a:extLst>
              <a:ext uri="{FF2B5EF4-FFF2-40B4-BE49-F238E27FC236}">
                <a16:creationId xmlns:a16="http://schemas.microsoft.com/office/drawing/2014/main" id="{359E6DB0-3C46-4EA0-B89F-3107D5D6AD29}"/>
              </a:ext>
            </a:extLst>
          </p:cNvPr>
          <p:cNvSpPr/>
          <p:nvPr/>
        </p:nvSpPr>
        <p:spPr>
          <a:xfrm>
            <a:off x="8325489" y="3309598"/>
            <a:ext cx="2022252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950" b="1" dirty="0"/>
              <a:t>INVESTIGADORES CATEGORIZADOS HAN COMPLETADO CON ÉXITO LA FASE DIDÁCTICA DEL PROGRAMA MUNDIAL PARA LIDERAZGO EN LABORATORIO</a:t>
            </a:r>
          </a:p>
        </p:txBody>
      </p:sp>
      <p:pic>
        <p:nvPicPr>
          <p:cNvPr id="32" name="Graphic 11">
            <a:extLst>
              <a:ext uri="{FF2B5EF4-FFF2-40B4-BE49-F238E27FC236}">
                <a16:creationId xmlns:a16="http://schemas.microsoft.com/office/drawing/2014/main" id="{EA8D18A0-AEB1-4D09-9C46-878135606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789" y="2677326"/>
            <a:ext cx="623562" cy="551980"/>
          </a:xfrm>
          <a:prstGeom prst="rect">
            <a:avLst/>
          </a:prstGeom>
        </p:spPr>
      </p:pic>
      <p:pic>
        <p:nvPicPr>
          <p:cNvPr id="33" name="Graphic 14">
            <a:extLst>
              <a:ext uri="{FF2B5EF4-FFF2-40B4-BE49-F238E27FC236}">
                <a16:creationId xmlns:a16="http://schemas.microsoft.com/office/drawing/2014/main" id="{5F6145B2-A096-456D-9A4A-B8A35BEDE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170" y="2668709"/>
            <a:ext cx="425885" cy="553949"/>
          </a:xfrm>
          <a:prstGeom prst="rect">
            <a:avLst/>
          </a:prstGeom>
        </p:spPr>
      </p:pic>
      <p:pic>
        <p:nvPicPr>
          <p:cNvPr id="34" name="Graphic 11">
            <a:extLst>
              <a:ext uri="{FF2B5EF4-FFF2-40B4-BE49-F238E27FC236}">
                <a16:creationId xmlns:a16="http://schemas.microsoft.com/office/drawing/2014/main" id="{9620093F-DC1C-4609-9992-CA66EDBCA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958" y="2644417"/>
            <a:ext cx="623562" cy="551979"/>
          </a:xfrm>
          <a:prstGeom prst="rect">
            <a:avLst/>
          </a:prstGeom>
        </p:spPr>
      </p:pic>
      <p:pic>
        <p:nvPicPr>
          <p:cNvPr id="35" name="Graphic 11">
            <a:extLst>
              <a:ext uri="{FF2B5EF4-FFF2-40B4-BE49-F238E27FC236}">
                <a16:creationId xmlns:a16="http://schemas.microsoft.com/office/drawing/2014/main" id="{29AC09FA-BD8F-4243-9925-68152851F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136" y="2661537"/>
            <a:ext cx="623561" cy="551979"/>
          </a:xfrm>
          <a:prstGeom prst="rect">
            <a:avLst/>
          </a:prstGeom>
        </p:spPr>
      </p:pic>
      <p:sp>
        <p:nvSpPr>
          <p:cNvPr id="36" name="Rectangle 25">
            <a:extLst>
              <a:ext uri="{FF2B5EF4-FFF2-40B4-BE49-F238E27FC236}">
                <a16:creationId xmlns:a16="http://schemas.microsoft.com/office/drawing/2014/main" id="{141E9451-368E-4EBC-AFB7-7B551B0414E0}"/>
              </a:ext>
            </a:extLst>
          </p:cNvPr>
          <p:cNvSpPr/>
          <p:nvPr/>
        </p:nvSpPr>
        <p:spPr>
          <a:xfrm>
            <a:off x="2416126" y="4054307"/>
            <a:ext cx="77281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/>
              <a:t>12</a:t>
            </a:r>
          </a:p>
        </p:txBody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976E0303-1EB0-45EB-8B90-55D235044CFA}"/>
              </a:ext>
            </a:extLst>
          </p:cNvPr>
          <p:cNvSpPr/>
          <p:nvPr/>
        </p:nvSpPr>
        <p:spPr>
          <a:xfrm>
            <a:off x="4496375" y="4092407"/>
            <a:ext cx="98691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/>
              <a:t>13</a:t>
            </a: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3B7E203F-23CD-4346-B501-C7BACB83862A}"/>
              </a:ext>
            </a:extLst>
          </p:cNvPr>
          <p:cNvSpPr/>
          <p:nvPr/>
        </p:nvSpPr>
        <p:spPr>
          <a:xfrm>
            <a:off x="6705506" y="4084152"/>
            <a:ext cx="95228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/>
              <a:t>3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66133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8" grpId="0"/>
          <p:bldP spid="29" grpId="0"/>
          <p:bldP spid="30" grpId="0"/>
          <p:bldP spid="31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8" grpId="0"/>
          <p:bldP spid="29" grpId="0"/>
          <p:bldP spid="30" grpId="0"/>
          <p:bldP spid="31" grpId="0"/>
          <p:bldP spid="36" grpId="0"/>
          <p:bldP spid="37" grpId="0"/>
          <p:bldP spid="3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878720" y="2493944"/>
            <a:ext cx="601693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4400" b="1" i="0" u="none" strike="noStrike" cap="none" dirty="0">
                <a:solidFill>
                  <a:schemeClr val="tx1"/>
                </a:solidFill>
                <a:latin typeface="Barlow Condensed Medium" panose="00000606000000000000" pitchFamily="2" charset="0"/>
                <a:sym typeface="Arial"/>
              </a:rPr>
              <a:t>FOMENTO Y TRANSFERENCIA DE CONOCIMIENTO</a:t>
            </a:r>
            <a:endParaRPr sz="4400" b="1" i="0" u="none" strike="noStrike" cap="none" dirty="0">
              <a:solidFill>
                <a:schemeClr val="tx1"/>
              </a:solidFill>
              <a:latin typeface="Barlow Condensed Medium" panose="00000606000000000000" pitchFamily="2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021877-9F1B-4777-9DCA-2E63429C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045" y="2413995"/>
            <a:ext cx="1526458" cy="15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MX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Fomento y Transferencia del Conocimiento </a:t>
            </a:r>
            <a:endParaRPr lang="es-EC" sz="2500" b="1" dirty="0">
              <a:solidFill>
                <a:schemeClr val="tx1"/>
              </a:solidFill>
              <a:latin typeface="Barlow Condensed Medium" panose="00000606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524200A-E4E3-42BF-908D-C68229D8B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42422"/>
              </p:ext>
            </p:extLst>
          </p:nvPr>
        </p:nvGraphicFramePr>
        <p:xfrm>
          <a:off x="98323" y="1110943"/>
          <a:ext cx="11995353" cy="4488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8511">
                  <a:extLst>
                    <a:ext uri="{9D8B030D-6E8A-4147-A177-3AD203B41FA5}">
                      <a16:colId xmlns:a16="http://schemas.microsoft.com/office/drawing/2014/main" val="2451093277"/>
                    </a:ext>
                  </a:extLst>
                </a:gridCol>
                <a:gridCol w="2838897">
                  <a:extLst>
                    <a:ext uri="{9D8B030D-6E8A-4147-A177-3AD203B41FA5}">
                      <a16:colId xmlns:a16="http://schemas.microsoft.com/office/drawing/2014/main" val="1601937385"/>
                    </a:ext>
                  </a:extLst>
                </a:gridCol>
                <a:gridCol w="4797945">
                  <a:extLst>
                    <a:ext uri="{9D8B030D-6E8A-4147-A177-3AD203B41FA5}">
                      <a16:colId xmlns:a16="http://schemas.microsoft.com/office/drawing/2014/main" val="1263694434"/>
                    </a:ext>
                  </a:extLst>
                </a:gridCol>
              </a:tblGrid>
              <a:tr h="72536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Cumplimiento de los objetivos del Plan Nacional de Desarrollo 2021-2025</a:t>
                      </a:r>
                      <a:endParaRPr lang="es-EC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932504"/>
                  </a:ext>
                </a:extLst>
              </a:tr>
              <a:tr h="816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Objetivo Plan Nacional de Desarrollo</a:t>
                      </a:r>
                      <a:endParaRPr lang="es-EC" sz="2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2021-2025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Objetivo Estratégico</a:t>
                      </a:r>
                      <a:endParaRPr lang="es-EC" sz="2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Institucional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Indicadores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763080"/>
                  </a:ext>
                </a:extLst>
              </a:tr>
              <a:tr h="108247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Objetivo 6.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Garantizar el derecho a la Salud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Incrementar la investigación y Desarrollo tecnológico en Salud Pública en el Ecuador.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36 eventos técnico-científicos para la formación, capacitación y aprendizajes especializado para técnicos e investigadores y transferencia de conocimiento de manera virtual y/o presencial.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034888"/>
                  </a:ext>
                </a:extLst>
              </a:tr>
              <a:tr h="7216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23 publicaciones científicas generadas por los técnicos e investigadores acorde a los resultados de investigación del INSPI.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954013"/>
                  </a:ext>
                </a:extLst>
              </a:tr>
              <a:tr h="10824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 propiedad intelectual gestionada por los técnicos e investigadores acorde a los resultados de investigación del INSPI. Libro: Introducción a la Microscopia electrónica principios y aplicaciones, IV Edición.</a:t>
                      </a:r>
                      <a:endParaRPr lang="es-EC" sz="15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617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771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217017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pSp>
        <p:nvGrpSpPr>
          <p:cNvPr id="104" name="Grupo 103">
            <a:extLst>
              <a:ext uri="{FF2B5EF4-FFF2-40B4-BE49-F238E27FC236}">
                <a16:creationId xmlns:a16="http://schemas.microsoft.com/office/drawing/2014/main" id="{52BD85AB-FDD9-4EDA-83D0-319F094A985C}"/>
              </a:ext>
            </a:extLst>
          </p:cNvPr>
          <p:cNvGrpSpPr/>
          <p:nvPr/>
        </p:nvGrpSpPr>
        <p:grpSpPr>
          <a:xfrm>
            <a:off x="835066" y="955505"/>
            <a:ext cx="4011168" cy="919661"/>
            <a:chOff x="835066" y="1132382"/>
            <a:chExt cx="4011168" cy="919661"/>
          </a:xfrm>
        </p:grpSpPr>
        <p:sp>
          <p:nvSpPr>
            <p:cNvPr id="29" name="Rectangle 34">
              <a:extLst>
                <a:ext uri="{FF2B5EF4-FFF2-40B4-BE49-F238E27FC236}">
                  <a16:creationId xmlns:a16="http://schemas.microsoft.com/office/drawing/2014/main" id="{3F435622-7204-46DD-B808-1586A6F4C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066" y="1132382"/>
              <a:ext cx="572108" cy="64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8" tIns="45714" rIns="91428" bIns="45714">
              <a:spAutoFit/>
            </a:bodyPr>
            <a:lstStyle/>
            <a:p>
              <a:pPr eaLnBrk="1" hangingPunct="1"/>
              <a:r>
                <a:rPr lang="en-US" altLang="zh-CN" sz="3600" b="1" dirty="0">
                  <a:solidFill>
                    <a:schemeClr val="tx1"/>
                  </a:solidFill>
                  <a:latin typeface="+mj-lt"/>
                </a:rPr>
                <a:t>5</a:t>
              </a:r>
            </a:p>
          </p:txBody>
        </p:sp>
        <p:sp>
          <p:nvSpPr>
            <p:cNvPr id="43" name="TextBox 36">
              <a:extLst>
                <a:ext uri="{FF2B5EF4-FFF2-40B4-BE49-F238E27FC236}">
                  <a16:creationId xmlns:a16="http://schemas.microsoft.com/office/drawing/2014/main" id="{E2DB337E-3E7A-49B6-A44F-042AE463E662}"/>
                </a:ext>
              </a:extLst>
            </p:cNvPr>
            <p:cNvSpPr txBox="1"/>
            <p:nvPr/>
          </p:nvSpPr>
          <p:spPr>
            <a:xfrm>
              <a:off x="1925716" y="1275875"/>
              <a:ext cx="29205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Convenios Específicos suscritos de colaboración puntual de beneficio de las partes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E07D2A1-F653-4146-86A4-D97DC4837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930" y="1281257"/>
              <a:ext cx="770786" cy="770786"/>
            </a:xfrm>
            <a:prstGeom prst="rect">
              <a:avLst/>
            </a:prstGeom>
          </p:spPr>
        </p:pic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51913683-8039-44B7-9FA0-02327759266A}"/>
              </a:ext>
            </a:extLst>
          </p:cNvPr>
          <p:cNvGrpSpPr/>
          <p:nvPr/>
        </p:nvGrpSpPr>
        <p:grpSpPr>
          <a:xfrm>
            <a:off x="610814" y="2189515"/>
            <a:ext cx="3480149" cy="846374"/>
            <a:chOff x="610814" y="2189515"/>
            <a:chExt cx="3480149" cy="846374"/>
          </a:xfrm>
        </p:grpSpPr>
        <p:sp>
          <p:nvSpPr>
            <p:cNvPr id="88" name="Rectangle 5">
              <a:extLst>
                <a:ext uri="{FF2B5EF4-FFF2-40B4-BE49-F238E27FC236}">
                  <a16:creationId xmlns:a16="http://schemas.microsoft.com/office/drawing/2014/main" id="{A37E1B19-7D97-4949-9DB3-10F4C9ED50DC}"/>
                </a:ext>
              </a:extLst>
            </p:cNvPr>
            <p:cNvSpPr/>
            <p:nvPr/>
          </p:nvSpPr>
          <p:spPr>
            <a:xfrm>
              <a:off x="610814" y="2189515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44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89" name="TextBox 40">
              <a:extLst>
                <a:ext uri="{FF2B5EF4-FFF2-40B4-BE49-F238E27FC236}">
                  <a16:creationId xmlns:a16="http://schemas.microsoft.com/office/drawing/2014/main" id="{BC069042-C8F3-4F40-9CC5-3B1716E05330}"/>
                </a:ext>
              </a:extLst>
            </p:cNvPr>
            <p:cNvSpPr txBox="1"/>
            <p:nvPr/>
          </p:nvSpPr>
          <p:spPr>
            <a:xfrm>
              <a:off x="1986174" y="2312094"/>
              <a:ext cx="21047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Convenios Nacionales Vigentes</a:t>
              </a:r>
              <a:endParaRPr lang="ko-KR" alt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endParaRP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9447EB8-4F5F-4A52-8CD7-9CFF35CCA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2223" y="2286810"/>
              <a:ext cx="749079" cy="749079"/>
            </a:xfrm>
            <a:prstGeom prst="rect">
              <a:avLst/>
            </a:prstGeom>
          </p:spPr>
        </p:pic>
      </p:grp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AFE34AF7-25D3-4113-898D-D99430E67004}"/>
              </a:ext>
            </a:extLst>
          </p:cNvPr>
          <p:cNvGrpSpPr/>
          <p:nvPr/>
        </p:nvGrpSpPr>
        <p:grpSpPr>
          <a:xfrm>
            <a:off x="667969" y="5377858"/>
            <a:ext cx="3043753" cy="738664"/>
            <a:chOff x="667969" y="3178844"/>
            <a:chExt cx="3043753" cy="738664"/>
          </a:xfrm>
        </p:grpSpPr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89C77749-76B1-4304-8FC1-44CC70D9753D}"/>
                </a:ext>
              </a:extLst>
            </p:cNvPr>
            <p:cNvSpPr txBox="1"/>
            <p:nvPr/>
          </p:nvSpPr>
          <p:spPr>
            <a:xfrm>
              <a:off x="1946924" y="3178844"/>
              <a:ext cx="17647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Capacitaciones técnicas productos de convenios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1" name="Rectangle 5">
              <a:extLst>
                <a:ext uri="{FF2B5EF4-FFF2-40B4-BE49-F238E27FC236}">
                  <a16:creationId xmlns:a16="http://schemas.microsoft.com/office/drawing/2014/main" id="{972F4821-90DF-4EE7-84C3-6D7DFB46217F}"/>
                </a:ext>
              </a:extLst>
            </p:cNvPr>
            <p:cNvSpPr/>
            <p:nvPr/>
          </p:nvSpPr>
          <p:spPr>
            <a:xfrm>
              <a:off x="667969" y="3207047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5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719C6CA5-8E16-4CEB-954F-4E730EDA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5206" y="3223252"/>
              <a:ext cx="646331" cy="646331"/>
            </a:xfrm>
            <a:prstGeom prst="rect">
              <a:avLst/>
            </a:prstGeom>
          </p:spPr>
        </p:pic>
      </p:grp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540A415B-6D9E-4791-99A4-E344CB7938F2}"/>
              </a:ext>
            </a:extLst>
          </p:cNvPr>
          <p:cNvGrpSpPr/>
          <p:nvPr/>
        </p:nvGrpSpPr>
        <p:grpSpPr>
          <a:xfrm>
            <a:off x="667969" y="4341342"/>
            <a:ext cx="3039064" cy="737513"/>
            <a:chOff x="667969" y="4056946"/>
            <a:chExt cx="3039064" cy="737513"/>
          </a:xfrm>
        </p:grpSpPr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5E3AE353-48EC-41E7-8ABC-FD9650C3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5206" y="4148128"/>
              <a:ext cx="646331" cy="646331"/>
            </a:xfrm>
            <a:prstGeom prst="rect">
              <a:avLst/>
            </a:prstGeom>
          </p:spPr>
        </p:pic>
        <p:sp>
          <p:nvSpPr>
            <p:cNvPr id="94" name="Rectangle 5">
              <a:extLst>
                <a:ext uri="{FF2B5EF4-FFF2-40B4-BE49-F238E27FC236}">
                  <a16:creationId xmlns:a16="http://schemas.microsoft.com/office/drawing/2014/main" id="{4DF8E1B0-2E89-4CC3-B49B-2296D2871CD5}"/>
                </a:ext>
              </a:extLst>
            </p:cNvPr>
            <p:cNvSpPr/>
            <p:nvPr/>
          </p:nvSpPr>
          <p:spPr>
            <a:xfrm>
              <a:off x="667969" y="4056946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6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95" name="TextBox 38">
              <a:extLst>
                <a:ext uri="{FF2B5EF4-FFF2-40B4-BE49-F238E27FC236}">
                  <a16:creationId xmlns:a16="http://schemas.microsoft.com/office/drawing/2014/main" id="{B179B016-AF25-4B00-96E6-10F138DBCAA7}"/>
                </a:ext>
              </a:extLst>
            </p:cNvPr>
            <p:cNvSpPr txBox="1"/>
            <p:nvPr/>
          </p:nvSpPr>
          <p:spPr>
            <a:xfrm>
              <a:off x="1942235" y="4190010"/>
              <a:ext cx="1764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Avales académicos logrados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B9C20282-4A32-40E6-981D-A453C88E13C0}"/>
              </a:ext>
            </a:extLst>
          </p:cNvPr>
          <p:cNvGrpSpPr/>
          <p:nvPr/>
        </p:nvGrpSpPr>
        <p:grpSpPr>
          <a:xfrm>
            <a:off x="667969" y="3278523"/>
            <a:ext cx="3543625" cy="680874"/>
            <a:chOff x="667969" y="5021006"/>
            <a:chExt cx="3543625" cy="680874"/>
          </a:xfrm>
        </p:grpSpPr>
        <p:sp>
          <p:nvSpPr>
            <p:cNvPr id="46" name="TextBox 42">
              <a:extLst>
                <a:ext uri="{FF2B5EF4-FFF2-40B4-BE49-F238E27FC236}">
                  <a16:creationId xmlns:a16="http://schemas.microsoft.com/office/drawing/2014/main" id="{96415BFB-69CE-41F5-B975-CB1E42071D37}"/>
                </a:ext>
              </a:extLst>
            </p:cNvPr>
            <p:cNvSpPr txBox="1"/>
            <p:nvPr/>
          </p:nvSpPr>
          <p:spPr>
            <a:xfrm>
              <a:off x="1947630" y="5051710"/>
              <a:ext cx="226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Convenios Internacionales Vigentes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6" name="Rectangle 5">
              <a:extLst>
                <a:ext uri="{FF2B5EF4-FFF2-40B4-BE49-F238E27FC236}">
                  <a16:creationId xmlns:a16="http://schemas.microsoft.com/office/drawing/2014/main" id="{0EAAEDBD-20DA-487F-A514-4DD2CF2EF104}"/>
                </a:ext>
              </a:extLst>
            </p:cNvPr>
            <p:cNvSpPr/>
            <p:nvPr/>
          </p:nvSpPr>
          <p:spPr>
            <a:xfrm>
              <a:off x="667969" y="5021006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4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99E167E4-D124-4347-B47E-838D2135C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626" y="5055549"/>
              <a:ext cx="646331" cy="646331"/>
            </a:xfrm>
            <a:prstGeom prst="rect">
              <a:avLst/>
            </a:prstGeom>
          </p:spPr>
        </p:pic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30148330-75EC-446D-B047-F308F38D5BC3}"/>
              </a:ext>
            </a:extLst>
          </p:cNvPr>
          <p:cNvGrpSpPr/>
          <p:nvPr/>
        </p:nvGrpSpPr>
        <p:grpSpPr>
          <a:xfrm>
            <a:off x="5520992" y="1601824"/>
            <a:ext cx="5000137" cy="766401"/>
            <a:chOff x="5520992" y="1132382"/>
            <a:chExt cx="5000137" cy="766401"/>
          </a:xfrm>
        </p:grpSpPr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50773259-9F25-478E-931C-289951D505E8}"/>
                </a:ext>
              </a:extLst>
            </p:cNvPr>
            <p:cNvSpPr txBox="1"/>
            <p:nvPr/>
          </p:nvSpPr>
          <p:spPr>
            <a:xfrm>
              <a:off x="6680614" y="1160119"/>
              <a:ext cx="38405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Servicio de acompañamiento técnico ejecutado la socialización mediante evento de socialización de resultados de SAT – Póster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8" name="Rectangle 5">
              <a:extLst>
                <a:ext uri="{FF2B5EF4-FFF2-40B4-BE49-F238E27FC236}">
                  <a16:creationId xmlns:a16="http://schemas.microsoft.com/office/drawing/2014/main" id="{66CF1D07-8B20-437E-A99C-5435C89C3BAD}"/>
                </a:ext>
              </a:extLst>
            </p:cNvPr>
            <p:cNvSpPr/>
            <p:nvPr/>
          </p:nvSpPr>
          <p:spPr>
            <a:xfrm>
              <a:off x="5520992" y="1198737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1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id="{7ED14034-2B4A-4955-B289-EC231EB44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39534" y="1132382"/>
              <a:ext cx="724812" cy="724812"/>
            </a:xfrm>
            <a:prstGeom prst="rect">
              <a:avLst/>
            </a:prstGeom>
          </p:spPr>
        </p:pic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FD20B2A5-E86D-4E13-9220-DBB086BA3757}"/>
              </a:ext>
            </a:extLst>
          </p:cNvPr>
          <p:cNvGrpSpPr/>
          <p:nvPr/>
        </p:nvGrpSpPr>
        <p:grpSpPr>
          <a:xfrm>
            <a:off x="5520992" y="2693698"/>
            <a:ext cx="5090543" cy="776278"/>
            <a:chOff x="5520992" y="1875166"/>
            <a:chExt cx="5090543" cy="776278"/>
          </a:xfrm>
        </p:grpSpPr>
        <p:sp>
          <p:nvSpPr>
            <p:cNvPr id="80" name="TextBox 40">
              <a:extLst>
                <a:ext uri="{FF2B5EF4-FFF2-40B4-BE49-F238E27FC236}">
                  <a16:creationId xmlns:a16="http://schemas.microsoft.com/office/drawing/2014/main" id="{C42C3ADE-8865-45C7-B59A-735011156EC4}"/>
                </a:ext>
              </a:extLst>
            </p:cNvPr>
            <p:cNvSpPr txBox="1"/>
            <p:nvPr/>
          </p:nvSpPr>
          <p:spPr>
            <a:xfrm>
              <a:off x="6771021" y="2023967"/>
              <a:ext cx="3840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Servicios de acompañamiento técnico (SAT) han concluido su proceso de desarrollo</a:t>
              </a:r>
              <a:endParaRPr lang="ko-KR" alt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07" name="Rectangle 5">
              <a:extLst>
                <a:ext uri="{FF2B5EF4-FFF2-40B4-BE49-F238E27FC236}">
                  <a16:creationId xmlns:a16="http://schemas.microsoft.com/office/drawing/2014/main" id="{710DCFD3-6A0A-44BB-AD20-BD92CC9ECA64}"/>
                </a:ext>
              </a:extLst>
            </p:cNvPr>
            <p:cNvSpPr/>
            <p:nvPr/>
          </p:nvSpPr>
          <p:spPr>
            <a:xfrm>
              <a:off x="5520992" y="2005113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6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6" name="Imagen 105">
              <a:extLst>
                <a:ext uri="{FF2B5EF4-FFF2-40B4-BE49-F238E27FC236}">
                  <a16:creationId xmlns:a16="http://schemas.microsoft.com/office/drawing/2014/main" id="{D8F17AFF-3336-4323-8398-7141CBF3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14357" y="1875166"/>
              <a:ext cx="656664" cy="656664"/>
            </a:xfrm>
            <a:prstGeom prst="rect">
              <a:avLst/>
            </a:prstGeom>
          </p:spPr>
        </p:pic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72296305-23DD-47F2-8F3D-0D3C38B19BAC}"/>
              </a:ext>
            </a:extLst>
          </p:cNvPr>
          <p:cNvGrpSpPr/>
          <p:nvPr/>
        </p:nvGrpSpPr>
        <p:grpSpPr>
          <a:xfrm>
            <a:off x="5520992" y="3753329"/>
            <a:ext cx="5000136" cy="646332"/>
            <a:chOff x="5520992" y="2796765"/>
            <a:chExt cx="5000136" cy="646332"/>
          </a:xfrm>
        </p:grpSpPr>
        <p:sp>
          <p:nvSpPr>
            <p:cNvPr id="83" name="TextBox 40">
              <a:extLst>
                <a:ext uri="{FF2B5EF4-FFF2-40B4-BE49-F238E27FC236}">
                  <a16:creationId xmlns:a16="http://schemas.microsoft.com/office/drawing/2014/main" id="{A9FAA713-3E22-4BAD-9345-EDA542988912}"/>
                </a:ext>
              </a:extLst>
            </p:cNvPr>
            <p:cNvSpPr txBox="1"/>
            <p:nvPr/>
          </p:nvSpPr>
          <p:spPr>
            <a:xfrm>
              <a:off x="6778375" y="2825039"/>
              <a:ext cx="37427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Servicios de acompañamiento técnico (SAT) en proceso de ejecución de su investigación</a:t>
              </a:r>
              <a:endParaRPr lang="ko-KR" alt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09" name="Rectangle 5">
              <a:extLst>
                <a:ext uri="{FF2B5EF4-FFF2-40B4-BE49-F238E27FC236}">
                  <a16:creationId xmlns:a16="http://schemas.microsoft.com/office/drawing/2014/main" id="{815637C7-72C8-40B1-A58E-B9519BEA64CA}"/>
                </a:ext>
              </a:extLst>
            </p:cNvPr>
            <p:cNvSpPr/>
            <p:nvPr/>
          </p:nvSpPr>
          <p:spPr>
            <a:xfrm>
              <a:off x="5520992" y="2796765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4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B9540E67-31D0-480E-B135-50D6F063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32045" y="2859089"/>
              <a:ext cx="584008" cy="584008"/>
            </a:xfrm>
            <a:prstGeom prst="rect">
              <a:avLst/>
            </a:prstGeom>
          </p:spPr>
        </p:pic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3B2421EE-225F-45F8-ADA2-75CD885E7872}"/>
              </a:ext>
            </a:extLst>
          </p:cNvPr>
          <p:cNvGrpSpPr/>
          <p:nvPr/>
        </p:nvGrpSpPr>
        <p:grpSpPr>
          <a:xfrm>
            <a:off x="5520992" y="4813912"/>
            <a:ext cx="5300554" cy="653343"/>
            <a:chOff x="5520992" y="3562760"/>
            <a:chExt cx="5300554" cy="653343"/>
          </a:xfrm>
        </p:grpSpPr>
        <p:sp>
          <p:nvSpPr>
            <p:cNvPr id="84" name="TextBox 40">
              <a:extLst>
                <a:ext uri="{FF2B5EF4-FFF2-40B4-BE49-F238E27FC236}">
                  <a16:creationId xmlns:a16="http://schemas.microsoft.com/office/drawing/2014/main" id="{4FD63C8B-5A4C-433E-B09C-A9F0650BD6CD}"/>
                </a:ext>
              </a:extLst>
            </p:cNvPr>
            <p:cNvSpPr txBox="1"/>
            <p:nvPr/>
          </p:nvSpPr>
          <p:spPr>
            <a:xfrm>
              <a:off x="6773348" y="3580663"/>
              <a:ext cx="40481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Servicios de acompañamiento técnico (SAT) aprobados para el desarrollo de la investigación</a:t>
              </a:r>
              <a:endParaRPr lang="ko-KR" alt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11" name="Rectangle 5">
              <a:extLst>
                <a:ext uri="{FF2B5EF4-FFF2-40B4-BE49-F238E27FC236}">
                  <a16:creationId xmlns:a16="http://schemas.microsoft.com/office/drawing/2014/main" id="{C67C2F4A-CE3C-4C07-ABA2-55F66A9F675D}"/>
                </a:ext>
              </a:extLst>
            </p:cNvPr>
            <p:cNvSpPr/>
            <p:nvPr/>
          </p:nvSpPr>
          <p:spPr>
            <a:xfrm>
              <a:off x="5520992" y="3562760"/>
              <a:ext cx="747926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s-MX" altLang="ko-KR" sz="3600" b="1" dirty="0">
                  <a:ln w="0"/>
                  <a:solidFill>
                    <a:schemeClr val="tx1"/>
                  </a:solidFill>
                  <a:cs typeface="Arial" pitchFamily="34" charset="0"/>
                </a:rPr>
                <a:t>11</a:t>
              </a:r>
              <a:endParaRPr lang="ko-KR" altLang="en-US" sz="3600" b="1" dirty="0">
                <a:ln w="0"/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10" name="Imagen 109">
              <a:extLst>
                <a:ext uri="{FF2B5EF4-FFF2-40B4-BE49-F238E27FC236}">
                  <a16:creationId xmlns:a16="http://schemas.microsoft.com/office/drawing/2014/main" id="{68D46671-41CB-4C20-A1A7-BDD311543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02172" y="3632095"/>
              <a:ext cx="584008" cy="58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138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844DF64F-E1CB-4D5E-9501-73C9322B0355}"/>
              </a:ext>
            </a:extLst>
          </p:cNvPr>
          <p:cNvSpPr txBox="1"/>
          <p:nvPr/>
        </p:nvSpPr>
        <p:spPr>
          <a:xfrm>
            <a:off x="312158" y="348716"/>
            <a:ext cx="217017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AB283AA-E15D-4722-B251-61753A553CA0}"/>
              </a:ext>
            </a:extLst>
          </p:cNvPr>
          <p:cNvGrpSpPr/>
          <p:nvPr/>
        </p:nvGrpSpPr>
        <p:grpSpPr>
          <a:xfrm>
            <a:off x="9306666" y="963289"/>
            <a:ext cx="3521212" cy="829908"/>
            <a:chOff x="9966150" y="222613"/>
            <a:chExt cx="4359449" cy="1027470"/>
          </a:xfrm>
          <a:solidFill>
            <a:srgbClr val="4472C4"/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88DDA04-1157-4499-8E84-5F3658658ECB}"/>
                </a:ext>
              </a:extLst>
            </p:cNvPr>
            <p:cNvSpPr/>
            <p:nvPr/>
          </p:nvSpPr>
          <p:spPr>
            <a:xfrm rot="16200000">
              <a:off x="11927804" y="-1369258"/>
              <a:ext cx="613202" cy="418238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8" name="Oval 32">
              <a:extLst>
                <a:ext uri="{FF2B5EF4-FFF2-40B4-BE49-F238E27FC236}">
                  <a16:creationId xmlns:a16="http://schemas.microsoft.com/office/drawing/2014/main" id="{58CBBBC1-B3E4-4D86-ABD4-143E42AD3E17}"/>
                </a:ext>
              </a:extLst>
            </p:cNvPr>
            <p:cNvSpPr/>
            <p:nvPr/>
          </p:nvSpPr>
          <p:spPr>
            <a:xfrm rot="16200000">
              <a:off x="9966151" y="222612"/>
              <a:ext cx="1027470" cy="10274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3817119-80CD-430C-BD97-C1E0F08F65DB}"/>
              </a:ext>
            </a:extLst>
          </p:cNvPr>
          <p:cNvSpPr txBox="1"/>
          <p:nvPr/>
        </p:nvSpPr>
        <p:spPr>
          <a:xfrm>
            <a:off x="4207820" y="1019745"/>
            <a:ext cx="4980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sz="1800" dirty="0"/>
              <a:t>Participantes en eventos científicos, incluye Personal del INSPI, Unidades de Salud</a:t>
            </a:r>
            <a:endParaRPr lang="ko-KR" alt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03719CF-EDAD-4546-A786-DCDD1F12EC96}"/>
              </a:ext>
            </a:extLst>
          </p:cNvPr>
          <p:cNvSpPr txBox="1"/>
          <p:nvPr/>
        </p:nvSpPr>
        <p:spPr>
          <a:xfrm>
            <a:off x="5440096" y="2046749"/>
            <a:ext cx="3062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sz="1800" dirty="0"/>
              <a:t>Proyectos de Investigación Vinculados a convenios</a:t>
            </a:r>
            <a:endParaRPr lang="ko-KR" alt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9D63F32-000E-4099-9445-62B17823A2B1}"/>
              </a:ext>
            </a:extLst>
          </p:cNvPr>
          <p:cNvSpPr txBox="1"/>
          <p:nvPr/>
        </p:nvSpPr>
        <p:spPr>
          <a:xfrm>
            <a:off x="3346731" y="5125493"/>
            <a:ext cx="3850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sz="1800" dirty="0"/>
              <a:t>Funcionarios del INSPI con aprobación de becas de formación  </a:t>
            </a:r>
            <a:endParaRPr lang="ko-KR" alt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CB5E226D-BD6D-4AB4-A982-8C02050548BF}"/>
              </a:ext>
            </a:extLst>
          </p:cNvPr>
          <p:cNvGrpSpPr/>
          <p:nvPr/>
        </p:nvGrpSpPr>
        <p:grpSpPr>
          <a:xfrm>
            <a:off x="8213479" y="3001008"/>
            <a:ext cx="4614398" cy="777749"/>
            <a:chOff x="7916970" y="2751288"/>
            <a:chExt cx="6096000" cy="1027470"/>
          </a:xfrm>
          <a:solidFill>
            <a:srgbClr val="C55A11"/>
          </a:solidFill>
        </p:grpSpPr>
        <p:sp>
          <p:nvSpPr>
            <p:cNvPr id="39" name="Rounded Rectangle 26">
              <a:extLst>
                <a:ext uri="{FF2B5EF4-FFF2-40B4-BE49-F238E27FC236}">
                  <a16:creationId xmlns:a16="http://schemas.microsoft.com/office/drawing/2014/main" id="{9A117CB8-EE32-4A34-AC60-740FD82FEA69}"/>
                </a:ext>
              </a:extLst>
            </p:cNvPr>
            <p:cNvSpPr/>
            <p:nvPr/>
          </p:nvSpPr>
          <p:spPr>
            <a:xfrm rot="16200000">
              <a:off x="10658369" y="201635"/>
              <a:ext cx="613202" cy="60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D29FE550-A61A-46E2-AC71-1C5DDCB0E4CC}"/>
                </a:ext>
              </a:extLst>
            </p:cNvPr>
            <p:cNvSpPr/>
            <p:nvPr/>
          </p:nvSpPr>
          <p:spPr>
            <a:xfrm rot="16200000">
              <a:off x="7916973" y="2751287"/>
              <a:ext cx="1027470" cy="10274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566EAF0-BF8E-43B8-A3B5-487D55D764CF}"/>
              </a:ext>
            </a:extLst>
          </p:cNvPr>
          <p:cNvSpPr txBox="1"/>
          <p:nvPr/>
        </p:nvSpPr>
        <p:spPr>
          <a:xfrm>
            <a:off x="5759963" y="3083760"/>
            <a:ext cx="2345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sz="1800" dirty="0"/>
              <a:t>Eventos científicos realizados</a:t>
            </a:r>
            <a:endParaRPr lang="ko-KR" alt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A7F94C3-A560-4EB8-A308-41F272CF463F}"/>
              </a:ext>
            </a:extLst>
          </p:cNvPr>
          <p:cNvSpPr txBox="1"/>
          <p:nvPr/>
        </p:nvSpPr>
        <p:spPr>
          <a:xfrm>
            <a:off x="5080000" y="3970876"/>
            <a:ext cx="26342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C" sz="1800" dirty="0"/>
              <a:t>Prácticas Pre profesionales mediante convenios</a:t>
            </a:r>
            <a:endParaRPr lang="ko-KR" alt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itchFamily="34" charset="0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DE861F27-0C63-4C67-8FBF-5AB49EF49F71}"/>
              </a:ext>
            </a:extLst>
          </p:cNvPr>
          <p:cNvGrpSpPr/>
          <p:nvPr/>
        </p:nvGrpSpPr>
        <p:grpSpPr>
          <a:xfrm>
            <a:off x="7804980" y="4086183"/>
            <a:ext cx="4614398" cy="777749"/>
            <a:chOff x="6918149" y="4108705"/>
            <a:chExt cx="6096000" cy="1027470"/>
          </a:xfrm>
          <a:solidFill>
            <a:srgbClr val="70AD47"/>
          </a:solidFill>
        </p:grpSpPr>
        <p:sp>
          <p:nvSpPr>
            <p:cNvPr id="45" name="Rounded Rectangle 26">
              <a:extLst>
                <a:ext uri="{FF2B5EF4-FFF2-40B4-BE49-F238E27FC236}">
                  <a16:creationId xmlns:a16="http://schemas.microsoft.com/office/drawing/2014/main" id="{5B583D34-D45B-4BDE-8B73-74D6D52A2657}"/>
                </a:ext>
              </a:extLst>
            </p:cNvPr>
            <p:cNvSpPr/>
            <p:nvPr/>
          </p:nvSpPr>
          <p:spPr>
            <a:xfrm rot="16200000">
              <a:off x="9659548" y="1559052"/>
              <a:ext cx="613202" cy="6096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5DC589C3-F739-4924-9B60-DDFE2CFFF5AE}"/>
                </a:ext>
              </a:extLst>
            </p:cNvPr>
            <p:cNvSpPr/>
            <p:nvPr/>
          </p:nvSpPr>
          <p:spPr>
            <a:xfrm rot="16200000">
              <a:off x="6918152" y="4108704"/>
              <a:ext cx="1027470" cy="10274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BCD8D8A9-A605-4EA8-8D1C-8DD703B04744}"/>
              </a:ext>
            </a:extLst>
          </p:cNvPr>
          <p:cNvGrpSpPr/>
          <p:nvPr/>
        </p:nvGrpSpPr>
        <p:grpSpPr>
          <a:xfrm>
            <a:off x="7278732" y="5074881"/>
            <a:ext cx="5236728" cy="777749"/>
            <a:chOff x="6095999" y="5423031"/>
            <a:chExt cx="6918149" cy="1027470"/>
          </a:xfrm>
          <a:solidFill>
            <a:srgbClr val="999999"/>
          </a:solidFill>
        </p:grpSpPr>
        <p:sp>
          <p:nvSpPr>
            <p:cNvPr id="49" name="Rounded Rectangle 26">
              <a:extLst>
                <a:ext uri="{FF2B5EF4-FFF2-40B4-BE49-F238E27FC236}">
                  <a16:creationId xmlns:a16="http://schemas.microsoft.com/office/drawing/2014/main" id="{1A291917-3F4F-4EC7-8237-A3ED11F95618}"/>
                </a:ext>
              </a:extLst>
            </p:cNvPr>
            <p:cNvSpPr/>
            <p:nvPr/>
          </p:nvSpPr>
          <p:spPr>
            <a:xfrm rot="16200000">
              <a:off x="9248473" y="2462303"/>
              <a:ext cx="613202" cy="691814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0" name="Oval 32">
              <a:extLst>
                <a:ext uri="{FF2B5EF4-FFF2-40B4-BE49-F238E27FC236}">
                  <a16:creationId xmlns:a16="http://schemas.microsoft.com/office/drawing/2014/main" id="{2A90E998-400F-4171-84D1-C9A4CC43147D}"/>
                </a:ext>
              </a:extLst>
            </p:cNvPr>
            <p:cNvSpPr/>
            <p:nvPr/>
          </p:nvSpPr>
          <p:spPr>
            <a:xfrm rot="16200000">
              <a:off x="6096003" y="5423030"/>
              <a:ext cx="1027470" cy="10274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EE37C9F2-C566-44D7-BFB9-D1364DB0E5C2}"/>
              </a:ext>
            </a:extLst>
          </p:cNvPr>
          <p:cNvGrpSpPr/>
          <p:nvPr/>
        </p:nvGrpSpPr>
        <p:grpSpPr>
          <a:xfrm>
            <a:off x="8582732" y="1961012"/>
            <a:ext cx="5370461" cy="777749"/>
            <a:chOff x="8915791" y="1462562"/>
            <a:chExt cx="7094822" cy="1027470"/>
          </a:xfrm>
          <a:solidFill>
            <a:srgbClr val="3ABEEE"/>
          </a:solidFill>
        </p:grpSpPr>
        <p:sp>
          <p:nvSpPr>
            <p:cNvPr id="53" name="Rounded Rectangle 26">
              <a:extLst>
                <a:ext uri="{FF2B5EF4-FFF2-40B4-BE49-F238E27FC236}">
                  <a16:creationId xmlns:a16="http://schemas.microsoft.com/office/drawing/2014/main" id="{55C5868E-58D5-49B5-B901-36AA8356F481}"/>
                </a:ext>
              </a:extLst>
            </p:cNvPr>
            <p:cNvSpPr/>
            <p:nvPr/>
          </p:nvSpPr>
          <p:spPr>
            <a:xfrm rot="16200000">
              <a:off x="12156601" y="-1586502"/>
              <a:ext cx="613202" cy="70948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4" name="Oval 32">
              <a:extLst>
                <a:ext uri="{FF2B5EF4-FFF2-40B4-BE49-F238E27FC236}">
                  <a16:creationId xmlns:a16="http://schemas.microsoft.com/office/drawing/2014/main" id="{DFC52D6A-EA64-42FE-B348-D3EB69B18D6D}"/>
                </a:ext>
              </a:extLst>
            </p:cNvPr>
            <p:cNvSpPr/>
            <p:nvPr/>
          </p:nvSpPr>
          <p:spPr>
            <a:xfrm rot="16200000">
              <a:off x="8915794" y="1462561"/>
              <a:ext cx="1027470" cy="10274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15" name="Rectangle 8">
            <a:extLst>
              <a:ext uri="{FF2B5EF4-FFF2-40B4-BE49-F238E27FC236}">
                <a16:creationId xmlns:a16="http://schemas.microsoft.com/office/drawing/2014/main" id="{501D1176-F944-4D6B-A0BA-7FAE2F2121A9}"/>
              </a:ext>
            </a:extLst>
          </p:cNvPr>
          <p:cNvSpPr/>
          <p:nvPr/>
        </p:nvSpPr>
        <p:spPr>
          <a:xfrm>
            <a:off x="9222176" y="1176382"/>
            <a:ext cx="99889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000" dirty="0">
                <a:ln w="0"/>
                <a:solidFill>
                  <a:schemeClr val="bg1"/>
                </a:solidFill>
                <a:cs typeface="Arial" pitchFamily="34" charset="0"/>
              </a:rPr>
              <a:t>2739</a:t>
            </a:r>
            <a:endParaRPr lang="ko-KR" altLang="en-US" sz="2000" dirty="0">
              <a:ln w="0"/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CEFAAFEE-5249-4817-B229-2DAA4AC73229}"/>
              </a:ext>
            </a:extLst>
          </p:cNvPr>
          <p:cNvSpPr/>
          <p:nvPr/>
        </p:nvSpPr>
        <p:spPr>
          <a:xfrm>
            <a:off x="8448244" y="2137240"/>
            <a:ext cx="99889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000" dirty="0">
                <a:ln w="0"/>
                <a:solidFill>
                  <a:schemeClr val="bg1"/>
                </a:solidFill>
                <a:cs typeface="Arial" pitchFamily="34" charset="0"/>
              </a:rPr>
              <a:t>12</a:t>
            </a:r>
            <a:endParaRPr lang="ko-KR" altLang="en-US" sz="2000" dirty="0">
              <a:ln w="0"/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8" name="Rectangle 8">
            <a:extLst>
              <a:ext uri="{FF2B5EF4-FFF2-40B4-BE49-F238E27FC236}">
                <a16:creationId xmlns:a16="http://schemas.microsoft.com/office/drawing/2014/main" id="{23A92A06-72B9-40B3-A4D5-5373903EBE56}"/>
              </a:ext>
            </a:extLst>
          </p:cNvPr>
          <p:cNvSpPr/>
          <p:nvPr/>
        </p:nvSpPr>
        <p:spPr>
          <a:xfrm>
            <a:off x="8083287" y="3159713"/>
            <a:ext cx="99889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000" dirty="0">
                <a:ln w="0"/>
                <a:solidFill>
                  <a:schemeClr val="bg1"/>
                </a:solidFill>
                <a:cs typeface="Arial" pitchFamily="34" charset="0"/>
              </a:rPr>
              <a:t>79</a:t>
            </a:r>
            <a:endParaRPr lang="ko-KR" altLang="en-US" sz="2000" dirty="0">
              <a:ln w="0"/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115F061E-FA5D-437C-B6CA-527E4A352F63}"/>
              </a:ext>
            </a:extLst>
          </p:cNvPr>
          <p:cNvSpPr/>
          <p:nvPr/>
        </p:nvSpPr>
        <p:spPr>
          <a:xfrm>
            <a:off x="7667609" y="4273374"/>
            <a:ext cx="99889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000" dirty="0">
                <a:ln w="0"/>
                <a:solidFill>
                  <a:schemeClr val="bg1"/>
                </a:solidFill>
                <a:cs typeface="Arial" pitchFamily="34" charset="0"/>
              </a:rPr>
              <a:t>218</a:t>
            </a:r>
            <a:endParaRPr lang="ko-KR" altLang="en-US" sz="2000" dirty="0">
              <a:ln w="0"/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Rectangle 8">
            <a:extLst>
              <a:ext uri="{FF2B5EF4-FFF2-40B4-BE49-F238E27FC236}">
                <a16:creationId xmlns:a16="http://schemas.microsoft.com/office/drawing/2014/main" id="{124DED2C-5B94-46D6-A7B4-AB9654DD4389}"/>
              </a:ext>
            </a:extLst>
          </p:cNvPr>
          <p:cNvSpPr/>
          <p:nvPr/>
        </p:nvSpPr>
        <p:spPr>
          <a:xfrm>
            <a:off x="7106700" y="5263700"/>
            <a:ext cx="99889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2000" dirty="0">
                <a:ln w="0"/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dirty="0">
              <a:ln w="0"/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E4513BA-5B6C-41DF-94C0-7AC4BEAE1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92507"/>
            <a:ext cx="2852300" cy="190153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E6FF226-2B9F-4AD2-B894-00886DD46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25" y="2907934"/>
            <a:ext cx="2852300" cy="1901533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D781B8C3-E733-45B3-A7F8-E5FE252DF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625" y="916065"/>
            <a:ext cx="2852300" cy="19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37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A6CD017-E0AF-4607-AA82-DFD4CF92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312158" y="348716"/>
            <a:ext cx="500965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MX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Fomento y Transferencia del Conocimiento INSPILIP</a:t>
            </a:r>
            <a:endParaRPr lang="es-EC" sz="2500" b="1" dirty="0">
              <a:solidFill>
                <a:schemeClr val="tx1"/>
              </a:solidFill>
              <a:latin typeface="Barlow Condensed Medium" panose="00000606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92F01D1F-5768-4BF4-B202-B7826A8F6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553" y="5989328"/>
            <a:ext cx="4440853" cy="647143"/>
          </a:xfrm>
          <a:prstGeom prst="rect">
            <a:avLst/>
          </a:prstGeom>
        </p:spPr>
      </p:pic>
      <p:grpSp>
        <p:nvGrpSpPr>
          <p:cNvPr id="81" name="Group 4">
            <a:extLst>
              <a:ext uri="{FF2B5EF4-FFF2-40B4-BE49-F238E27FC236}">
                <a16:creationId xmlns:a16="http://schemas.microsoft.com/office/drawing/2014/main" id="{8678A0FD-B624-4098-96D0-CBC5FFF773FC}"/>
              </a:ext>
            </a:extLst>
          </p:cNvPr>
          <p:cNvGrpSpPr/>
          <p:nvPr/>
        </p:nvGrpSpPr>
        <p:grpSpPr>
          <a:xfrm>
            <a:off x="1463252" y="1322256"/>
            <a:ext cx="3451693" cy="1226428"/>
            <a:chOff x="0" y="0"/>
            <a:chExt cx="4073040" cy="1447200"/>
          </a:xfrm>
        </p:grpSpPr>
        <p:sp>
          <p:nvSpPr>
            <p:cNvPr id="82" name="Freeform 5">
              <a:extLst>
                <a:ext uri="{FF2B5EF4-FFF2-40B4-BE49-F238E27FC236}">
                  <a16:creationId xmlns:a16="http://schemas.microsoft.com/office/drawing/2014/main" id="{A79299AE-BB87-4D73-AFCF-84316C34E5A9}"/>
                </a:ext>
              </a:extLst>
            </p:cNvPr>
            <p:cNvSpPr/>
            <p:nvPr/>
          </p:nvSpPr>
          <p:spPr>
            <a:xfrm>
              <a:off x="0" y="0"/>
              <a:ext cx="4073017" cy="1447165"/>
            </a:xfrm>
            <a:custGeom>
              <a:avLst/>
              <a:gdLst/>
              <a:ahLst/>
              <a:cxnLst/>
              <a:rect l="l" t="t" r="r" b="b"/>
              <a:pathLst>
                <a:path w="4073017" h="1447165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AF633017-5E42-47BB-AC29-1D8451B00D2C}"/>
              </a:ext>
            </a:extLst>
          </p:cNvPr>
          <p:cNvGrpSpPr/>
          <p:nvPr/>
        </p:nvGrpSpPr>
        <p:grpSpPr>
          <a:xfrm>
            <a:off x="936359" y="1348644"/>
            <a:ext cx="1227299" cy="1226440"/>
            <a:chOff x="3875452" y="1078638"/>
            <a:chExt cx="1227299" cy="1226440"/>
          </a:xfrm>
        </p:grpSpPr>
        <p:grpSp>
          <p:nvGrpSpPr>
            <p:cNvPr id="83" name="Group 6">
              <a:extLst>
                <a:ext uri="{FF2B5EF4-FFF2-40B4-BE49-F238E27FC236}">
                  <a16:creationId xmlns:a16="http://schemas.microsoft.com/office/drawing/2014/main" id="{4F65ED0D-2C9A-41F4-8D89-90F7FA8462B7}"/>
                </a:ext>
              </a:extLst>
            </p:cNvPr>
            <p:cNvGrpSpPr/>
            <p:nvPr/>
          </p:nvGrpSpPr>
          <p:grpSpPr>
            <a:xfrm>
              <a:off x="3875452" y="1078638"/>
              <a:ext cx="1227299" cy="1226440"/>
              <a:chOff x="0" y="0"/>
              <a:chExt cx="2056320" cy="2054880"/>
            </a:xfrm>
          </p:grpSpPr>
          <p:sp>
            <p:nvSpPr>
              <p:cNvPr id="84" name="Freeform 7">
                <a:extLst>
                  <a:ext uri="{FF2B5EF4-FFF2-40B4-BE49-F238E27FC236}">
                    <a16:creationId xmlns:a16="http://schemas.microsoft.com/office/drawing/2014/main" id="{4F038291-A8AE-4CCD-9EF2-12C3F7D4776C}"/>
                  </a:ext>
                </a:extLst>
              </p:cNvPr>
              <p:cNvSpPr/>
              <p:nvPr/>
            </p:nvSpPr>
            <p:spPr>
              <a:xfrm>
                <a:off x="0" y="0"/>
                <a:ext cx="2056384" cy="2054860"/>
              </a:xfrm>
              <a:custGeom>
                <a:avLst/>
                <a:gdLst/>
                <a:ahLst/>
                <a:cxnLst/>
                <a:rect l="l" t="t" r="r" b="b"/>
                <a:pathLst>
                  <a:path w="2056384" h="2054860">
                    <a:moveTo>
                      <a:pt x="0" y="1027430"/>
                    </a:moveTo>
                    <a:cubicBezTo>
                      <a:pt x="0" y="459994"/>
                      <a:pt x="460375" y="0"/>
                      <a:pt x="1028192" y="0"/>
                    </a:cubicBezTo>
                    <a:cubicBezTo>
                      <a:pt x="1596009" y="0"/>
                      <a:pt x="2056384" y="459994"/>
                      <a:pt x="2056384" y="1027430"/>
                    </a:cubicBezTo>
                    <a:cubicBezTo>
                      <a:pt x="2056384" y="1594866"/>
                      <a:pt x="1596009" y="2054860"/>
                      <a:pt x="1028192" y="2054860"/>
                    </a:cubicBezTo>
                    <a:cubicBezTo>
                      <a:pt x="460375" y="2054860"/>
                      <a:pt x="0" y="1594866"/>
                      <a:pt x="0" y="1027430"/>
                    </a:cubicBezTo>
                    <a:close/>
                  </a:path>
                </a:pathLst>
              </a:custGeom>
              <a:solidFill>
                <a:srgbClr val="212D5A"/>
              </a:solidFill>
            </p:spPr>
          </p:sp>
        </p:grpSp>
        <p:pic>
          <p:nvPicPr>
            <p:cNvPr id="85" name="Picture 23">
              <a:extLst>
                <a:ext uri="{FF2B5EF4-FFF2-40B4-BE49-F238E27FC236}">
                  <a16:creationId xmlns:a16="http://schemas.microsoft.com/office/drawing/2014/main" id="{33E70D71-92A6-4C4B-B4F5-B42D07984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06747" y="1228467"/>
              <a:ext cx="764746" cy="873995"/>
            </a:xfrm>
            <a:prstGeom prst="rect">
              <a:avLst/>
            </a:prstGeom>
          </p:spPr>
        </p:pic>
      </p:grpSp>
      <p:sp>
        <p:nvSpPr>
          <p:cNvPr id="86" name="TextBox 29">
            <a:extLst>
              <a:ext uri="{FF2B5EF4-FFF2-40B4-BE49-F238E27FC236}">
                <a16:creationId xmlns:a16="http://schemas.microsoft.com/office/drawing/2014/main" id="{A8CEF924-243D-4036-84DF-B8CD6919E506}"/>
              </a:ext>
            </a:extLst>
          </p:cNvPr>
          <p:cNvSpPr txBox="1"/>
          <p:nvPr/>
        </p:nvSpPr>
        <p:spPr>
          <a:xfrm>
            <a:off x="2120909" y="1386544"/>
            <a:ext cx="2732632" cy="49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3041" spc="298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3200" b="1" spc="298" dirty="0">
              <a:solidFill>
                <a:srgbClr val="21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36388C1B-F3BE-49C0-8975-FAF125CFA754}"/>
              </a:ext>
            </a:extLst>
          </p:cNvPr>
          <p:cNvSpPr/>
          <p:nvPr/>
        </p:nvSpPr>
        <p:spPr>
          <a:xfrm>
            <a:off x="2190961" y="1834178"/>
            <a:ext cx="1191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298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s-EC" sz="4000" dirty="0"/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3316A196-CE70-4961-A04C-BA43FA90E3DB}"/>
              </a:ext>
            </a:extLst>
          </p:cNvPr>
          <p:cNvSpPr/>
          <p:nvPr/>
        </p:nvSpPr>
        <p:spPr>
          <a:xfrm>
            <a:off x="2902758" y="1883035"/>
            <a:ext cx="1273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b="1" dirty="0">
                <a:solidFill>
                  <a:srgbClr val="002060"/>
                </a:solidFill>
              </a:rPr>
              <a:t>Artículos </a:t>
            </a:r>
          </a:p>
          <a:p>
            <a:r>
              <a:rPr lang="es-EC" sz="1200" b="1" dirty="0">
                <a:solidFill>
                  <a:srgbClr val="002060"/>
                </a:solidFill>
              </a:rPr>
              <a:t>Publicados en </a:t>
            </a:r>
          </a:p>
          <a:p>
            <a:r>
              <a:rPr lang="es-EC" sz="1200" b="1" dirty="0">
                <a:solidFill>
                  <a:srgbClr val="002060"/>
                </a:solidFill>
              </a:rPr>
              <a:t>INSPILIP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93ACE81-24BE-4D50-A831-E8D65864A109}"/>
              </a:ext>
            </a:extLst>
          </p:cNvPr>
          <p:cNvGrpSpPr/>
          <p:nvPr/>
        </p:nvGrpSpPr>
        <p:grpSpPr>
          <a:xfrm>
            <a:off x="1520402" y="3416718"/>
            <a:ext cx="3965999" cy="523220"/>
            <a:chOff x="1520402" y="2849479"/>
            <a:chExt cx="3965999" cy="523220"/>
          </a:xfrm>
        </p:grpSpPr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id="{D88290D9-38D7-4422-A138-7ECE97193719}"/>
                </a:ext>
              </a:extLst>
            </p:cNvPr>
            <p:cNvSpPr/>
            <p:nvPr/>
          </p:nvSpPr>
          <p:spPr>
            <a:xfrm>
              <a:off x="1834978" y="2849479"/>
              <a:ext cx="36514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800" b="1" dirty="0">
                  <a:solidFill>
                    <a:srgbClr val="002060"/>
                  </a:solidFill>
                </a:rPr>
                <a:t>12</a:t>
              </a:r>
              <a:r>
                <a:rPr lang="es-EC" sz="1600" b="1" dirty="0">
                  <a:solidFill>
                    <a:srgbClr val="002060"/>
                  </a:solidFill>
                </a:rPr>
                <a:t> </a:t>
              </a:r>
              <a:r>
                <a:rPr lang="es-EC" sz="2000" b="1" dirty="0">
                  <a:solidFill>
                    <a:srgbClr val="002060"/>
                  </a:solidFill>
                </a:rPr>
                <a:t>Artículos Originales</a:t>
              </a:r>
            </a:p>
          </p:txBody>
        </p:sp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F7646059-BBE3-4D3A-BDB8-DC3660B95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0402" y="2942681"/>
              <a:ext cx="371012" cy="371012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C1FF960-519B-4713-922A-EB9DF4A74E95}"/>
              </a:ext>
            </a:extLst>
          </p:cNvPr>
          <p:cNvGrpSpPr/>
          <p:nvPr/>
        </p:nvGrpSpPr>
        <p:grpSpPr>
          <a:xfrm>
            <a:off x="1519584" y="4109639"/>
            <a:ext cx="3253973" cy="523220"/>
            <a:chOff x="1519584" y="3520795"/>
            <a:chExt cx="3253973" cy="523220"/>
          </a:xfrm>
        </p:grpSpPr>
        <p:sp>
          <p:nvSpPr>
            <p:cNvPr id="92" name="Rectángulo 91">
              <a:extLst>
                <a:ext uri="{FF2B5EF4-FFF2-40B4-BE49-F238E27FC236}">
                  <a16:creationId xmlns:a16="http://schemas.microsoft.com/office/drawing/2014/main" id="{8577A694-5F05-4909-A21C-4A38759E5E86}"/>
                </a:ext>
              </a:extLst>
            </p:cNvPr>
            <p:cNvSpPr/>
            <p:nvPr/>
          </p:nvSpPr>
          <p:spPr>
            <a:xfrm>
              <a:off x="1830950" y="3520795"/>
              <a:ext cx="29426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800" b="1" dirty="0">
                  <a:solidFill>
                    <a:srgbClr val="002060"/>
                  </a:solidFill>
                </a:rPr>
                <a:t>11 </a:t>
              </a:r>
              <a:r>
                <a:rPr lang="es-EC" sz="2000" b="1" dirty="0">
                  <a:solidFill>
                    <a:srgbClr val="002060"/>
                  </a:solidFill>
                </a:rPr>
                <a:t>Reporte de casos</a:t>
              </a:r>
            </a:p>
          </p:txBody>
        </p:sp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7462B2BA-4D1D-4D79-A4F3-44B95DD8C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9584" y="3581677"/>
              <a:ext cx="401455" cy="401455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4197A774-EE1D-41A6-9B09-FCF022E2654D}"/>
              </a:ext>
            </a:extLst>
          </p:cNvPr>
          <p:cNvGrpSpPr/>
          <p:nvPr/>
        </p:nvGrpSpPr>
        <p:grpSpPr>
          <a:xfrm>
            <a:off x="1569043" y="2790723"/>
            <a:ext cx="3593507" cy="523220"/>
            <a:chOff x="1569043" y="4134608"/>
            <a:chExt cx="3593507" cy="523220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41E26201-529D-4C7B-893B-7C44373B6AB4}"/>
                </a:ext>
              </a:extLst>
            </p:cNvPr>
            <p:cNvSpPr/>
            <p:nvPr/>
          </p:nvSpPr>
          <p:spPr>
            <a:xfrm>
              <a:off x="1830950" y="4134608"/>
              <a:ext cx="3331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800" b="1" dirty="0">
                  <a:solidFill>
                    <a:srgbClr val="002060"/>
                  </a:solidFill>
                </a:rPr>
                <a:t>15</a:t>
              </a:r>
              <a:r>
                <a:rPr lang="es-EC" sz="1600" b="1" dirty="0">
                  <a:solidFill>
                    <a:srgbClr val="002060"/>
                  </a:solidFill>
                </a:rPr>
                <a:t> </a:t>
              </a:r>
              <a:r>
                <a:rPr lang="es-EC" sz="2000" b="1" dirty="0">
                  <a:solidFill>
                    <a:srgbClr val="002060"/>
                  </a:solidFill>
                </a:rPr>
                <a:t>Artículos de revisión</a:t>
              </a:r>
            </a:p>
          </p:txBody>
        </p:sp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34881054-6202-4AD0-8E97-F70D93B84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69043" y="4229100"/>
              <a:ext cx="338135" cy="338135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EF114E0-7372-4055-B556-98BC429DD6BC}"/>
              </a:ext>
            </a:extLst>
          </p:cNvPr>
          <p:cNvGrpSpPr/>
          <p:nvPr/>
        </p:nvGrpSpPr>
        <p:grpSpPr>
          <a:xfrm>
            <a:off x="1549885" y="4735634"/>
            <a:ext cx="4384190" cy="523220"/>
            <a:chOff x="1549885" y="4657828"/>
            <a:chExt cx="4384190" cy="523220"/>
          </a:xfrm>
        </p:grpSpPr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B6BCE0F3-2FD9-46EA-A52B-F0C27612C478}"/>
                </a:ext>
              </a:extLst>
            </p:cNvPr>
            <p:cNvSpPr/>
            <p:nvPr/>
          </p:nvSpPr>
          <p:spPr>
            <a:xfrm>
              <a:off x="1892128" y="4657828"/>
              <a:ext cx="404194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800" b="1" dirty="0">
                  <a:solidFill>
                    <a:srgbClr val="002060"/>
                  </a:solidFill>
                </a:rPr>
                <a:t>1</a:t>
              </a:r>
              <a:r>
                <a:rPr lang="es-EC" sz="1600" b="1" dirty="0">
                  <a:solidFill>
                    <a:srgbClr val="002060"/>
                  </a:solidFill>
                </a:rPr>
                <a:t> </a:t>
              </a:r>
              <a:r>
                <a:rPr lang="es-EC" sz="2000" b="1" dirty="0">
                  <a:solidFill>
                    <a:srgbClr val="002060"/>
                  </a:solidFill>
                </a:rPr>
                <a:t>Artículos de otras categorías</a:t>
              </a:r>
            </a:p>
          </p:txBody>
        </p:sp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id="{F5609DFE-F511-41CE-AAD7-3DA97ADE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49885" y="4748421"/>
              <a:ext cx="357293" cy="357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79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932903" y="2705745"/>
            <a:ext cx="601693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000"/>
            </a:pPr>
            <a:r>
              <a:rPr lang="es-MX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VIGILANCIA EPIDEMIOLÓGICA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A4F7869-1546-4ECE-929E-C7268644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700" y="24130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91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833654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Laboratorios de Vigilancia Epidemiológica y Referencia Nacional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9EFD816-005E-417E-A4E5-F913A11DC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18487"/>
              </p:ext>
            </p:extLst>
          </p:nvPr>
        </p:nvGraphicFramePr>
        <p:xfrm>
          <a:off x="359391" y="1506922"/>
          <a:ext cx="11568751" cy="4295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1928">
                  <a:extLst>
                    <a:ext uri="{9D8B030D-6E8A-4147-A177-3AD203B41FA5}">
                      <a16:colId xmlns:a16="http://schemas.microsoft.com/office/drawing/2014/main" val="1515311860"/>
                    </a:ext>
                  </a:extLst>
                </a:gridCol>
                <a:gridCol w="2171172">
                  <a:extLst>
                    <a:ext uri="{9D8B030D-6E8A-4147-A177-3AD203B41FA5}">
                      <a16:colId xmlns:a16="http://schemas.microsoft.com/office/drawing/2014/main" val="1249453992"/>
                    </a:ext>
                  </a:extLst>
                </a:gridCol>
                <a:gridCol w="7445651">
                  <a:extLst>
                    <a:ext uri="{9D8B030D-6E8A-4147-A177-3AD203B41FA5}">
                      <a16:colId xmlns:a16="http://schemas.microsoft.com/office/drawing/2014/main" val="1328060997"/>
                    </a:ext>
                  </a:extLst>
                </a:gridCol>
              </a:tblGrid>
              <a:tr h="2688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Cumplimiento de los objetivos del Plan Nacional de Desarrollo 2021-2025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487333"/>
                  </a:ext>
                </a:extLst>
              </a:tr>
              <a:tr h="194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Objetivo Plan Nacional de Desarrollo</a:t>
                      </a:r>
                      <a:endParaRPr lang="es-EC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2021-2025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Objetivo Estratégico</a:t>
                      </a:r>
                      <a:endParaRPr lang="es-EC" sz="16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Institucional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Indicadores</a:t>
                      </a:r>
                      <a:endParaRPr lang="es-EC" sz="16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 anchor="ctr"/>
                </a:tc>
                <a:extLst>
                  <a:ext uri="{0D108BD9-81ED-4DB2-BD59-A6C34878D82A}">
                    <a16:rowId xmlns:a16="http://schemas.microsoft.com/office/drawing/2014/main" val="77063777"/>
                  </a:ext>
                </a:extLst>
              </a:tr>
              <a:tr h="439633">
                <a:tc rowSpan="7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Objetivo 6. Garantizar el derecho a la Salud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 anchor="ctr"/>
                </a:tc>
                <a:tc rowSpan="7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Incrementar la eficiencia y calidad de la prestación de los servicios de Laboratorio Especializado de Referencia Nacional que contribuya a la Vigilancia de la Salud Pública.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 pruebas y técnicas especializadas </a:t>
                      </a:r>
                      <a:r>
                        <a:rPr lang="es-EC" sz="1050" dirty="0">
                          <a:effectLst/>
                        </a:rPr>
                        <a:t>   </a:t>
                      </a:r>
                      <a:r>
                        <a:rPr lang="es-EC" sz="1200" dirty="0">
                          <a:effectLst/>
                        </a:rPr>
                        <a:t>de laboratorio desconcentradas a la REDNALAC e implementadas en los Centros de Referencia Nacional del INSPI: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271736831"/>
                  </a:ext>
                </a:extLst>
              </a:tr>
              <a:tr h="40779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182,747 pruebas especializadas de laboratorio realizadas por los Centros de Referencia Nacional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4088538561"/>
                  </a:ext>
                </a:extLst>
              </a:tr>
              <a:tr h="2720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 paneles de </a:t>
                      </a:r>
                      <a:r>
                        <a:rPr lang="es-EC" sz="1050" dirty="0">
                          <a:effectLst/>
                        </a:rPr>
                        <a:t> </a:t>
                      </a:r>
                      <a:r>
                        <a:rPr lang="es-EC" sz="1200" dirty="0" err="1">
                          <a:effectLst/>
                        </a:rPr>
                        <a:t>proeficiencia</a:t>
                      </a:r>
                      <a:r>
                        <a:rPr lang="es-EC" sz="1200" dirty="0">
                          <a:effectLst/>
                        </a:rPr>
                        <a:t> por evento enviados a la REDNALAC y laboratorios de INSPI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2897499645"/>
                  </a:ext>
                </a:extLst>
              </a:tr>
              <a:tr h="4915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 controles de </a:t>
                      </a:r>
                      <a:r>
                        <a:rPr lang="es-EC" sz="1050" dirty="0">
                          <a:effectLst/>
                        </a:rPr>
                        <a:t> </a:t>
                      </a:r>
                      <a:r>
                        <a:rPr lang="es-EC" sz="1200" dirty="0">
                          <a:effectLst/>
                        </a:rPr>
                        <a:t>calidad por evento realizados por los Laboratorios Supranacionales a los Centros de Referencia Nacional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2824856533"/>
                  </a:ext>
                </a:extLst>
              </a:tr>
              <a:tr h="58141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22 capacitaciones y ponencias en congresos nacionales e internacionales realizadas por los Centros de Referencia Nacional a los laboratorios de la REDNALAC y entidades nacionales e internacionales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3899341350"/>
                  </a:ext>
                </a:extLst>
              </a:tr>
              <a:tr h="1813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26 documentos elaborados y/o actualizados por los Centros de Referencia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2584387841"/>
                  </a:ext>
                </a:extLst>
              </a:tr>
              <a:tr h="3627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 proyectos de fortalecimiento institucional presentados por los Centros de Referencia Nacional y la Plataforma Compartida a los entes competentes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394" marR="38394" marT="0" marB="0"/>
                </a:tc>
                <a:extLst>
                  <a:ext uri="{0D108BD9-81ED-4DB2-BD59-A6C34878D82A}">
                    <a16:rowId xmlns:a16="http://schemas.microsoft.com/office/drawing/2014/main" val="238657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160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9" y="348716"/>
            <a:ext cx="26420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06CAF7A8-DB31-46C4-95B8-DF3F8D3BF9BF}"/>
              </a:ext>
            </a:extLst>
          </p:cNvPr>
          <p:cNvSpPr txBox="1"/>
          <p:nvPr/>
        </p:nvSpPr>
        <p:spPr>
          <a:xfrm>
            <a:off x="4696657" y="810340"/>
            <a:ext cx="4320214" cy="620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8"/>
              </a:lnSpc>
            </a:pPr>
            <a:r>
              <a:rPr lang="es-ES_tradnl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182.747</a:t>
            </a:r>
            <a:r>
              <a:rPr lang="es-ES_tradnl" sz="3798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800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Especializadas</a:t>
            </a:r>
            <a:endParaRPr lang="es-ES_tradnl" sz="3798" b="1" dirty="0">
              <a:solidFill>
                <a:srgbClr val="212D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 descr="Probetas">
            <a:extLst>
              <a:ext uri="{FF2B5EF4-FFF2-40B4-BE49-F238E27FC236}">
                <a16:creationId xmlns:a16="http://schemas.microsoft.com/office/drawing/2014/main" id="{B5619860-31C3-4422-960D-E90C4160E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26839" y="675490"/>
            <a:ext cx="914400" cy="914400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8742242-87D3-4403-9888-0FDAC9E85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008006"/>
              </p:ext>
            </p:extLst>
          </p:nvPr>
        </p:nvGraphicFramePr>
        <p:xfrm>
          <a:off x="0" y="1632012"/>
          <a:ext cx="12192000" cy="4156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9943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2957C06-7E4F-4CCC-B72E-B5F28F1865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DA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23C5D4-0335-8946-BDD6-BD9839C43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10" y="0"/>
            <a:ext cx="12206710" cy="685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4EC49F-6BE1-424F-B8DB-7061E572B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645" y="2184446"/>
            <a:ext cx="4525191" cy="18297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F066A0-1EC9-44CD-B9A5-2B4CDC74E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207" y="5623039"/>
            <a:ext cx="6371344" cy="9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6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E280A609-57DC-4097-96E2-0E134C5B99F8}"/>
              </a:ext>
            </a:extLst>
          </p:cNvPr>
          <p:cNvSpPr txBox="1"/>
          <p:nvPr/>
        </p:nvSpPr>
        <p:spPr>
          <a:xfrm>
            <a:off x="312158" y="117904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CCD50C1A-AC5E-45EF-B278-8C7AF7674326}"/>
              </a:ext>
            </a:extLst>
          </p:cNvPr>
          <p:cNvSpPr/>
          <p:nvPr/>
        </p:nvSpPr>
        <p:spPr>
          <a:xfrm>
            <a:off x="1464085" y="1177083"/>
            <a:ext cx="1145175" cy="1084275"/>
          </a:xfrm>
          <a:prstGeom prst="ellipse">
            <a:avLst/>
          </a:prstGeom>
          <a:solidFill>
            <a:schemeClr val="accent6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7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Arc 3">
            <a:extLst>
              <a:ext uri="{FF2B5EF4-FFF2-40B4-BE49-F238E27FC236}">
                <a16:creationId xmlns:a16="http://schemas.microsoft.com/office/drawing/2014/main" id="{E0D293C1-153E-4C16-B136-6970C8F4B0FE}"/>
              </a:ext>
            </a:extLst>
          </p:cNvPr>
          <p:cNvSpPr/>
          <p:nvPr/>
        </p:nvSpPr>
        <p:spPr>
          <a:xfrm rot="5400000">
            <a:off x="5143264" y="739494"/>
            <a:ext cx="1727202" cy="1824217"/>
          </a:xfrm>
          <a:prstGeom prst="arc">
            <a:avLst>
              <a:gd name="adj1" fmla="val 5710672"/>
              <a:gd name="adj2" fmla="val 15912259"/>
            </a:avLst>
          </a:prstGeom>
          <a:ln w="165100">
            <a:solidFill>
              <a:schemeClr val="accent2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Arc 4">
            <a:extLst>
              <a:ext uri="{FF2B5EF4-FFF2-40B4-BE49-F238E27FC236}">
                <a16:creationId xmlns:a16="http://schemas.microsoft.com/office/drawing/2014/main" id="{288A3398-A73A-4B74-8254-5476AF94E450}"/>
              </a:ext>
            </a:extLst>
          </p:cNvPr>
          <p:cNvSpPr/>
          <p:nvPr/>
        </p:nvSpPr>
        <p:spPr>
          <a:xfrm rot="5400000" flipH="1">
            <a:off x="7149621" y="722294"/>
            <a:ext cx="1727202" cy="1824217"/>
          </a:xfrm>
          <a:prstGeom prst="arc">
            <a:avLst>
              <a:gd name="adj1" fmla="val 5478932"/>
              <a:gd name="adj2" fmla="val 16740799"/>
            </a:avLst>
          </a:prstGeom>
          <a:ln w="165100">
            <a:solidFill>
              <a:schemeClr val="accent3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Arc 5">
            <a:extLst>
              <a:ext uri="{FF2B5EF4-FFF2-40B4-BE49-F238E27FC236}">
                <a16:creationId xmlns:a16="http://schemas.microsoft.com/office/drawing/2014/main" id="{8F84C82D-FFA7-43E2-897D-502461F42887}"/>
              </a:ext>
            </a:extLst>
          </p:cNvPr>
          <p:cNvSpPr/>
          <p:nvPr/>
        </p:nvSpPr>
        <p:spPr>
          <a:xfrm rot="5400000">
            <a:off x="9115466" y="722294"/>
            <a:ext cx="1727203" cy="1824217"/>
          </a:xfrm>
          <a:prstGeom prst="arc">
            <a:avLst>
              <a:gd name="adj1" fmla="val 6266444"/>
              <a:gd name="adj2" fmla="val 16037008"/>
            </a:avLst>
          </a:prstGeom>
          <a:ln w="165100">
            <a:solidFill>
              <a:schemeClr val="accent4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023714B4-8D02-4679-9A14-2742A883C24A}"/>
              </a:ext>
            </a:extLst>
          </p:cNvPr>
          <p:cNvSpPr/>
          <p:nvPr/>
        </p:nvSpPr>
        <p:spPr>
          <a:xfrm>
            <a:off x="9404208" y="1177082"/>
            <a:ext cx="1145175" cy="1084275"/>
          </a:xfrm>
          <a:prstGeom prst="ellipse">
            <a:avLst/>
          </a:prstGeom>
          <a:solidFill>
            <a:schemeClr val="accent4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26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C4E3A496-2CF8-439E-959F-9B7A6C340CE3}"/>
              </a:ext>
            </a:extLst>
          </p:cNvPr>
          <p:cNvSpPr/>
          <p:nvPr/>
        </p:nvSpPr>
        <p:spPr>
          <a:xfrm>
            <a:off x="7438362" y="1177082"/>
            <a:ext cx="1145175" cy="1084275"/>
          </a:xfrm>
          <a:prstGeom prst="ellipse">
            <a:avLst/>
          </a:prstGeom>
          <a:solidFill>
            <a:schemeClr val="accent3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4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71B85FCE-B7AE-4CC3-9009-188B7EFAEB5C}"/>
              </a:ext>
            </a:extLst>
          </p:cNvPr>
          <p:cNvSpPr/>
          <p:nvPr/>
        </p:nvSpPr>
        <p:spPr>
          <a:xfrm>
            <a:off x="5424134" y="1177082"/>
            <a:ext cx="1145175" cy="1084275"/>
          </a:xfrm>
          <a:prstGeom prst="ellipse">
            <a:avLst/>
          </a:prstGeom>
          <a:solidFill>
            <a:schemeClr val="accent2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" name="Chevron 5">
            <a:extLst>
              <a:ext uri="{FF2B5EF4-FFF2-40B4-BE49-F238E27FC236}">
                <a16:creationId xmlns:a16="http://schemas.microsoft.com/office/drawing/2014/main" id="{F672AC3F-9BED-4C73-BA25-EFF39962AC68}"/>
              </a:ext>
            </a:extLst>
          </p:cNvPr>
          <p:cNvSpPr/>
          <p:nvPr/>
        </p:nvSpPr>
        <p:spPr>
          <a:xfrm rot="5400000">
            <a:off x="9835226" y="2306775"/>
            <a:ext cx="283136" cy="416859"/>
          </a:xfrm>
          <a:prstGeom prst="chevron">
            <a:avLst>
              <a:gd name="adj" fmla="val 42574"/>
            </a:avLst>
          </a:prstGeom>
          <a:solidFill>
            <a:schemeClr val="accent4">
              <a:alpha val="98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5" name="Chevron 67">
            <a:extLst>
              <a:ext uri="{FF2B5EF4-FFF2-40B4-BE49-F238E27FC236}">
                <a16:creationId xmlns:a16="http://schemas.microsoft.com/office/drawing/2014/main" id="{7D3F453B-BD82-467B-BF89-8A662D79ACDD}"/>
              </a:ext>
            </a:extLst>
          </p:cNvPr>
          <p:cNvSpPr/>
          <p:nvPr/>
        </p:nvSpPr>
        <p:spPr>
          <a:xfrm rot="5400000">
            <a:off x="5866315" y="2311995"/>
            <a:ext cx="283136" cy="416859"/>
          </a:xfrm>
          <a:prstGeom prst="chevron">
            <a:avLst>
              <a:gd name="adj" fmla="val 42574"/>
            </a:avLst>
          </a:prstGeom>
          <a:solidFill>
            <a:schemeClr val="accent2"/>
          </a:solidFill>
          <a:ln w="635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16" name="Chevron 91">
            <a:extLst>
              <a:ext uri="{FF2B5EF4-FFF2-40B4-BE49-F238E27FC236}">
                <a16:creationId xmlns:a16="http://schemas.microsoft.com/office/drawing/2014/main" id="{7F277E7D-757E-402A-B838-24D8F9DB8A4E}"/>
              </a:ext>
            </a:extLst>
          </p:cNvPr>
          <p:cNvSpPr/>
          <p:nvPr/>
        </p:nvSpPr>
        <p:spPr>
          <a:xfrm rot="16200000" flipH="1">
            <a:off x="7874879" y="2572323"/>
            <a:ext cx="283136" cy="416861"/>
          </a:xfrm>
          <a:prstGeom prst="chevron">
            <a:avLst>
              <a:gd name="adj" fmla="val 42574"/>
            </a:avLst>
          </a:prstGeom>
          <a:solidFill>
            <a:schemeClr val="accent3">
              <a:alpha val="98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Arc 22">
            <a:extLst>
              <a:ext uri="{FF2B5EF4-FFF2-40B4-BE49-F238E27FC236}">
                <a16:creationId xmlns:a16="http://schemas.microsoft.com/office/drawing/2014/main" id="{BD88359D-463F-4D5B-9462-0FD9B40F3B03}"/>
              </a:ext>
            </a:extLst>
          </p:cNvPr>
          <p:cNvSpPr/>
          <p:nvPr/>
        </p:nvSpPr>
        <p:spPr>
          <a:xfrm rot="5400000" flipH="1">
            <a:off x="3158181" y="722295"/>
            <a:ext cx="1727202" cy="1824217"/>
          </a:xfrm>
          <a:prstGeom prst="arc">
            <a:avLst>
              <a:gd name="adj1" fmla="val 5478932"/>
              <a:gd name="adj2" fmla="val 16110077"/>
            </a:avLst>
          </a:prstGeom>
          <a:ln w="165100">
            <a:solidFill>
              <a:schemeClr val="accent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" name="Arc 23">
            <a:extLst>
              <a:ext uri="{FF2B5EF4-FFF2-40B4-BE49-F238E27FC236}">
                <a16:creationId xmlns:a16="http://schemas.microsoft.com/office/drawing/2014/main" id="{D1E2BA3B-AD0F-4540-879A-64364C662F20}"/>
              </a:ext>
            </a:extLst>
          </p:cNvPr>
          <p:cNvSpPr/>
          <p:nvPr/>
        </p:nvSpPr>
        <p:spPr>
          <a:xfrm rot="5400000">
            <a:off x="1175343" y="722297"/>
            <a:ext cx="1727203" cy="1824217"/>
          </a:xfrm>
          <a:prstGeom prst="arc">
            <a:avLst>
              <a:gd name="adj1" fmla="val 6266444"/>
              <a:gd name="adj2" fmla="val 16268714"/>
            </a:avLst>
          </a:prstGeom>
          <a:ln w="165100">
            <a:solidFill>
              <a:schemeClr val="accent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Oval 25">
            <a:extLst>
              <a:ext uri="{FF2B5EF4-FFF2-40B4-BE49-F238E27FC236}">
                <a16:creationId xmlns:a16="http://schemas.microsoft.com/office/drawing/2014/main" id="{1175D7E5-8CD7-4E24-A658-FB0AA71421EB}"/>
              </a:ext>
            </a:extLst>
          </p:cNvPr>
          <p:cNvSpPr/>
          <p:nvPr/>
        </p:nvSpPr>
        <p:spPr>
          <a:xfrm>
            <a:off x="3446922" y="1177083"/>
            <a:ext cx="1145175" cy="1084275"/>
          </a:xfrm>
          <a:prstGeom prst="ellipse">
            <a:avLst/>
          </a:prstGeom>
          <a:solidFill>
            <a:schemeClr val="accent1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7</a:t>
            </a:r>
            <a:endParaRPr lang="ko-KR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Chevron 5">
            <a:extLst>
              <a:ext uri="{FF2B5EF4-FFF2-40B4-BE49-F238E27FC236}">
                <a16:creationId xmlns:a16="http://schemas.microsoft.com/office/drawing/2014/main" id="{02E0C402-BCA1-41D5-B33E-190F1BFB318E}"/>
              </a:ext>
            </a:extLst>
          </p:cNvPr>
          <p:cNvSpPr/>
          <p:nvPr/>
        </p:nvSpPr>
        <p:spPr>
          <a:xfrm rot="5400000">
            <a:off x="1896253" y="2289575"/>
            <a:ext cx="283136" cy="416859"/>
          </a:xfrm>
          <a:prstGeom prst="chevron">
            <a:avLst>
              <a:gd name="adj" fmla="val 42574"/>
            </a:avLst>
          </a:prstGeom>
          <a:solidFill>
            <a:schemeClr val="accent6"/>
          </a:solidFill>
          <a:ln w="635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21" name="Chevron 91">
            <a:extLst>
              <a:ext uri="{FF2B5EF4-FFF2-40B4-BE49-F238E27FC236}">
                <a16:creationId xmlns:a16="http://schemas.microsoft.com/office/drawing/2014/main" id="{A6FDB464-2567-43E2-9CE0-5B10A3D05D46}"/>
              </a:ext>
            </a:extLst>
          </p:cNvPr>
          <p:cNvSpPr/>
          <p:nvPr/>
        </p:nvSpPr>
        <p:spPr>
          <a:xfrm rot="16200000" flipH="1">
            <a:off x="3877941" y="2619162"/>
            <a:ext cx="283136" cy="416859"/>
          </a:xfrm>
          <a:prstGeom prst="chevron">
            <a:avLst>
              <a:gd name="adj" fmla="val 42574"/>
            </a:avLst>
          </a:prstGeom>
          <a:solidFill>
            <a:schemeClr val="accent1"/>
          </a:solidFill>
          <a:ln w="63500"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id="{121F7E60-EC80-479E-9108-2EE73296C0F6}"/>
              </a:ext>
            </a:extLst>
          </p:cNvPr>
          <p:cNvGrpSpPr/>
          <p:nvPr/>
        </p:nvGrpSpPr>
        <p:grpSpPr>
          <a:xfrm>
            <a:off x="469782" y="2871137"/>
            <a:ext cx="2113542" cy="3406010"/>
            <a:chOff x="462847" y="1879078"/>
            <a:chExt cx="2205817" cy="2774727"/>
          </a:xfrm>
        </p:grpSpPr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12E3C360-6A56-4EF5-AD0D-5B84E5FE9853}"/>
                </a:ext>
              </a:extLst>
            </p:cNvPr>
            <p:cNvSpPr txBox="1">
              <a:spLocks/>
            </p:cNvSpPr>
            <p:nvPr/>
          </p:nvSpPr>
          <p:spPr>
            <a:xfrm>
              <a:off x="462847" y="2415239"/>
              <a:ext cx="2205817" cy="223856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spcBef>
                  <a:spcPts val="0"/>
                </a:spcBef>
                <a:buNone/>
              </a:pPr>
              <a:r>
                <a:rPr lang="es-EC" sz="1000" dirty="0"/>
                <a:t>Desconcentración del </a:t>
              </a:r>
            </a:p>
            <a:p>
              <a:pPr marL="0" lvl="0" indent="0">
                <a:spcBef>
                  <a:spcPts val="0"/>
                </a:spcBef>
                <a:buNone/>
              </a:pPr>
              <a:r>
                <a:rPr lang="es-EC" sz="1000" dirty="0"/>
                <a:t>Diagnóstico de: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Enfermedad de Chagas. 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Leishmaniasis tegumentaria.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Virus Herpes Simple I -II 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Virus Varicela Zoster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Citomegalovirus, 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Virus Epstein Barr 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Virus Herpes 6, </a:t>
              </a:r>
            </a:p>
            <a:p>
              <a:pPr marL="180000" indent="-180000" algn="ctr">
                <a:spcBef>
                  <a:spcPts val="0"/>
                </a:spcBef>
                <a:buNone/>
              </a:pP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35">
              <a:extLst>
                <a:ext uri="{FF2B5EF4-FFF2-40B4-BE49-F238E27FC236}">
                  <a16:creationId xmlns:a16="http://schemas.microsoft.com/office/drawing/2014/main" id="{5E13ECE4-C87D-4CAF-8188-AA78EB6F5012}"/>
                </a:ext>
              </a:extLst>
            </p:cNvPr>
            <p:cNvSpPr txBox="1"/>
            <p:nvPr/>
          </p:nvSpPr>
          <p:spPr>
            <a:xfrm>
              <a:off x="462847" y="1879078"/>
              <a:ext cx="2086640" cy="4513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C" sz="1000" b="1" dirty="0"/>
                <a:t>Desconcentración de Pruebas y Técnicas especializadas a la REDNALAC</a:t>
              </a:r>
              <a:endParaRPr lang="ko-KR" altLang="en-US" sz="1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33">
            <a:extLst>
              <a:ext uri="{FF2B5EF4-FFF2-40B4-BE49-F238E27FC236}">
                <a16:creationId xmlns:a16="http://schemas.microsoft.com/office/drawing/2014/main" id="{9DFB31B9-4FF5-4F21-8BCC-F63021E57C0C}"/>
              </a:ext>
            </a:extLst>
          </p:cNvPr>
          <p:cNvGrpSpPr/>
          <p:nvPr/>
        </p:nvGrpSpPr>
        <p:grpSpPr>
          <a:xfrm>
            <a:off x="5007515" y="2945389"/>
            <a:ext cx="1877240" cy="2768579"/>
            <a:chOff x="904439" y="2057591"/>
            <a:chExt cx="1645048" cy="2595313"/>
          </a:xfrm>
        </p:grpSpPr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2345C98C-FBE0-4978-A008-B48E714CB29E}"/>
                </a:ext>
              </a:extLst>
            </p:cNvPr>
            <p:cNvSpPr txBox="1">
              <a:spLocks/>
            </p:cNvSpPr>
            <p:nvPr/>
          </p:nvSpPr>
          <p:spPr>
            <a:xfrm>
              <a:off x="904439" y="2415239"/>
              <a:ext cx="1645048" cy="223766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EC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Ensayos de aptitud 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MX" sz="1000" dirty="0"/>
                <a:t>Malaria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MX" sz="1000" dirty="0"/>
                <a:t>Tuberculosis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MX" sz="1000" dirty="0"/>
                <a:t>Leishmaniasis.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Neumonía Bacteriana Aguda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dirty="0"/>
                <a:t>Meningitis Bacteria Aguda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EC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MX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EC" sz="1000" dirty="0"/>
            </a:p>
            <a:p>
              <a:pPr lvl="0">
                <a:buFont typeface="Symbol" panose="05050102010706020507" pitchFamily="18" charset="2"/>
                <a:buChar char=""/>
              </a:pPr>
              <a:endParaRPr lang="es-EC" sz="1000" dirty="0"/>
            </a:p>
            <a:p>
              <a:pPr marL="180000" indent="-180000" algn="ctr">
                <a:spcBef>
                  <a:spcPts val="0"/>
                </a:spcBef>
                <a:buNone/>
              </a:pP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35">
              <a:extLst>
                <a:ext uri="{FF2B5EF4-FFF2-40B4-BE49-F238E27FC236}">
                  <a16:creationId xmlns:a16="http://schemas.microsoft.com/office/drawing/2014/main" id="{BCDD8A5B-EAE8-466B-AAF2-1A846EF73CD7}"/>
                </a:ext>
              </a:extLst>
            </p:cNvPr>
            <p:cNvSpPr txBox="1"/>
            <p:nvPr/>
          </p:nvSpPr>
          <p:spPr>
            <a:xfrm>
              <a:off x="1010876" y="2057591"/>
              <a:ext cx="1538611" cy="3750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C" sz="1000" b="1" dirty="0"/>
                <a:t>Evaluaciones a la REDNALAC</a:t>
              </a:r>
              <a:endParaRPr lang="ko-KR" altLang="en-US" sz="1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33">
            <a:extLst>
              <a:ext uri="{FF2B5EF4-FFF2-40B4-BE49-F238E27FC236}">
                <a16:creationId xmlns:a16="http://schemas.microsoft.com/office/drawing/2014/main" id="{D7BA3972-B883-4E1F-A2DF-636CFA0E43EB}"/>
              </a:ext>
            </a:extLst>
          </p:cNvPr>
          <p:cNvGrpSpPr/>
          <p:nvPr/>
        </p:nvGrpSpPr>
        <p:grpSpPr>
          <a:xfrm>
            <a:off x="2586237" y="3100496"/>
            <a:ext cx="2415452" cy="2759066"/>
            <a:chOff x="1010876" y="2061751"/>
            <a:chExt cx="1756203" cy="2529019"/>
          </a:xfrm>
        </p:grpSpPr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id="{77C0D0D1-920F-4CA6-8F5B-E5D1FEBCD197}"/>
                </a:ext>
              </a:extLst>
            </p:cNvPr>
            <p:cNvSpPr txBox="1">
              <a:spLocks/>
            </p:cNvSpPr>
            <p:nvPr/>
          </p:nvSpPr>
          <p:spPr>
            <a:xfrm>
              <a:off x="1010876" y="2415239"/>
              <a:ext cx="1756203" cy="217553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b="1" dirty="0"/>
                <a:t>2</a:t>
              </a:r>
              <a:r>
                <a:rPr lang="es-EC" sz="1000" dirty="0"/>
                <a:t> eventos CRN-Resistencia Antimicrobianos.(Ensayos de aptitud).</a:t>
              </a:r>
            </a:p>
            <a:p>
              <a:pPr marL="0" lvl="0" indent="0">
                <a:spcBef>
                  <a:spcPts val="0"/>
                </a:spcBef>
                <a:buNone/>
              </a:pPr>
              <a:endParaRPr lang="es-EC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MX" sz="1000" b="1" dirty="0"/>
                <a:t>2 </a:t>
              </a:r>
              <a:r>
                <a:rPr lang="es-MX" sz="1000" dirty="0"/>
                <a:t>evento CRN – Inmunohematología e Infecciones Virales de Transmisión Sexual (Conteo de Linfocitos CD4/CD8, Cuantificación de linfocitos T CD4 mediante la técnica de citometría de flujo. </a:t>
              </a:r>
            </a:p>
            <a:p>
              <a:pPr marL="0" lvl="0" indent="0">
                <a:spcBef>
                  <a:spcPts val="0"/>
                </a:spcBef>
                <a:buNone/>
              </a:pPr>
              <a:endParaRPr lang="es-MX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MX" sz="1000" b="1" dirty="0"/>
                <a:t>1 </a:t>
              </a:r>
              <a:r>
                <a:rPr lang="es-MX" sz="1000" dirty="0"/>
                <a:t>evento CRN – Parasitología y Micología (Diagnóstico Microscópico de Leishmaniasis Cutánea)</a:t>
              </a:r>
            </a:p>
            <a:p>
              <a:pPr marL="0" lvl="0" indent="0">
                <a:spcBef>
                  <a:spcPts val="0"/>
                </a:spcBef>
                <a:buNone/>
              </a:pPr>
              <a:endParaRPr lang="es-MX" sz="1000" dirty="0"/>
            </a:p>
            <a:p>
              <a:pPr marL="18000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b="1" dirty="0"/>
                <a:t>2</a:t>
              </a:r>
              <a:r>
                <a:rPr lang="es-EC" sz="1000" dirty="0"/>
                <a:t> eventos CRN – Exantemáticos, Gastroentéricos y Transmitidos por Vectores: (Técnicas </a:t>
              </a:r>
              <a:r>
                <a:rPr lang="es-EC" sz="1000" dirty="0" err="1"/>
                <a:t>serólogicas</a:t>
              </a:r>
              <a:r>
                <a:rPr lang="es-EC" sz="1000" dirty="0"/>
                <a:t> y moleculares de Sarampión y Rubeola)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MX" sz="1000" b="1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EC" sz="1000" b="1" dirty="0"/>
            </a:p>
            <a:p>
              <a:pPr marL="180000" indent="-180000" algn="ctr">
                <a:spcBef>
                  <a:spcPts val="0"/>
                </a:spcBef>
                <a:buNone/>
              </a:pP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3" name="TextBox 35">
              <a:extLst>
                <a:ext uri="{FF2B5EF4-FFF2-40B4-BE49-F238E27FC236}">
                  <a16:creationId xmlns:a16="http://schemas.microsoft.com/office/drawing/2014/main" id="{08175DB2-1EF7-4FC1-A71C-8BD344F99F3F}"/>
                </a:ext>
              </a:extLst>
            </p:cNvPr>
            <p:cNvSpPr txBox="1"/>
            <p:nvPr/>
          </p:nvSpPr>
          <p:spPr>
            <a:xfrm>
              <a:off x="1010876" y="2061751"/>
              <a:ext cx="1538611" cy="3667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C" sz="1000" b="1" dirty="0"/>
                <a:t>Controles de Calidad por los Laboratorios </a:t>
              </a:r>
              <a:r>
                <a:rPr lang="es-EC" sz="1000" b="1" dirty="0" err="1"/>
                <a:t>Supracionales</a:t>
              </a:r>
              <a:r>
                <a:rPr lang="es-EC" sz="1000" b="1" dirty="0"/>
                <a:t>.</a:t>
              </a:r>
              <a:endParaRPr lang="ko-KR" altLang="en-US" sz="10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706754-40A6-447C-A638-34BF5B2EDACA}"/>
              </a:ext>
            </a:extLst>
          </p:cNvPr>
          <p:cNvGrpSpPr/>
          <p:nvPr/>
        </p:nvGrpSpPr>
        <p:grpSpPr>
          <a:xfrm>
            <a:off x="9098903" y="2902540"/>
            <a:ext cx="2060709" cy="2373548"/>
            <a:chOff x="1010876" y="1913335"/>
            <a:chExt cx="1538611" cy="2225004"/>
          </a:xfrm>
        </p:grpSpPr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88344513-21A8-43DC-A849-4749C9445FFF}"/>
                </a:ext>
              </a:extLst>
            </p:cNvPr>
            <p:cNvSpPr txBox="1">
              <a:spLocks/>
            </p:cNvSpPr>
            <p:nvPr/>
          </p:nvSpPr>
          <p:spPr>
            <a:xfrm>
              <a:off x="1010876" y="2415239"/>
              <a:ext cx="1538611" cy="1723100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000" lvl="0" indent="180000">
                <a:spcBef>
                  <a:spcPts val="0"/>
                </a:spcBef>
                <a:buFont typeface="Wingdings" panose="05000000000000000000" pitchFamily="2" charset="2"/>
                <a:buChar char="q"/>
              </a:pPr>
              <a:endParaRPr lang="es-MX" sz="1000" dirty="0"/>
            </a:p>
            <a:p>
              <a:pPr marL="180000" lvl="0" indent="180000">
                <a:spcBef>
                  <a:spcPts val="0"/>
                </a:spcBef>
                <a:buFont typeface="Wingdings" panose="05000000000000000000" pitchFamily="2" charset="2"/>
                <a:buChar char="q"/>
              </a:pPr>
              <a:endParaRPr lang="es-MX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EC" sz="1000" b="1" dirty="0"/>
                <a:t>16</a:t>
              </a:r>
              <a:r>
                <a:rPr lang="es-EC" sz="1000" dirty="0"/>
                <a:t> CRN-Genómica, Secuenciación y Bioinformática.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EC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MX" sz="1000" b="1" dirty="0"/>
                <a:t>5</a:t>
              </a:r>
              <a:r>
                <a:rPr lang="es-MX" sz="1000" dirty="0"/>
                <a:t> CRN – Inmunohematología e Infecciones Virales de Transmisión Sexual.</a:t>
              </a:r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endParaRPr lang="es-MX" sz="1000" dirty="0"/>
            </a:p>
            <a:p>
              <a:pPr marL="180000" lvl="0" indent="-180000">
                <a:spcBef>
                  <a:spcPts val="0"/>
                </a:spcBef>
                <a:buFont typeface="Wingdings" panose="05000000000000000000" pitchFamily="2" charset="2"/>
                <a:buChar char="§"/>
              </a:pPr>
              <a:r>
                <a:rPr lang="es-MX" sz="1000" b="1" dirty="0"/>
                <a:t>5 </a:t>
              </a:r>
              <a:r>
                <a:rPr lang="es-MX" sz="1000" dirty="0"/>
                <a:t>CRN – Parasitología y Micología</a:t>
              </a:r>
            </a:p>
            <a:p>
              <a:pPr marL="180000" indent="-180000" algn="ctr">
                <a:spcBef>
                  <a:spcPts val="0"/>
                </a:spcBef>
                <a:buNone/>
              </a:pPr>
              <a:endPara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2460415-2F10-4DF7-BBE9-FC80336B4BBC}"/>
                </a:ext>
              </a:extLst>
            </p:cNvPr>
            <p:cNvSpPr txBox="1"/>
            <p:nvPr/>
          </p:nvSpPr>
          <p:spPr>
            <a:xfrm>
              <a:off x="1010876" y="1913335"/>
              <a:ext cx="1538611" cy="6635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EC" sz="1000" b="1" dirty="0">
                  <a:solidFill>
                    <a:schemeClr val="tx1"/>
                  </a:solidFill>
                </a:rPr>
                <a:t>Manuales, guías de laboratorio,  algoritmos, diagnósticos e informes técnicos</a:t>
              </a:r>
              <a:endParaRPr lang="ko-KR" altLang="en-US" sz="1000" b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3D0B9F5D-4147-4160-8A72-3560CDF03DA2}"/>
              </a:ext>
            </a:extLst>
          </p:cNvPr>
          <p:cNvSpPr/>
          <p:nvPr/>
        </p:nvSpPr>
        <p:spPr>
          <a:xfrm>
            <a:off x="7172578" y="2969160"/>
            <a:ext cx="195695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altLang="zh-CN" sz="1000" b="1" dirty="0" err="1">
                <a:solidFill>
                  <a:schemeClr val="tx1"/>
                </a:solidFill>
              </a:rPr>
              <a:t>Implementación</a:t>
            </a:r>
            <a:r>
              <a:rPr lang="en-US" altLang="zh-CN" sz="1000" b="1" dirty="0">
                <a:solidFill>
                  <a:schemeClr val="tx1"/>
                </a:solidFill>
              </a:rPr>
              <a:t> de las </a:t>
            </a:r>
            <a:r>
              <a:rPr lang="en-US" altLang="zh-CN" sz="1000" b="1" dirty="0" err="1">
                <a:solidFill>
                  <a:schemeClr val="tx1"/>
                </a:solidFill>
              </a:rPr>
              <a:t>técnicas</a:t>
            </a:r>
            <a:r>
              <a:rPr lang="en-US" altLang="zh-CN" sz="1000" b="1" dirty="0">
                <a:solidFill>
                  <a:schemeClr val="tx1"/>
                </a:solidFill>
              </a:rPr>
              <a:t>:</a:t>
            </a:r>
          </a:p>
          <a:p>
            <a:pPr latinLnBrk="0"/>
            <a:r>
              <a:rPr lang="en-US" altLang="zh-CN" sz="1100" dirty="0" err="1">
                <a:solidFill>
                  <a:schemeClr val="tx1"/>
                </a:solidFill>
              </a:rPr>
              <a:t>Estandarización</a:t>
            </a:r>
            <a:r>
              <a:rPr lang="en-US" altLang="zh-CN" sz="1100" dirty="0">
                <a:solidFill>
                  <a:schemeClr val="tx1"/>
                </a:solidFill>
              </a:rPr>
              <a:t> de PCR Multiplex para </a:t>
            </a:r>
            <a:r>
              <a:rPr lang="en-US" altLang="zh-CN" sz="1100" dirty="0" err="1">
                <a:solidFill>
                  <a:schemeClr val="tx1"/>
                </a:solidFill>
              </a:rPr>
              <a:t>identificación</a:t>
            </a:r>
            <a:r>
              <a:rPr lang="en-US" altLang="zh-CN" sz="1100" dirty="0">
                <a:solidFill>
                  <a:schemeClr val="tx1"/>
                </a:solidFill>
              </a:rPr>
              <a:t> de </a:t>
            </a:r>
            <a:r>
              <a:rPr lang="en-US" altLang="zh-CN" sz="1100" dirty="0" err="1">
                <a:solidFill>
                  <a:schemeClr val="tx1"/>
                </a:solidFill>
              </a:rPr>
              <a:t>serotipos</a:t>
            </a:r>
            <a:r>
              <a:rPr lang="en-US" altLang="zh-CN" sz="1100" dirty="0">
                <a:solidFill>
                  <a:schemeClr val="tx1"/>
                </a:solidFill>
              </a:rPr>
              <a:t> de:</a:t>
            </a:r>
          </a:p>
          <a:p>
            <a:pPr latinLnBrk="0"/>
            <a:endParaRPr lang="en-US" altLang="zh-CN" sz="1000" dirty="0">
              <a:solidFill>
                <a:schemeClr val="tx1"/>
              </a:solidFill>
            </a:endParaRPr>
          </a:p>
          <a:p>
            <a:pPr marL="285750" indent="-285750" latinLnBrk="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chemeClr val="tx1"/>
                </a:solidFill>
              </a:rPr>
              <a:t>Salmonella spp..  </a:t>
            </a:r>
          </a:p>
          <a:p>
            <a:pPr marL="285750" indent="-285750" latinLnBrk="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chemeClr val="tx1"/>
                </a:solidFill>
              </a:rPr>
              <a:t>Shigella spp.   </a:t>
            </a:r>
          </a:p>
          <a:p>
            <a:pPr marL="285750" indent="-285750" latinLnBrk="0">
              <a:buFont typeface="Wingdings" panose="05000000000000000000" pitchFamily="2" charset="2"/>
              <a:buChar char="§"/>
            </a:pPr>
            <a:r>
              <a:rPr lang="en-US" altLang="zh-CN" sz="1100" dirty="0" err="1">
                <a:solidFill>
                  <a:schemeClr val="tx1"/>
                </a:solidFill>
              </a:rPr>
              <a:t>Raoultella</a:t>
            </a:r>
            <a:r>
              <a:rPr lang="en-US" altLang="zh-CN" sz="1100" dirty="0">
                <a:solidFill>
                  <a:schemeClr val="tx1"/>
                </a:solidFill>
              </a:rPr>
              <a:t> </a:t>
            </a:r>
            <a:r>
              <a:rPr lang="en-US" altLang="zh-CN" sz="1100" dirty="0" err="1">
                <a:solidFill>
                  <a:schemeClr val="tx1"/>
                </a:solidFill>
              </a:rPr>
              <a:t>ornithinolytica</a:t>
            </a:r>
            <a:r>
              <a:rPr lang="en-US" altLang="zh-CN" sz="1100" dirty="0">
                <a:solidFill>
                  <a:schemeClr val="tx1"/>
                </a:solidFill>
              </a:rPr>
              <a:t>/ </a:t>
            </a:r>
            <a:r>
              <a:rPr lang="en-US" altLang="zh-CN" sz="1100" dirty="0" err="1">
                <a:solidFill>
                  <a:schemeClr val="tx1"/>
                </a:solidFill>
              </a:rPr>
              <a:t>planticola</a:t>
            </a:r>
            <a:r>
              <a:rPr lang="en-US" altLang="zh-CN" sz="1100" dirty="0">
                <a:solidFill>
                  <a:schemeClr val="tx1"/>
                </a:solidFill>
              </a:rPr>
              <a:t> </a:t>
            </a:r>
          </a:p>
          <a:p>
            <a:pPr marL="285750" indent="-285750" latinLnBrk="0">
              <a:buFont typeface="Wingdings" panose="05000000000000000000" pitchFamily="2" charset="2"/>
              <a:buChar char="§"/>
            </a:pPr>
            <a:r>
              <a:rPr lang="en-US" altLang="zh-CN" sz="1100" dirty="0">
                <a:solidFill>
                  <a:schemeClr val="tx1"/>
                </a:solidFill>
              </a:rPr>
              <a:t> Klebsiella </a:t>
            </a:r>
            <a:r>
              <a:rPr lang="en-US" altLang="zh-CN" sz="1100" dirty="0" err="1">
                <a:solidFill>
                  <a:schemeClr val="tx1"/>
                </a:solidFill>
              </a:rPr>
              <a:t>oxytoca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2595799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E280A609-57DC-4097-96E2-0E134C5B99F8}"/>
              </a:ext>
            </a:extLst>
          </p:cNvPr>
          <p:cNvSpPr txBox="1"/>
          <p:nvPr/>
        </p:nvSpPr>
        <p:spPr>
          <a:xfrm>
            <a:off x="312158" y="117904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</p:spTree>
    <p:extLst>
      <p:ext uri="{BB962C8B-B14F-4D97-AF65-F5344CB8AC3E}">
        <p14:creationId xmlns:p14="http://schemas.microsoft.com/office/powerpoint/2010/main" val="3163140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3DE16C7A-4260-4F68-87C5-DA31D6F5EB99}"/>
              </a:ext>
            </a:extLst>
          </p:cNvPr>
          <p:cNvGrpSpPr/>
          <p:nvPr/>
        </p:nvGrpSpPr>
        <p:grpSpPr>
          <a:xfrm>
            <a:off x="4275017" y="1926420"/>
            <a:ext cx="3094725" cy="3058003"/>
            <a:chOff x="3024507" y="1188065"/>
            <a:chExt cx="3094725" cy="3058003"/>
          </a:xfrm>
        </p:grpSpPr>
        <p:sp>
          <p:nvSpPr>
            <p:cNvPr id="7" name="Freeform: Shape 104">
              <a:extLst>
                <a:ext uri="{FF2B5EF4-FFF2-40B4-BE49-F238E27FC236}">
                  <a16:creationId xmlns:a16="http://schemas.microsoft.com/office/drawing/2014/main" id="{E2679373-D3CF-4587-9ED5-01075B55A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271" y="1880790"/>
              <a:ext cx="1720961" cy="774516"/>
            </a:xfrm>
            <a:custGeom>
              <a:avLst/>
              <a:gdLst/>
              <a:ahLst/>
              <a:cxnLst>
                <a:cxn ang="0">
                  <a:pos x="621" y="54"/>
                </a:cxn>
                <a:cxn ang="0">
                  <a:pos x="346" y="54"/>
                </a:cxn>
                <a:cxn ang="0">
                  <a:pos x="255" y="91"/>
                </a:cxn>
                <a:cxn ang="0">
                  <a:pos x="0" y="346"/>
                </a:cxn>
                <a:cxn ang="0">
                  <a:pos x="91" y="309"/>
                </a:cxn>
                <a:cxn ang="0">
                  <a:pos x="621" y="309"/>
                </a:cxn>
                <a:cxn ang="0">
                  <a:pos x="621" y="351"/>
                </a:cxn>
                <a:cxn ang="0">
                  <a:pos x="636" y="358"/>
                </a:cxn>
                <a:cxn ang="0">
                  <a:pos x="797" y="196"/>
                </a:cxn>
                <a:cxn ang="0">
                  <a:pos x="797" y="166"/>
                </a:cxn>
                <a:cxn ang="0">
                  <a:pos x="636" y="5"/>
                </a:cxn>
                <a:cxn ang="0">
                  <a:pos x="621" y="11"/>
                </a:cxn>
                <a:cxn ang="0">
                  <a:pos x="621" y="54"/>
                </a:cxn>
              </a:cxnLst>
              <a:rect l="0" t="0" r="r" b="b"/>
              <a:pathLst>
                <a:path w="805" h="363">
                  <a:moveTo>
                    <a:pt x="621" y="54"/>
                  </a:moveTo>
                  <a:cubicBezTo>
                    <a:pt x="346" y="54"/>
                    <a:pt x="346" y="54"/>
                    <a:pt x="346" y="54"/>
                  </a:cubicBezTo>
                  <a:cubicBezTo>
                    <a:pt x="310" y="54"/>
                    <a:pt x="279" y="68"/>
                    <a:pt x="255" y="91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23" y="323"/>
                    <a:pt x="55" y="309"/>
                    <a:pt x="91" y="309"/>
                  </a:cubicBezTo>
                  <a:cubicBezTo>
                    <a:pt x="621" y="309"/>
                    <a:pt x="621" y="309"/>
                    <a:pt x="621" y="309"/>
                  </a:cubicBezTo>
                  <a:cubicBezTo>
                    <a:pt x="621" y="351"/>
                    <a:pt x="621" y="351"/>
                    <a:pt x="621" y="351"/>
                  </a:cubicBezTo>
                  <a:cubicBezTo>
                    <a:pt x="621" y="359"/>
                    <a:pt x="630" y="363"/>
                    <a:pt x="636" y="358"/>
                  </a:cubicBezTo>
                  <a:cubicBezTo>
                    <a:pt x="797" y="196"/>
                    <a:pt x="797" y="196"/>
                    <a:pt x="797" y="196"/>
                  </a:cubicBezTo>
                  <a:cubicBezTo>
                    <a:pt x="805" y="188"/>
                    <a:pt x="805" y="175"/>
                    <a:pt x="797" y="166"/>
                  </a:cubicBezTo>
                  <a:cubicBezTo>
                    <a:pt x="636" y="5"/>
                    <a:pt x="636" y="5"/>
                    <a:pt x="636" y="5"/>
                  </a:cubicBezTo>
                  <a:cubicBezTo>
                    <a:pt x="630" y="0"/>
                    <a:pt x="621" y="3"/>
                    <a:pt x="621" y="11"/>
                  </a:cubicBezTo>
                  <a:lnTo>
                    <a:pt x="621" y="54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8" name="Freeform: Shape 107">
              <a:extLst>
                <a:ext uri="{FF2B5EF4-FFF2-40B4-BE49-F238E27FC236}">
                  <a16:creationId xmlns:a16="http://schemas.microsoft.com/office/drawing/2014/main" id="{8D128E49-18D6-47E9-8FD4-F1F1E6AD8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68" y="1188065"/>
              <a:ext cx="839616" cy="1747669"/>
            </a:xfrm>
            <a:custGeom>
              <a:avLst/>
              <a:gdLst/>
              <a:ahLst/>
              <a:cxnLst>
                <a:cxn ang="0">
                  <a:pos x="95" y="138"/>
                </a:cxn>
                <a:cxn ang="0">
                  <a:pos x="10" y="400"/>
                </a:cxn>
                <a:cxn ang="0">
                  <a:pos x="18" y="497"/>
                </a:cxn>
                <a:cxn ang="0">
                  <a:pos x="182" y="818"/>
                </a:cxn>
                <a:cxn ang="0">
                  <a:pos x="174" y="721"/>
                </a:cxn>
                <a:cxn ang="0">
                  <a:pos x="338" y="217"/>
                </a:cxn>
                <a:cxn ang="0">
                  <a:pos x="379" y="230"/>
                </a:cxn>
                <a:cxn ang="0">
                  <a:pos x="389" y="218"/>
                </a:cxn>
                <a:cxn ang="0">
                  <a:pos x="286" y="14"/>
                </a:cxn>
                <a:cxn ang="0">
                  <a:pos x="257" y="5"/>
                </a:cxn>
                <a:cxn ang="0">
                  <a:pos x="54" y="109"/>
                </a:cxn>
                <a:cxn ang="0">
                  <a:pos x="55" y="125"/>
                </a:cxn>
                <a:cxn ang="0">
                  <a:pos x="95" y="138"/>
                </a:cxn>
              </a:cxnLst>
              <a:rect l="0" t="0" r="r" b="b"/>
              <a:pathLst>
                <a:path w="393" h="818">
                  <a:moveTo>
                    <a:pt x="95" y="138"/>
                  </a:moveTo>
                  <a:cubicBezTo>
                    <a:pt x="10" y="400"/>
                    <a:pt x="10" y="400"/>
                    <a:pt x="10" y="400"/>
                  </a:cubicBezTo>
                  <a:cubicBezTo>
                    <a:pt x="0" y="433"/>
                    <a:pt x="3" y="468"/>
                    <a:pt x="18" y="497"/>
                  </a:cubicBezTo>
                  <a:cubicBezTo>
                    <a:pt x="182" y="818"/>
                    <a:pt x="182" y="818"/>
                    <a:pt x="182" y="818"/>
                  </a:cubicBezTo>
                  <a:cubicBezTo>
                    <a:pt x="167" y="789"/>
                    <a:pt x="163" y="755"/>
                    <a:pt x="174" y="721"/>
                  </a:cubicBezTo>
                  <a:cubicBezTo>
                    <a:pt x="338" y="217"/>
                    <a:pt x="338" y="217"/>
                    <a:pt x="338" y="217"/>
                  </a:cubicBezTo>
                  <a:cubicBezTo>
                    <a:pt x="379" y="230"/>
                    <a:pt x="379" y="230"/>
                    <a:pt x="379" y="230"/>
                  </a:cubicBezTo>
                  <a:cubicBezTo>
                    <a:pt x="386" y="232"/>
                    <a:pt x="393" y="225"/>
                    <a:pt x="389" y="218"/>
                  </a:cubicBezTo>
                  <a:cubicBezTo>
                    <a:pt x="286" y="14"/>
                    <a:pt x="286" y="14"/>
                    <a:pt x="286" y="14"/>
                  </a:cubicBezTo>
                  <a:cubicBezTo>
                    <a:pt x="280" y="4"/>
                    <a:pt x="267" y="0"/>
                    <a:pt x="257" y="5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47" y="112"/>
                    <a:pt x="48" y="122"/>
                    <a:pt x="55" y="125"/>
                  </a:cubicBezTo>
                  <a:lnTo>
                    <a:pt x="95" y="13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9" name="Freeform: Shape 110">
              <a:extLst>
                <a:ext uri="{FF2B5EF4-FFF2-40B4-BE49-F238E27FC236}">
                  <a16:creationId xmlns:a16="http://schemas.microsoft.com/office/drawing/2014/main" id="{F70B63E7-4EBB-4E98-87F4-9B39D4F01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507" y="2263040"/>
              <a:ext cx="1607455" cy="951452"/>
            </a:xfrm>
            <a:custGeom>
              <a:avLst/>
              <a:gdLst/>
              <a:ahLst/>
              <a:cxnLst>
                <a:cxn ang="0">
                  <a:pos x="79" y="255"/>
                </a:cxn>
                <a:cxn ang="0">
                  <a:pos x="301" y="417"/>
                </a:cxn>
                <a:cxn ang="0">
                  <a:pos x="396" y="440"/>
                </a:cxn>
                <a:cxn ang="0">
                  <a:pos x="752" y="383"/>
                </a:cxn>
                <a:cxn ang="0">
                  <a:pos x="658" y="361"/>
                </a:cxn>
                <a:cxn ang="0">
                  <a:pos x="229" y="49"/>
                </a:cxn>
                <a:cxn ang="0">
                  <a:pos x="254" y="15"/>
                </a:cxn>
                <a:cxn ang="0">
                  <a:pos x="245" y="1"/>
                </a:cxn>
                <a:cxn ang="0">
                  <a:pos x="20" y="36"/>
                </a:cxn>
                <a:cxn ang="0">
                  <a:pos x="2" y="61"/>
                </a:cxn>
                <a:cxn ang="0">
                  <a:pos x="38" y="286"/>
                </a:cxn>
                <a:cxn ang="0">
                  <a:pos x="54" y="290"/>
                </a:cxn>
                <a:cxn ang="0">
                  <a:pos x="79" y="255"/>
                </a:cxn>
              </a:cxnLst>
              <a:rect l="0" t="0" r="r" b="b"/>
              <a:pathLst>
                <a:path w="752" h="445">
                  <a:moveTo>
                    <a:pt x="79" y="255"/>
                  </a:moveTo>
                  <a:cubicBezTo>
                    <a:pt x="301" y="417"/>
                    <a:pt x="301" y="417"/>
                    <a:pt x="301" y="417"/>
                  </a:cubicBezTo>
                  <a:cubicBezTo>
                    <a:pt x="330" y="438"/>
                    <a:pt x="364" y="445"/>
                    <a:pt x="396" y="440"/>
                  </a:cubicBezTo>
                  <a:cubicBezTo>
                    <a:pt x="752" y="383"/>
                    <a:pt x="752" y="383"/>
                    <a:pt x="752" y="383"/>
                  </a:cubicBezTo>
                  <a:cubicBezTo>
                    <a:pt x="720" y="389"/>
                    <a:pt x="686" y="381"/>
                    <a:pt x="658" y="361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54" y="15"/>
                    <a:pt x="254" y="15"/>
                    <a:pt x="254" y="15"/>
                  </a:cubicBezTo>
                  <a:cubicBezTo>
                    <a:pt x="258" y="8"/>
                    <a:pt x="253" y="0"/>
                    <a:pt x="245" y="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8" y="38"/>
                    <a:pt x="0" y="49"/>
                    <a:pt x="2" y="61"/>
                  </a:cubicBezTo>
                  <a:cubicBezTo>
                    <a:pt x="38" y="286"/>
                    <a:pt x="38" y="286"/>
                    <a:pt x="38" y="286"/>
                  </a:cubicBezTo>
                  <a:cubicBezTo>
                    <a:pt x="39" y="294"/>
                    <a:pt x="49" y="296"/>
                    <a:pt x="54" y="290"/>
                  </a:cubicBezTo>
                  <a:lnTo>
                    <a:pt x="79" y="25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0" name="Freeform: Shape 113">
              <a:extLst>
                <a:ext uri="{FF2B5EF4-FFF2-40B4-BE49-F238E27FC236}">
                  <a16:creationId xmlns:a16="http://schemas.microsoft.com/office/drawing/2014/main" id="{1A1A6DA9-495E-44D3-8D1D-37659DDF0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55" y="2855612"/>
              <a:ext cx="1195158" cy="1390456"/>
            </a:xfrm>
            <a:custGeom>
              <a:avLst/>
              <a:gdLst/>
              <a:ahLst/>
              <a:cxnLst>
                <a:cxn ang="0">
                  <a:pos x="228" y="602"/>
                </a:cxn>
                <a:cxn ang="0">
                  <a:pos x="451" y="440"/>
                </a:cxn>
                <a:cxn ang="0">
                  <a:pos x="502" y="357"/>
                </a:cxn>
                <a:cxn ang="0">
                  <a:pos x="559" y="0"/>
                </a:cxn>
                <a:cxn ang="0">
                  <a:pos x="507" y="84"/>
                </a:cxn>
                <a:cxn ang="0">
                  <a:pos x="79" y="395"/>
                </a:cxn>
                <a:cxn ang="0">
                  <a:pos x="54" y="361"/>
                </a:cxn>
                <a:cxn ang="0">
                  <a:pos x="38" y="365"/>
                </a:cxn>
                <a:cxn ang="0">
                  <a:pos x="2" y="590"/>
                </a:cxn>
                <a:cxn ang="0">
                  <a:pos x="20" y="614"/>
                </a:cxn>
                <a:cxn ang="0">
                  <a:pos x="245" y="650"/>
                </a:cxn>
                <a:cxn ang="0">
                  <a:pos x="253" y="636"/>
                </a:cxn>
                <a:cxn ang="0">
                  <a:pos x="228" y="602"/>
                </a:cxn>
              </a:cxnLst>
              <a:rect l="0" t="0" r="r" b="b"/>
              <a:pathLst>
                <a:path w="559" h="651">
                  <a:moveTo>
                    <a:pt x="228" y="602"/>
                  </a:moveTo>
                  <a:cubicBezTo>
                    <a:pt x="451" y="440"/>
                    <a:pt x="451" y="440"/>
                    <a:pt x="451" y="440"/>
                  </a:cubicBezTo>
                  <a:cubicBezTo>
                    <a:pt x="480" y="419"/>
                    <a:pt x="497" y="389"/>
                    <a:pt x="502" y="357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53" y="33"/>
                    <a:pt x="536" y="63"/>
                    <a:pt x="507" y="84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54" y="361"/>
                    <a:pt x="54" y="361"/>
                    <a:pt x="54" y="361"/>
                  </a:cubicBezTo>
                  <a:cubicBezTo>
                    <a:pt x="49" y="355"/>
                    <a:pt x="39" y="357"/>
                    <a:pt x="38" y="365"/>
                  </a:cubicBezTo>
                  <a:cubicBezTo>
                    <a:pt x="2" y="590"/>
                    <a:pt x="2" y="590"/>
                    <a:pt x="2" y="590"/>
                  </a:cubicBezTo>
                  <a:cubicBezTo>
                    <a:pt x="0" y="602"/>
                    <a:pt x="8" y="613"/>
                    <a:pt x="20" y="614"/>
                  </a:cubicBezTo>
                  <a:cubicBezTo>
                    <a:pt x="245" y="650"/>
                    <a:pt x="245" y="650"/>
                    <a:pt x="245" y="650"/>
                  </a:cubicBezTo>
                  <a:cubicBezTo>
                    <a:pt x="253" y="651"/>
                    <a:pt x="258" y="642"/>
                    <a:pt x="253" y="636"/>
                  </a:cubicBezTo>
                  <a:lnTo>
                    <a:pt x="228" y="602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1" name="Freeform: Shape 116">
              <a:extLst>
                <a:ext uri="{FF2B5EF4-FFF2-40B4-BE49-F238E27FC236}">
                  <a16:creationId xmlns:a16="http://schemas.microsoft.com/office/drawing/2014/main" id="{CC3534DB-D992-4463-A1D7-D137364C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753" y="2570175"/>
              <a:ext cx="1123382" cy="1532340"/>
            </a:xfrm>
            <a:custGeom>
              <a:avLst/>
              <a:gdLst/>
              <a:ahLst/>
              <a:cxnLst>
                <a:cxn ang="0">
                  <a:pos x="470" y="500"/>
                </a:cxn>
                <a:cxn ang="0">
                  <a:pos x="385" y="238"/>
                </a:cxn>
                <a:cxn ang="0">
                  <a:pos x="322" y="164"/>
                </a:cxn>
                <a:cxn ang="0">
                  <a:pos x="0" y="0"/>
                </a:cxn>
                <a:cxn ang="0">
                  <a:pos x="64" y="74"/>
                </a:cxn>
                <a:cxn ang="0">
                  <a:pos x="228" y="578"/>
                </a:cxn>
                <a:cxn ang="0">
                  <a:pos x="187" y="592"/>
                </a:cxn>
                <a:cxn ang="0">
                  <a:pos x="186" y="608"/>
                </a:cxn>
                <a:cxn ang="0">
                  <a:pos x="389" y="711"/>
                </a:cxn>
                <a:cxn ang="0">
                  <a:pos x="418" y="702"/>
                </a:cxn>
                <a:cxn ang="0">
                  <a:pos x="521" y="499"/>
                </a:cxn>
                <a:cxn ang="0">
                  <a:pos x="511" y="486"/>
                </a:cxn>
                <a:cxn ang="0">
                  <a:pos x="470" y="500"/>
                </a:cxn>
              </a:cxnLst>
              <a:rect l="0" t="0" r="r" b="b"/>
              <a:pathLst>
                <a:path w="525" h="717">
                  <a:moveTo>
                    <a:pt x="470" y="500"/>
                  </a:moveTo>
                  <a:cubicBezTo>
                    <a:pt x="385" y="238"/>
                    <a:pt x="385" y="238"/>
                    <a:pt x="385" y="238"/>
                  </a:cubicBezTo>
                  <a:cubicBezTo>
                    <a:pt x="374" y="204"/>
                    <a:pt x="351" y="178"/>
                    <a:pt x="322" y="1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15"/>
                    <a:pt x="53" y="41"/>
                    <a:pt x="64" y="74"/>
                  </a:cubicBezTo>
                  <a:cubicBezTo>
                    <a:pt x="228" y="578"/>
                    <a:pt x="228" y="578"/>
                    <a:pt x="228" y="578"/>
                  </a:cubicBezTo>
                  <a:cubicBezTo>
                    <a:pt x="187" y="592"/>
                    <a:pt x="187" y="592"/>
                    <a:pt x="187" y="592"/>
                  </a:cubicBezTo>
                  <a:cubicBezTo>
                    <a:pt x="180" y="594"/>
                    <a:pt x="179" y="604"/>
                    <a:pt x="186" y="608"/>
                  </a:cubicBezTo>
                  <a:cubicBezTo>
                    <a:pt x="389" y="711"/>
                    <a:pt x="389" y="711"/>
                    <a:pt x="389" y="711"/>
                  </a:cubicBezTo>
                  <a:cubicBezTo>
                    <a:pt x="400" y="717"/>
                    <a:pt x="412" y="712"/>
                    <a:pt x="418" y="702"/>
                  </a:cubicBezTo>
                  <a:cubicBezTo>
                    <a:pt x="521" y="499"/>
                    <a:pt x="521" y="499"/>
                    <a:pt x="521" y="499"/>
                  </a:cubicBezTo>
                  <a:cubicBezTo>
                    <a:pt x="525" y="492"/>
                    <a:pt x="518" y="484"/>
                    <a:pt x="511" y="486"/>
                  </a:cubicBezTo>
                  <a:lnTo>
                    <a:pt x="470" y="50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2" name="Group 118">
              <a:extLst>
                <a:ext uri="{FF2B5EF4-FFF2-40B4-BE49-F238E27FC236}">
                  <a16:creationId xmlns:a16="http://schemas.microsoft.com/office/drawing/2014/main" id="{5430AC84-B869-4803-AA37-663D6248E1D8}"/>
                </a:ext>
              </a:extLst>
            </p:cNvPr>
            <p:cNvGrpSpPr/>
            <p:nvPr/>
          </p:nvGrpSpPr>
          <p:grpSpPr>
            <a:xfrm>
              <a:off x="4318149" y="2540129"/>
              <a:ext cx="545834" cy="545833"/>
              <a:chOff x="4330700" y="2847975"/>
              <a:chExt cx="519113" cy="519113"/>
            </a:xfrm>
          </p:grpSpPr>
          <p:sp>
            <p:nvSpPr>
              <p:cNvPr id="13" name="Oval 119">
                <a:extLst>
                  <a:ext uri="{FF2B5EF4-FFF2-40B4-BE49-F238E27FC236}">
                    <a16:creationId xmlns:a16="http://schemas.microsoft.com/office/drawing/2014/main" id="{DF7D21F7-3AC2-4E5E-91E5-8288E4092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0700" y="2847975"/>
                <a:ext cx="519113" cy="5191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4" name="Freeform: Shape 120">
                <a:extLst>
                  <a:ext uri="{FF2B5EF4-FFF2-40B4-BE49-F238E27FC236}">
                    <a16:creationId xmlns:a16="http://schemas.microsoft.com/office/drawing/2014/main" id="{7C91BC46-5584-434C-8215-FBBB59AD0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5" y="2894013"/>
                <a:ext cx="427038" cy="428625"/>
              </a:xfrm>
              <a:custGeom>
                <a:avLst/>
                <a:gdLst/>
                <a:ahLst/>
                <a:cxnLst>
                  <a:cxn ang="0">
                    <a:pos x="37" y="173"/>
                  </a:cxn>
                  <a:cxn ang="0">
                    <a:pos x="37" y="38"/>
                  </a:cxn>
                  <a:cxn ang="0">
                    <a:pos x="172" y="38"/>
                  </a:cxn>
                  <a:cxn ang="0">
                    <a:pos x="172" y="173"/>
                  </a:cxn>
                  <a:cxn ang="0">
                    <a:pos x="37" y="173"/>
                  </a:cxn>
                </a:cxnLst>
                <a:rect l="0" t="0" r="r" b="b"/>
                <a:pathLst>
                  <a:path w="210" h="211">
                    <a:moveTo>
                      <a:pt x="37" y="173"/>
                    </a:moveTo>
                    <a:cubicBezTo>
                      <a:pt x="0" y="136"/>
                      <a:pt x="0" y="75"/>
                      <a:pt x="37" y="38"/>
                    </a:cubicBezTo>
                    <a:cubicBezTo>
                      <a:pt x="74" y="0"/>
                      <a:pt x="135" y="0"/>
                      <a:pt x="172" y="38"/>
                    </a:cubicBezTo>
                    <a:cubicBezTo>
                      <a:pt x="210" y="75"/>
                      <a:pt x="210" y="136"/>
                      <a:pt x="172" y="173"/>
                    </a:cubicBezTo>
                    <a:cubicBezTo>
                      <a:pt x="135" y="211"/>
                      <a:pt x="74" y="211"/>
                      <a:pt x="37" y="1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</p:grpSp>
      <p:sp>
        <p:nvSpPr>
          <p:cNvPr id="15" name="TextBox 28">
            <a:extLst>
              <a:ext uri="{FF2B5EF4-FFF2-40B4-BE49-F238E27FC236}">
                <a16:creationId xmlns:a16="http://schemas.microsoft.com/office/drawing/2014/main" id="{8A7E4A10-8FE1-4E4F-80FA-DF5EA8CB35BC}"/>
              </a:ext>
            </a:extLst>
          </p:cNvPr>
          <p:cNvSpPr txBox="1">
            <a:spLocks/>
          </p:cNvSpPr>
          <p:nvPr/>
        </p:nvSpPr>
        <p:spPr bwMode="auto">
          <a:xfrm>
            <a:off x="320107" y="1706482"/>
            <a:ext cx="4889671" cy="951452"/>
          </a:xfrm>
          <a:prstGeom prst="rect">
            <a:avLst/>
          </a:prstGeom>
          <a:noFill/>
        </p:spPr>
        <p:txBody>
          <a:bodyPr wrap="square" lIns="360000" tIns="0" rIns="360000" bIns="0">
            <a:noAutofit/>
          </a:bodyPr>
          <a:lstStyle/>
          <a:p>
            <a:pPr algn="r"/>
            <a:r>
              <a:rPr lang="es-MX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Monitoreo permanente a nivel Nacional</a:t>
            </a:r>
            <a:r>
              <a:rPr lang="es-MX" altLang="zh-CN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de la circulación de virus respiratorios, a través de secuenciación genómica de SARS-COV-2, Influenza y otros Virus Respiratorios, como parte de la Red Global del Sistema de Vigilancia y Respuesta a la Influenza de la OMS (GISRS)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)</a:t>
            </a:r>
            <a:endParaRPr lang="zh-CN" altLang="en-US" sz="1200" b="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C62BC635-0F1F-41E9-9334-B9A68F82B21E}"/>
              </a:ext>
            </a:extLst>
          </p:cNvPr>
          <p:cNvSpPr txBox="1">
            <a:spLocks/>
          </p:cNvSpPr>
          <p:nvPr/>
        </p:nvSpPr>
        <p:spPr bwMode="auto">
          <a:xfrm>
            <a:off x="7114352" y="2619145"/>
            <a:ext cx="4338111" cy="774516"/>
          </a:xfrm>
          <a:prstGeom prst="rect">
            <a:avLst/>
          </a:prstGeom>
          <a:noFill/>
        </p:spPr>
        <p:txBody>
          <a:bodyPr wrap="square" lIns="360000" tIns="0" rIns="0" bIns="0" anchor="ctr" anchorCtr="0">
            <a:noAutofit/>
          </a:bodyPr>
          <a:lstStyle/>
          <a:p>
            <a:r>
              <a:rPr lang="es-MX" altLang="zh-CN" sz="1200" b="1" dirty="0">
                <a:solidFill>
                  <a:schemeClr val="tx1"/>
                </a:solidFill>
              </a:rPr>
              <a:t>Elaboración de propuestas para implementación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altLang="zh-CN" sz="1200" dirty="0">
                <a:solidFill>
                  <a:schemeClr val="tx1"/>
                </a:solidFill>
              </a:rPr>
              <a:t>Sistema de verificación de pruebas rápidas de VIH. 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s-MX" altLang="zh-CN" sz="1200" dirty="0">
                <a:solidFill>
                  <a:schemeClr val="tx1"/>
                </a:solidFill>
              </a:rPr>
              <a:t>Sistema de vigilancia para la farmacorresistencia del VIH</a:t>
            </a:r>
            <a:r>
              <a:rPr lang="es-MX" altLang="zh-CN" sz="11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Google Shape;119;p4">
            <a:extLst>
              <a:ext uri="{FF2B5EF4-FFF2-40B4-BE49-F238E27FC236}">
                <a16:creationId xmlns:a16="http://schemas.microsoft.com/office/drawing/2014/main" id="{AA1D7F64-E052-4214-8106-1FA0DE98E3AE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0A09E411-CCC7-452F-9314-0599AD737EB8}"/>
              </a:ext>
            </a:extLst>
          </p:cNvPr>
          <p:cNvSpPr txBox="1"/>
          <p:nvPr/>
        </p:nvSpPr>
        <p:spPr>
          <a:xfrm>
            <a:off x="1341403" y="4494603"/>
            <a:ext cx="3037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Tx/>
              <a:defRPr/>
            </a:pPr>
            <a:r>
              <a:rPr lang="es-MX" sz="1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Detección y genotipificación de:</a:t>
            </a:r>
          </a:p>
          <a:p>
            <a:pPr marL="285750" lvl="0" indent="-285750" algn="r">
              <a:buClrTx/>
              <a:buFont typeface="Arial" panose="020B0604020202020204" pitchFamily="34" charset="0"/>
              <a:buChar char="•"/>
              <a:defRPr/>
            </a:pPr>
            <a:r>
              <a:rPr lang="es-MX" sz="12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influenza aviar en muestras provenientes de las islas Galápagos</a:t>
            </a:r>
          </a:p>
          <a:p>
            <a:pPr marL="285750" lvl="0" indent="-285750" algn="r">
              <a:buClrTx/>
              <a:buFont typeface="Arial" panose="020B0604020202020204" pitchFamily="34" charset="0"/>
              <a:buChar char="•"/>
              <a:defRPr/>
            </a:pPr>
            <a:r>
              <a:rPr lang="es-MX" sz="1200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Subvariante</a:t>
            </a:r>
            <a:r>
              <a:rPr lang="es-MX" sz="12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de SARS-CoV-2 JN-1* (BA.2.86/PIROLA)</a:t>
            </a:r>
          </a:p>
          <a:p>
            <a:pPr lvl="0" algn="r">
              <a:buClrTx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9E19609D-037B-44C7-A009-BB2DE25E59DF}"/>
              </a:ext>
            </a:extLst>
          </p:cNvPr>
          <p:cNvSpPr txBox="1"/>
          <p:nvPr/>
        </p:nvSpPr>
        <p:spPr>
          <a:xfrm>
            <a:off x="1078082" y="3197035"/>
            <a:ext cx="29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Tx/>
              <a:defRPr/>
            </a:pPr>
            <a:r>
              <a:rPr lang="es-MX" sz="1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Procesamiento de muestras </a:t>
            </a:r>
            <a:r>
              <a:rPr lang="es-MX" sz="12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sospechosas de Influenza H5 – Aviar, con la cooperación de MAATE y la ABG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042B86E2-57AF-4E44-A6EA-EBF8815F8542}"/>
              </a:ext>
            </a:extLst>
          </p:cNvPr>
          <p:cNvSpPr txBox="1"/>
          <p:nvPr/>
        </p:nvSpPr>
        <p:spPr>
          <a:xfrm>
            <a:off x="7169436" y="4307244"/>
            <a:ext cx="2850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MX" sz="1200" b="1" kern="1200" dirty="0">
                <a:solidFill>
                  <a:srgbClr val="21221F">
                    <a:lumMod val="75000"/>
                    <a:lumOff val="25000"/>
                  </a:srgbClr>
                </a:solidFill>
                <a:latin typeface="+mj-lt"/>
                <a:ea typeface="+mn-ea"/>
                <a:cs typeface="+mn-cs"/>
              </a:rPr>
              <a:t>Elaboración del manual </a:t>
            </a:r>
            <a:r>
              <a:rPr lang="es-MX" sz="1200" kern="1200" dirty="0">
                <a:solidFill>
                  <a:srgbClr val="21221F">
                    <a:lumMod val="75000"/>
                    <a:lumOff val="25000"/>
                  </a:srgbClr>
                </a:solidFill>
                <a:latin typeface="+mj-lt"/>
                <a:ea typeface="+mn-ea"/>
                <a:cs typeface="+mn-cs"/>
              </a:rPr>
              <a:t>para el control de calidad de la cuantificación de la carga viral de VIH hacia los laboratorios de la red nacional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05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CF343190-AF81-4541-8A5D-C844CA2E589D}"/>
              </a:ext>
            </a:extLst>
          </p:cNvPr>
          <p:cNvSpPr txBox="1"/>
          <p:nvPr/>
        </p:nvSpPr>
        <p:spPr>
          <a:xfrm>
            <a:off x="1651986" y="3589889"/>
            <a:ext cx="3738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MX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Fortalecimiento para </a:t>
            </a:r>
            <a:r>
              <a:rPr lang="es-MX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 implementación de la prueba micro aglutinación – MAT para la detección de Leptospirosis, con el apoyo de Agrocalidad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FFC0F842-F05F-4939-9992-28F000687FDC}"/>
              </a:ext>
            </a:extLst>
          </p:cNvPr>
          <p:cNvSpPr txBox="1"/>
          <p:nvPr/>
        </p:nvSpPr>
        <p:spPr>
          <a:xfrm>
            <a:off x="1303587" y="2243829"/>
            <a:ext cx="2244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MX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Actualización</a:t>
            </a:r>
            <a:r>
              <a:rPr lang="es-MX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del portafolio de servicios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1221F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5" name="TextBox 24">
            <a:extLst>
              <a:ext uri="{FF2B5EF4-FFF2-40B4-BE49-F238E27FC236}">
                <a16:creationId xmlns:a16="http://schemas.microsoft.com/office/drawing/2014/main" id="{218AA0BB-6501-4578-A2CC-3D0B710C3100}"/>
              </a:ext>
            </a:extLst>
          </p:cNvPr>
          <p:cNvSpPr txBox="1"/>
          <p:nvPr/>
        </p:nvSpPr>
        <p:spPr>
          <a:xfrm>
            <a:off x="4251249" y="2087536"/>
            <a:ext cx="3028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s-MX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Se recibió por parte de OPS </a:t>
            </a:r>
            <a:r>
              <a:rPr lang="es-MX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la donación de reactivos para pruebas serológicas de </a:t>
            </a:r>
            <a:r>
              <a:rPr lang="es-MX" kern="120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Arbovirus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0" name="Google Shape;119;p4">
            <a:extLst>
              <a:ext uri="{FF2B5EF4-FFF2-40B4-BE49-F238E27FC236}">
                <a16:creationId xmlns:a16="http://schemas.microsoft.com/office/drawing/2014/main" id="{C39F594D-EA82-4087-8965-5E0812E6C997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83" name="TextBox 28">
            <a:extLst>
              <a:ext uri="{FF2B5EF4-FFF2-40B4-BE49-F238E27FC236}">
                <a16:creationId xmlns:a16="http://schemas.microsoft.com/office/drawing/2014/main" id="{301C3191-7186-431C-949A-F491A8A17AF2}"/>
              </a:ext>
            </a:extLst>
          </p:cNvPr>
          <p:cNvSpPr txBox="1">
            <a:spLocks/>
          </p:cNvSpPr>
          <p:nvPr/>
        </p:nvSpPr>
        <p:spPr bwMode="auto">
          <a:xfrm>
            <a:off x="7933998" y="2072516"/>
            <a:ext cx="4434898" cy="694533"/>
          </a:xfrm>
          <a:prstGeom prst="rect">
            <a:avLst/>
          </a:prstGeom>
          <a:noFill/>
        </p:spPr>
        <p:txBody>
          <a:bodyPr wrap="square" lIns="360000" tIns="0" rIns="360000" bIns="0">
            <a:noAutofit/>
          </a:bodyPr>
          <a:lstStyle/>
          <a:p>
            <a:r>
              <a:rPr lang="es-MX" altLang="zh-CN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Capacitación del personal técnico </a:t>
            </a:r>
            <a:r>
              <a:rPr lang="es-MX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la Institución mediante el GLLP ( Programa de liderazgo en laboratorio)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84" name="TextBox 28">
            <a:extLst>
              <a:ext uri="{FF2B5EF4-FFF2-40B4-BE49-F238E27FC236}">
                <a16:creationId xmlns:a16="http://schemas.microsoft.com/office/drawing/2014/main" id="{2EC32AD6-6868-44CB-A6A3-A7DD0E3E6336}"/>
              </a:ext>
            </a:extLst>
          </p:cNvPr>
          <p:cNvSpPr txBox="1">
            <a:spLocks/>
          </p:cNvSpPr>
          <p:nvPr/>
        </p:nvSpPr>
        <p:spPr bwMode="auto">
          <a:xfrm>
            <a:off x="6562124" y="3589889"/>
            <a:ext cx="3589323" cy="694533"/>
          </a:xfrm>
          <a:prstGeom prst="rect">
            <a:avLst/>
          </a:prstGeom>
          <a:noFill/>
        </p:spPr>
        <p:txBody>
          <a:bodyPr wrap="square" lIns="360000" tIns="0" rIns="360000" bIns="0">
            <a:noAutofit/>
          </a:bodyPr>
          <a:lstStyle/>
          <a:p>
            <a:r>
              <a:rPr lang="es-MX" altLang="zh-CN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Capacitación: </a:t>
            </a:r>
            <a:r>
              <a:rPr lang="es-MX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Actualización del diagnóstico de Tuberculosis y reunión anual de laboratoristas</a:t>
            </a:r>
            <a:r>
              <a:rPr lang="es-MX" altLang="zh-CN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zh-CN" altLang="en-US" b="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E59899-183B-4BB4-8E62-C7E8CC3EF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34" y="2146688"/>
            <a:ext cx="620361" cy="6203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9EFAD3-107B-4854-AA64-92EEEC9A0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736" y="2087536"/>
            <a:ext cx="679513" cy="6795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87AF7C-9E3B-4BCA-8C7C-E1E167D36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573" y="2135926"/>
            <a:ext cx="567714" cy="5677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C89040-C085-4E92-8FD2-EB05634E2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8430" y="3649078"/>
            <a:ext cx="706611" cy="706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A52E63-7EF3-4222-8AE5-39045EAA9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0283" y="3613421"/>
            <a:ext cx="671002" cy="6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55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 | PAAR">
            <a:extLst>
              <a:ext uri="{FF2B5EF4-FFF2-40B4-BE49-F238E27FC236}">
                <a16:creationId xmlns:a16="http://schemas.microsoft.com/office/drawing/2014/main" id="{D0D5E2B2-ABBC-4E1E-8687-8BA5C5BA0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6" r="27276"/>
          <a:stretch/>
        </p:blipFill>
        <p:spPr bwMode="auto">
          <a:xfrm>
            <a:off x="-3097" y="-45342"/>
            <a:ext cx="4745793" cy="69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80" name="Google Shape;119;p4">
            <a:extLst>
              <a:ext uri="{FF2B5EF4-FFF2-40B4-BE49-F238E27FC236}">
                <a16:creationId xmlns:a16="http://schemas.microsoft.com/office/drawing/2014/main" id="{C39F594D-EA82-4087-8965-5E0812E6C997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81" name="TextBox 21">
            <a:extLst>
              <a:ext uri="{FF2B5EF4-FFF2-40B4-BE49-F238E27FC236}">
                <a16:creationId xmlns:a16="http://schemas.microsoft.com/office/drawing/2014/main" id="{42102D55-58DC-4688-AE39-643FDF5C67E3}"/>
              </a:ext>
            </a:extLst>
          </p:cNvPr>
          <p:cNvSpPr txBox="1"/>
          <p:nvPr/>
        </p:nvSpPr>
        <p:spPr>
          <a:xfrm>
            <a:off x="6096000" y="3684895"/>
            <a:ext cx="2796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Entrenamiento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en BPL en BSL2/3 en el Instituto de Virología- Universidad de </a:t>
            </a:r>
            <a:r>
              <a:rPr kumimoji="0" lang="es-MX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Charité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(Berlín- Alemania)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4752CB68-9226-4ABA-9764-4779907056A8}"/>
              </a:ext>
            </a:extLst>
          </p:cNvPr>
          <p:cNvSpPr txBox="1"/>
          <p:nvPr/>
        </p:nvSpPr>
        <p:spPr>
          <a:xfrm>
            <a:off x="6096002" y="407744"/>
            <a:ext cx="2796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Participación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en mesa de trabajo con Cooperación Alemana y MSP para la implementación  del BSL3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3" name="TextBox 21">
            <a:extLst>
              <a:ext uri="{FF2B5EF4-FFF2-40B4-BE49-F238E27FC236}">
                <a16:creationId xmlns:a16="http://schemas.microsoft.com/office/drawing/2014/main" id="{98E9FBB3-CBCF-459D-A921-CE818CDADA2B}"/>
              </a:ext>
            </a:extLst>
          </p:cNvPr>
          <p:cNvSpPr txBox="1"/>
          <p:nvPr/>
        </p:nvSpPr>
        <p:spPr>
          <a:xfrm>
            <a:off x="6096000" y="1678335"/>
            <a:ext cx="33309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Entrenamiento </a:t>
            </a:r>
            <a:r>
              <a:rPr lang="es-MX" kern="1200" dirty="0">
                <a:solidFill>
                  <a:schemeClr val="tx1"/>
                </a:solidFill>
              </a:rPr>
              <a:t>por parte del Instituto de Virología- Universidad de </a:t>
            </a:r>
            <a:r>
              <a:rPr lang="es-MX" kern="1200" dirty="0" err="1">
                <a:solidFill>
                  <a:schemeClr val="tx1"/>
                </a:solidFill>
              </a:rPr>
              <a:t>Charité</a:t>
            </a:r>
            <a:r>
              <a:rPr lang="es-MX" kern="1200" dirty="0">
                <a:solidFill>
                  <a:schemeClr val="tx1"/>
                </a:solidFill>
              </a:rPr>
              <a:t> (Berlín- Alemania) </a:t>
            </a: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en:</a:t>
            </a:r>
          </a:p>
          <a:p>
            <a:pPr marL="285750" lvl="0" indent="-285750">
              <a:buClrTx/>
              <a:buFont typeface="Wingdings" panose="05000000000000000000" pitchFamily="2" charset="2"/>
              <a:buChar char="ü"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s-MX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Bioseguridad </a:t>
            </a:r>
          </a:p>
          <a:p>
            <a:pPr marL="285750" lvl="0" indent="-285750">
              <a:buClrTx/>
              <a:buFont typeface="Wingdings" panose="05000000000000000000" pitchFamily="2" charset="2"/>
              <a:buChar char="ü"/>
              <a:defRPr/>
            </a:pPr>
            <a:r>
              <a:rPr lang="es-MX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Cultivo celular  </a:t>
            </a:r>
          </a:p>
          <a:p>
            <a:pPr marL="285750" lvl="0" indent="-285750">
              <a:buClrTx/>
              <a:buFont typeface="Wingdings" panose="05000000000000000000" pitchFamily="2" charset="2"/>
              <a:buChar char="ü"/>
              <a:defRPr/>
            </a:pPr>
            <a:r>
              <a:rPr lang="es-MX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Secuenciación</a:t>
            </a:r>
          </a:p>
          <a:p>
            <a:pPr marL="285750" lvl="0" indent="-285750">
              <a:buClrTx/>
              <a:buFont typeface="Wingdings" panose="05000000000000000000" pitchFamily="2" charset="2"/>
              <a:buChar char="ü"/>
              <a:defRPr/>
            </a:pPr>
            <a:r>
              <a:rPr kumimoji="0" lang="es-MX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Herramient</a:t>
            </a:r>
            <a:r>
              <a:rPr lang="es-MX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 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9760AF3-0614-4FE7-8D6E-AEDACC6BDD5A}"/>
              </a:ext>
            </a:extLst>
          </p:cNvPr>
          <p:cNvSpPr/>
          <p:nvPr/>
        </p:nvSpPr>
        <p:spPr>
          <a:xfrm>
            <a:off x="6096000" y="4983361"/>
            <a:ext cx="4097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kern="1200" dirty="0">
                <a:solidFill>
                  <a:schemeClr val="tx1"/>
                </a:solidFill>
              </a:rPr>
              <a:t>Donación de equipos </a:t>
            </a:r>
            <a:r>
              <a:rPr lang="es-MX" kern="1200" dirty="0">
                <a:solidFill>
                  <a:schemeClr val="tx1"/>
                </a:solidFill>
              </a:rPr>
              <a:t>de laboratorio para fortalecer la oficina técnica de Tena y CZ9</a:t>
            </a:r>
            <a:endParaRPr lang="es-EC" dirty="0"/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1609E94D-8E45-4A07-B495-935BC21DC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155" y="3741687"/>
            <a:ext cx="671002" cy="671002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61F6BE-25E7-46FD-AA81-60D20980C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645" y="4905214"/>
            <a:ext cx="601367" cy="6013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F16C72-673F-4313-925D-C28C1C16E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155" y="1767973"/>
            <a:ext cx="671002" cy="6710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B116A3-839E-45F1-8D66-78561E108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154" y="489198"/>
            <a:ext cx="704999" cy="7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26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982064" y="2790299"/>
            <a:ext cx="60169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PLAFORMAS COMPARTIDAS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BD9A61-3191-47B9-965A-2C64D6E56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254" y="2790299"/>
            <a:ext cx="660810" cy="6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35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rgbClr val="32266B"/>
                </a:solidFill>
                <a:latin typeface="Barlow Condensed Medium" panose="00000606000000000000" pitchFamily="2" charset="0"/>
              </a:rPr>
              <a:t>Plataformas Compartidas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703ADD2-C22D-4732-A79A-A83C3859D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65009"/>
              </p:ext>
            </p:extLst>
          </p:nvPr>
        </p:nvGraphicFramePr>
        <p:xfrm>
          <a:off x="0" y="1111610"/>
          <a:ext cx="12192000" cy="4269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0340">
                  <a:extLst>
                    <a:ext uri="{9D8B030D-6E8A-4147-A177-3AD203B41FA5}">
                      <a16:colId xmlns:a16="http://schemas.microsoft.com/office/drawing/2014/main" val="1993359408"/>
                    </a:ext>
                  </a:extLst>
                </a:gridCol>
                <a:gridCol w="3988066">
                  <a:extLst>
                    <a:ext uri="{9D8B030D-6E8A-4147-A177-3AD203B41FA5}">
                      <a16:colId xmlns:a16="http://schemas.microsoft.com/office/drawing/2014/main" val="1514325388"/>
                    </a:ext>
                  </a:extLst>
                </a:gridCol>
                <a:gridCol w="5153594">
                  <a:extLst>
                    <a:ext uri="{9D8B030D-6E8A-4147-A177-3AD203B41FA5}">
                      <a16:colId xmlns:a16="http://schemas.microsoft.com/office/drawing/2014/main" val="748003005"/>
                    </a:ext>
                  </a:extLst>
                </a:gridCol>
              </a:tblGrid>
              <a:tr h="30025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Cumplimiento de los objetivos del Plan Nacional de Desarrollo 2021-2025</a:t>
                      </a:r>
                      <a:endParaRPr lang="es-EC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159532"/>
                  </a:ext>
                </a:extLst>
              </a:tr>
              <a:tr h="12010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Objetivo Plan Nacional de Desarrollo</a:t>
                      </a:r>
                      <a:endParaRPr lang="es-EC" sz="2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2021-2025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Objetivo Estratégico</a:t>
                      </a:r>
                      <a:endParaRPr lang="es-EC" sz="28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Institucional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Indicadores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1857333"/>
                  </a:ext>
                </a:extLst>
              </a:tr>
              <a:tr h="2702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Objetivo 6.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Garantizar el derecho a la Salud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Incrementar la eficiencia y calidad de la prestación de los servicios de Laboratorio Especializado de Referencia Nacional que contribuya a la Vigilancia de la Salud Pública.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94.17% de eficiencia del servicio que brinda la Dirección Técnica de Plataformas Compartidas mediante la aplicación de las normas de calidad.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744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018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B77CF109-90D0-45FB-BDB3-75C4A34A5AC7}"/>
              </a:ext>
            </a:extLst>
          </p:cNvPr>
          <p:cNvSpPr/>
          <p:nvPr/>
        </p:nvSpPr>
        <p:spPr>
          <a:xfrm>
            <a:off x="1" y="3504060"/>
            <a:ext cx="6531238" cy="5086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5845F13C-54B5-4294-8691-FB6F0E3CE81B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188EEEE-A263-4986-96F9-4F2057FD7836}"/>
              </a:ext>
            </a:extLst>
          </p:cNvPr>
          <p:cNvSpPr txBox="1"/>
          <p:nvPr/>
        </p:nvSpPr>
        <p:spPr>
          <a:xfrm>
            <a:off x="963619" y="917685"/>
            <a:ext cx="1751957" cy="219921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DF19C593-811B-401B-98D3-8C3BCC7A2E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1275" y="4504765"/>
            <a:ext cx="1183429" cy="130585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388C089-5CA5-4A33-93BF-9B0034D283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752782">
            <a:off x="2615617" y="4926279"/>
            <a:ext cx="585556" cy="19396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F7207E9F-4C58-409E-BC2A-9A01D92408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31238" y="1479896"/>
            <a:ext cx="5660762" cy="3773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378223-9284-4032-9ECE-D2A7A055F92D}"/>
              </a:ext>
            </a:extLst>
          </p:cNvPr>
          <p:cNvSpPr txBox="1"/>
          <p:nvPr/>
        </p:nvSpPr>
        <p:spPr>
          <a:xfrm>
            <a:off x="433516" y="1121857"/>
            <a:ext cx="1864697" cy="620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8"/>
              </a:lnSpc>
            </a:pPr>
            <a:r>
              <a:rPr lang="es-ES_tradnl" sz="3798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53.652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843AC-C362-47C3-8C73-0D9B04419F21}"/>
              </a:ext>
            </a:extLst>
          </p:cNvPr>
          <p:cNvSpPr txBox="1"/>
          <p:nvPr/>
        </p:nvSpPr>
        <p:spPr>
          <a:xfrm>
            <a:off x="433515" y="1417867"/>
            <a:ext cx="6255795" cy="64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39"/>
              </a:lnSpc>
              <a:spcBef>
                <a:spcPct val="0"/>
              </a:spcBef>
            </a:pPr>
            <a:r>
              <a:rPr lang="es-ES_tradnl" sz="24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de materiales esterilizados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FD5186-8377-4496-A58C-107330D46105}"/>
              </a:ext>
            </a:extLst>
          </p:cNvPr>
          <p:cNvSpPr txBox="1"/>
          <p:nvPr/>
        </p:nvSpPr>
        <p:spPr>
          <a:xfrm>
            <a:off x="433515" y="2553322"/>
            <a:ext cx="4099156" cy="620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8"/>
              </a:lnSpc>
            </a:pPr>
            <a:r>
              <a:rPr lang="es-ES_tradnl" sz="3798" b="1" dirty="0">
                <a:solidFill>
                  <a:srgbClr val="212D5A"/>
                </a:solidFill>
                <a:latin typeface="+mn-lt"/>
              </a:rPr>
              <a:t>4596.72 kg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5B9E63-6489-49AB-A6E1-30103782744B}"/>
              </a:ext>
            </a:extLst>
          </p:cNvPr>
          <p:cNvSpPr txBox="1"/>
          <p:nvPr/>
        </p:nvSpPr>
        <p:spPr>
          <a:xfrm>
            <a:off x="433515" y="3098411"/>
            <a:ext cx="580996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s-ES_tradnl" sz="24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de desechos manejados 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06151ABA-84A3-4C96-BC29-FB53D0C0C6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917627">
            <a:off x="3469587" y="4968048"/>
            <a:ext cx="2030048" cy="672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879772E-9007-40A7-AA8F-E269B7B9E125}"/>
              </a:ext>
            </a:extLst>
          </p:cNvPr>
          <p:cNvSpPr/>
          <p:nvPr/>
        </p:nvSpPr>
        <p:spPr>
          <a:xfrm>
            <a:off x="360500" y="3458930"/>
            <a:ext cx="4172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SE REDUJO EL </a:t>
            </a:r>
            <a:r>
              <a:rPr lang="es-ES_tradnl" sz="1800" b="1" dirty="0">
                <a:solidFill>
                  <a:schemeClr val="bg1"/>
                </a:solidFill>
              </a:rPr>
              <a:t>38.5% </a:t>
            </a:r>
            <a:r>
              <a:rPr lang="es-ES_tradnl" b="1" dirty="0">
                <a:solidFill>
                  <a:schemeClr val="bg1"/>
                </a:solidFill>
              </a:rPr>
              <a:t>EN DESECHO EN COMPARACIÓN CON EL AÑO 2022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89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75FD82DB-3615-422D-A49A-4277A26821D5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5C8695B-79EE-423B-A224-BC80A65F76B7}"/>
              </a:ext>
            </a:extLst>
          </p:cNvPr>
          <p:cNvGrpSpPr>
            <a:grpSpLocks noChangeAspect="1"/>
          </p:cNvGrpSpPr>
          <p:nvPr/>
        </p:nvGrpSpPr>
        <p:grpSpPr>
          <a:xfrm>
            <a:off x="269963" y="1427318"/>
            <a:ext cx="3595013" cy="3595013"/>
            <a:chOff x="0" y="0"/>
            <a:chExt cx="6350000" cy="6350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2324672-82A3-4046-AE0B-87BD8F3848B5}"/>
                </a:ext>
              </a:extLst>
            </p:cNvPr>
            <p:cNvSpPr/>
            <p:nvPr/>
          </p:nvSpPr>
          <p:spPr>
            <a:xfrm>
              <a:off x="88900" y="88900"/>
              <a:ext cx="6172200" cy="6172200"/>
            </a:xfrm>
            <a:custGeom>
              <a:avLst/>
              <a:gdLst/>
              <a:ahLst/>
              <a:cxnLst/>
              <a:rect l="l" t="t" r="r" b="b"/>
              <a:pathLst>
                <a:path w="6172200" h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>
              <a:blip r:embed="rId5"/>
              <a:stretch>
                <a:fillRect l="-24984" r="-2498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2627599-8C46-4D68-82E7-295A92C4D9CF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2038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5">
            <a:extLst>
              <a:ext uri="{FF2B5EF4-FFF2-40B4-BE49-F238E27FC236}">
                <a16:creationId xmlns:a16="http://schemas.microsoft.com/office/drawing/2014/main" id="{440C56F3-9493-412F-957C-81A5BE63CF6D}"/>
              </a:ext>
            </a:extLst>
          </p:cNvPr>
          <p:cNvSpPr txBox="1"/>
          <p:nvPr/>
        </p:nvSpPr>
        <p:spPr>
          <a:xfrm>
            <a:off x="6666228" y="2033950"/>
            <a:ext cx="2698714" cy="85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37"/>
              </a:lnSpc>
              <a:spcBef>
                <a:spcPct val="0"/>
              </a:spcBef>
            </a:pPr>
            <a:r>
              <a:rPr lang="es-ES_tradnl" sz="40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20.556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7FB482B9-25E3-46EC-B1AA-AB3EBED0671E}"/>
              </a:ext>
            </a:extLst>
          </p:cNvPr>
          <p:cNvSpPr txBox="1"/>
          <p:nvPr/>
        </p:nvSpPr>
        <p:spPr>
          <a:xfrm>
            <a:off x="5917847" y="2728575"/>
            <a:ext cx="4407677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s-ES_tradnl" sz="2800" b="1" spc="156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Muestras</a:t>
            </a:r>
          </a:p>
          <a:p>
            <a:pPr marL="0" lvl="0" indent="0" algn="ctr"/>
            <a:r>
              <a:rPr lang="es-ES_tradnl" sz="2800" b="1" spc="156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Recibidas</a:t>
            </a:r>
          </a:p>
          <a:p>
            <a:pPr marL="0" lvl="0" indent="0" algn="ctr"/>
            <a:r>
              <a:rPr lang="es-ES_tradnl" sz="2800" b="1" spc="156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es-ES_tradnl" sz="2800" spc="156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Aceptación </a:t>
            </a:r>
          </a:p>
        </p:txBody>
      </p:sp>
      <p:pic>
        <p:nvPicPr>
          <p:cNvPr id="17" name="Picture 20">
            <a:extLst>
              <a:ext uri="{FF2B5EF4-FFF2-40B4-BE49-F238E27FC236}">
                <a16:creationId xmlns:a16="http://schemas.microsoft.com/office/drawing/2014/main" id="{DA6CA24F-D73D-44D2-8D50-935754A2D5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99"/>
          <a:stretch>
            <a:fillRect/>
          </a:stretch>
        </p:blipFill>
        <p:spPr>
          <a:xfrm flipH="1">
            <a:off x="4201650" y="1788332"/>
            <a:ext cx="2140193" cy="2546764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719E7235-B6A8-46A0-8AE2-FC5747DBFB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39268" y="1964376"/>
            <a:ext cx="2096438" cy="23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0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14" name="Google Shape;119;p4">
            <a:extLst>
              <a:ext uri="{FF2B5EF4-FFF2-40B4-BE49-F238E27FC236}">
                <a16:creationId xmlns:a16="http://schemas.microsoft.com/office/drawing/2014/main" id="{D425836A-2C55-43E3-8C72-0928CF9B531D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286994A-66F0-45F5-978A-A35460BBE885}"/>
              </a:ext>
            </a:extLst>
          </p:cNvPr>
          <p:cNvSpPr/>
          <p:nvPr/>
        </p:nvSpPr>
        <p:spPr>
          <a:xfrm>
            <a:off x="3615" y="1457229"/>
            <a:ext cx="5626628" cy="5400771"/>
          </a:xfrm>
          <a:prstGeom prst="rect">
            <a:avLst/>
          </a:prstGeom>
          <a:blipFill>
            <a:blip r:embed="rId5"/>
            <a:stretch>
              <a:fillRect l="-25015" r="-25142" b="-43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32DDDE2-80DA-43C5-BF60-C05E673912CD}"/>
              </a:ext>
            </a:extLst>
          </p:cNvPr>
          <p:cNvGrpSpPr/>
          <p:nvPr/>
        </p:nvGrpSpPr>
        <p:grpSpPr>
          <a:xfrm>
            <a:off x="5401467" y="4688856"/>
            <a:ext cx="5968483" cy="1088802"/>
            <a:chOff x="5659739" y="4157614"/>
            <a:chExt cx="5968483" cy="108880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C1DFF7E8-DB7B-473C-8C3F-4EB1E564C001}"/>
                </a:ext>
              </a:extLst>
            </p:cNvPr>
            <p:cNvSpPr txBox="1"/>
            <p:nvPr/>
          </p:nvSpPr>
          <p:spPr>
            <a:xfrm>
              <a:off x="6106372" y="4157614"/>
              <a:ext cx="3526496" cy="869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737"/>
                </a:lnSpc>
                <a:spcBef>
                  <a:spcPct val="0"/>
                </a:spcBef>
              </a:pPr>
              <a:r>
                <a:rPr lang="es-ES_tradnl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708.000 ml</a:t>
              </a: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11DBE713-6832-4EE4-B118-40A6667DF2C3}"/>
                </a:ext>
              </a:extLst>
            </p:cNvPr>
            <p:cNvSpPr txBox="1"/>
            <p:nvPr/>
          </p:nvSpPr>
          <p:spPr>
            <a:xfrm>
              <a:off x="5659739" y="4731852"/>
              <a:ext cx="5968483" cy="514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501"/>
                </a:lnSpc>
              </a:pPr>
              <a:r>
                <a:rPr lang="es-ES_tradnl" sz="2400" spc="133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soluciones y colorantes</a:t>
              </a:r>
            </a:p>
          </p:txBody>
        </p: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9C4253E-8489-40E4-A9B1-663DB367721E}"/>
              </a:ext>
            </a:extLst>
          </p:cNvPr>
          <p:cNvSpPr/>
          <p:nvPr/>
        </p:nvSpPr>
        <p:spPr>
          <a:xfrm>
            <a:off x="0" y="1121352"/>
            <a:ext cx="12283125" cy="34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BBBFA05E-D5A9-456A-A26E-E45A6E78B44F}"/>
              </a:ext>
            </a:extLst>
          </p:cNvPr>
          <p:cNvSpPr txBox="1"/>
          <p:nvPr/>
        </p:nvSpPr>
        <p:spPr>
          <a:xfrm>
            <a:off x="2425701" y="1087897"/>
            <a:ext cx="7613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solidFill>
                  <a:schemeClr val="bg1"/>
                </a:solidFill>
              </a:rPr>
              <a:t>Entrega a la </a:t>
            </a:r>
            <a:r>
              <a:rPr lang="es-MX" sz="1800" b="1" dirty="0">
                <a:solidFill>
                  <a:schemeClr val="bg1"/>
                </a:solidFill>
              </a:rPr>
              <a:t>REDNALAC</a:t>
            </a:r>
            <a:r>
              <a:rPr lang="es-MX" sz="1800" dirty="0">
                <a:solidFill>
                  <a:schemeClr val="bg1"/>
                </a:solidFill>
              </a:rPr>
              <a:t> para el Diagnóstico de Tuberculosis</a:t>
            </a:r>
            <a:endParaRPr lang="es-EC" sz="1800" dirty="0">
              <a:solidFill>
                <a:schemeClr val="bg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8F7C701-0C8A-441D-85BD-64A5C68C8BC7}"/>
              </a:ext>
            </a:extLst>
          </p:cNvPr>
          <p:cNvGrpSpPr/>
          <p:nvPr/>
        </p:nvGrpSpPr>
        <p:grpSpPr>
          <a:xfrm>
            <a:off x="6019217" y="3041507"/>
            <a:ext cx="4424516" cy="1625091"/>
            <a:chOff x="6361471" y="2745493"/>
            <a:chExt cx="4424516" cy="1625091"/>
          </a:xfrm>
        </p:grpSpPr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DD0C6C3D-1BD6-4482-885F-A8D35B0AF0C9}"/>
                </a:ext>
              </a:extLst>
            </p:cNvPr>
            <p:cNvSpPr txBox="1"/>
            <p:nvPr/>
          </p:nvSpPr>
          <p:spPr>
            <a:xfrm>
              <a:off x="6361471" y="2745493"/>
              <a:ext cx="2107052" cy="8690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737"/>
                </a:lnSpc>
                <a:spcBef>
                  <a:spcPct val="0"/>
                </a:spcBef>
              </a:pPr>
              <a:r>
                <a:rPr lang="es-ES_tradnl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34.438</a:t>
              </a: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B3B2958D-E1AB-45AA-B390-45E90B6D3999}"/>
                </a:ext>
              </a:extLst>
            </p:cNvPr>
            <p:cNvSpPr txBox="1"/>
            <p:nvPr/>
          </p:nvSpPr>
          <p:spPr>
            <a:xfrm>
              <a:off x="6689606" y="3508810"/>
              <a:ext cx="4096381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/>
              <a:r>
                <a:rPr lang="es-ES_tradnl" sz="2800" spc="133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Tubos de medios de cultivo </a:t>
              </a:r>
              <a:r>
                <a:rPr lang="es-ES_tradnl" sz="2800" spc="133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Ogawa</a:t>
              </a:r>
              <a:r>
                <a:rPr lang="es-ES_tradnl" sz="2800" spc="133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2800" spc="133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Kudoh</a:t>
              </a:r>
              <a:endParaRPr lang="es-ES_tradnl" sz="2800" spc="133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9876080-6E11-4FB1-835D-53622195FF32}"/>
              </a:ext>
            </a:extLst>
          </p:cNvPr>
          <p:cNvGrpSpPr/>
          <p:nvPr/>
        </p:nvGrpSpPr>
        <p:grpSpPr>
          <a:xfrm>
            <a:off x="6206029" y="1503987"/>
            <a:ext cx="5124482" cy="1153778"/>
            <a:chOff x="6445044" y="1241524"/>
            <a:chExt cx="5124482" cy="1153778"/>
          </a:xfrm>
        </p:grpSpPr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086A4187-069E-4E88-87AB-32B4B21FCE35}"/>
                </a:ext>
              </a:extLst>
            </p:cNvPr>
            <p:cNvSpPr txBox="1"/>
            <p:nvPr/>
          </p:nvSpPr>
          <p:spPr>
            <a:xfrm>
              <a:off x="6445044" y="1241524"/>
              <a:ext cx="3594475" cy="8573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7737"/>
                </a:lnSpc>
                <a:spcBef>
                  <a:spcPct val="0"/>
                </a:spcBef>
              </a:pPr>
              <a:r>
                <a:rPr lang="es-ES_tradnl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100.255 ml</a:t>
              </a:r>
            </a:p>
          </p:txBody>
        </p: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418A97C8-665F-4EA9-9A72-91101B0872F0}"/>
                </a:ext>
              </a:extLst>
            </p:cNvPr>
            <p:cNvSpPr txBox="1"/>
            <p:nvPr/>
          </p:nvSpPr>
          <p:spPr>
            <a:xfrm>
              <a:off x="6534164" y="1964415"/>
              <a:ext cx="5035362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/>
              <a:r>
                <a:rPr lang="es-ES_tradnl" sz="2800" spc="133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Soda 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98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u="none" strike="noStrike" cap="none" dirty="0">
                <a:solidFill>
                  <a:srgbClr val="4D4D4D"/>
                </a:solidFill>
                <a:latin typeface="Barlow Condensed Medium" pitchFamily="2" charset="77"/>
                <a:sym typeface="Arial"/>
              </a:rPr>
              <a:t>Institucionalidad  -  Atributos</a:t>
            </a:r>
            <a:endParaRPr sz="2500" b="1" u="none" strike="noStrike" cap="none" dirty="0">
              <a:solidFill>
                <a:srgbClr val="4D4D4D"/>
              </a:solidFill>
              <a:latin typeface="Barlow Condensed Medium" pitchFamily="2" charset="77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1AFD1A2-AF6B-4A13-BDC1-E3BADB59D6EF}"/>
              </a:ext>
            </a:extLst>
          </p:cNvPr>
          <p:cNvSpPr/>
          <p:nvPr/>
        </p:nvSpPr>
        <p:spPr>
          <a:xfrm>
            <a:off x="312158" y="1160937"/>
            <a:ext cx="113792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/>
            <a:r>
              <a:rPr lang="es-EC" sz="1800" dirty="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Mangal" panose="02040503050203030202" pitchFamily="18" charset="0"/>
              </a:rPr>
              <a:t>El Instituto Nacional de Investigación en Salud Pública INSPI – “Dr. Leopoldo Izquieta Pérez” es la Institución ejecutora de la investigación, ciencia, tecnología e innovación en el área de salud humana, siendo el laboratorio de referencia nacional de la red pública de salud. Entre sus principales atribuciones y responsabilidades se describen las siguientes:</a:t>
            </a:r>
          </a:p>
          <a:p>
            <a:pPr marL="228600" algn="just">
              <a:lnSpc>
                <a:spcPct val="150000"/>
              </a:lnSpc>
            </a:pPr>
            <a:endParaRPr lang="es-EC" sz="1800" dirty="0">
              <a:solidFill>
                <a:schemeClr val="tx1"/>
              </a:solidFill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539750" lvl="0" indent="-342900" algn="just">
              <a:buFont typeface="+mj-lt"/>
              <a:buAutoNum type="arabicPeriod"/>
              <a:tabLst>
                <a:tab pos="539750" algn="l"/>
              </a:tabLst>
            </a:pPr>
            <a:r>
              <a:rPr lang="es-EC" sz="1800" dirty="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Mangal" panose="02040503050203030202" pitchFamily="18" charset="0"/>
              </a:rPr>
              <a:t>Ejecutar los proyectos de investigación, desarrollo tecnológico e innovación que la Autoridad Sanitaria y la Secretaría Nacional de Educación Superior, Ciencia y Tecnología hubieren aprobado.</a:t>
            </a:r>
          </a:p>
          <a:p>
            <a:pPr marL="539750" lvl="0" indent="-342900" algn="just">
              <a:buFont typeface="+mj-lt"/>
              <a:buAutoNum type="arabicPeriod"/>
              <a:tabLst>
                <a:tab pos="539750" algn="l"/>
              </a:tabLst>
            </a:pPr>
            <a:endParaRPr lang="es-EC" sz="1800" dirty="0">
              <a:solidFill>
                <a:schemeClr val="tx1"/>
              </a:solidFill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539750" lvl="0" indent="-342900" algn="just">
              <a:buFont typeface="+mj-lt"/>
              <a:buAutoNum type="arabicPeriod"/>
              <a:tabLst>
                <a:tab pos="539750" algn="l"/>
              </a:tabLst>
            </a:pPr>
            <a:r>
              <a:rPr lang="es-EC" sz="1800" dirty="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Mangal" panose="02040503050203030202" pitchFamily="18" charset="0"/>
              </a:rPr>
              <a:t>Proveer de servicios de laboratorios especializados en salud, en función de las prioridades establecidas por la Autoridad Sanitaria Nacional; y,</a:t>
            </a:r>
          </a:p>
          <a:p>
            <a:pPr marL="539750" lvl="0" indent="-342900" algn="just">
              <a:buFont typeface="+mj-lt"/>
              <a:buAutoNum type="arabicPeriod"/>
              <a:tabLst>
                <a:tab pos="539750" algn="l"/>
              </a:tabLst>
            </a:pPr>
            <a:endParaRPr lang="es-EC" sz="1800" dirty="0">
              <a:solidFill>
                <a:schemeClr val="tx1"/>
              </a:solidFill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539750" lvl="0" indent="-342900" algn="just">
              <a:buFont typeface="+mj-lt"/>
              <a:buAutoNum type="arabicPeriod"/>
              <a:tabLst>
                <a:tab pos="539750" algn="l"/>
              </a:tabLst>
            </a:pPr>
            <a:r>
              <a:rPr lang="es-EC" sz="1800" dirty="0">
                <a:solidFill>
                  <a:schemeClr val="tx1"/>
                </a:solidFill>
                <a:latin typeface="+mj-lt"/>
                <a:ea typeface="SimSun" panose="02010600030101010101" pitchFamily="2" charset="-122"/>
                <a:cs typeface="Mangal" panose="02040503050203030202" pitchFamily="18" charset="0"/>
              </a:rPr>
              <a:t>La investigación y desarrollo de principios activos y producción y comercialización de biológicos y reactivos de diagnóstico, sin perjuicio de las acciones que puedan desarrollar los laboratorios y entidades privadas en este campo.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14" name="Google Shape;119;p4">
            <a:extLst>
              <a:ext uri="{FF2B5EF4-FFF2-40B4-BE49-F238E27FC236}">
                <a16:creationId xmlns:a16="http://schemas.microsoft.com/office/drawing/2014/main" id="{D425836A-2C55-43E3-8C72-0928CF9B531D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856E82-9A91-483C-A9D5-2B9DF7422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884" y="2036096"/>
            <a:ext cx="4178710" cy="278580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7A966A-545C-4F78-88D3-D569F91BF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651" y="2036096"/>
            <a:ext cx="4178710" cy="27858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55027F2-8389-4528-8BEB-9B35FBE1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420" y="2036097"/>
            <a:ext cx="4178710" cy="278580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9EE2539-1C1C-4CCB-92F6-C9E60A92E3B2}"/>
              </a:ext>
            </a:extLst>
          </p:cNvPr>
          <p:cNvSpPr/>
          <p:nvPr/>
        </p:nvSpPr>
        <p:spPr>
          <a:xfrm>
            <a:off x="0" y="1748292"/>
            <a:ext cx="12283125" cy="3401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5A33EC3-ADFB-4E57-AC1A-B2446643F937}"/>
              </a:ext>
            </a:extLst>
          </p:cNvPr>
          <p:cNvSpPr txBox="1"/>
          <p:nvPr/>
        </p:nvSpPr>
        <p:spPr>
          <a:xfrm>
            <a:off x="3015637" y="1714837"/>
            <a:ext cx="7613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bg1"/>
                </a:solidFill>
              </a:rPr>
              <a:t>11</a:t>
            </a:r>
            <a:r>
              <a:rPr lang="es-MX" sz="1800" dirty="0">
                <a:solidFill>
                  <a:schemeClr val="bg1"/>
                </a:solidFill>
              </a:rPr>
              <a:t> SOLICITUDES PARA MICROSCOPÍA ELECTRÓNICA</a:t>
            </a:r>
            <a:endParaRPr lang="es-EC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71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0B65499-D795-4B0B-9F6D-5E4C4E3F1DD2}"/>
              </a:ext>
            </a:extLst>
          </p:cNvPr>
          <p:cNvSpPr/>
          <p:nvPr/>
        </p:nvSpPr>
        <p:spPr>
          <a:xfrm>
            <a:off x="4841001" y="2197405"/>
            <a:ext cx="8372060" cy="6309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CA01D70-80E8-442C-9470-F8F9D9DC3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1" r="11198"/>
          <a:stretch/>
        </p:blipFill>
        <p:spPr>
          <a:xfrm>
            <a:off x="-1" y="0"/>
            <a:ext cx="3600121" cy="32512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7658E750-DE09-46E9-B7FA-3227B2A37265}"/>
              </a:ext>
            </a:extLst>
          </p:cNvPr>
          <p:cNvSpPr txBox="1"/>
          <p:nvPr/>
        </p:nvSpPr>
        <p:spPr>
          <a:xfrm>
            <a:off x="4763659" y="3594483"/>
            <a:ext cx="59069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Solicitudes </a:t>
            </a:r>
          </a:p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C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fluidos sanguíneos y 68 </a:t>
            </a:r>
            <a:r>
              <a:rPr lang="es-EC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biomodelos</a:t>
            </a:r>
            <a:r>
              <a:rPr lang="es-EC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483E-2F0B-4A0E-9B04-353E2656C9BB}"/>
              </a:ext>
            </a:extLst>
          </p:cNvPr>
          <p:cNvSpPr txBox="1"/>
          <p:nvPr/>
        </p:nvSpPr>
        <p:spPr>
          <a:xfrm>
            <a:off x="4763659" y="2892111"/>
            <a:ext cx="511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tx1"/>
                </a:solidFill>
              </a:rPr>
              <a:t>Producción de </a:t>
            </a:r>
            <a:r>
              <a:rPr lang="es-MX" sz="1600" b="1" dirty="0">
                <a:solidFill>
                  <a:schemeClr val="tx1"/>
                </a:solidFill>
              </a:rPr>
              <a:t>BIOMODELOS</a:t>
            </a:r>
            <a:r>
              <a:rPr lang="es-MX" sz="1600" dirty="0">
                <a:solidFill>
                  <a:schemeClr val="tx1"/>
                </a:solidFill>
              </a:rPr>
              <a:t> para  investigaciones y técnicas de diagnóstico.</a:t>
            </a:r>
            <a:endParaRPr lang="es-EC" sz="160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E1EABC-2921-4872-9FED-6D0175FB9C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57"/>
          <a:stretch/>
        </p:blipFill>
        <p:spPr>
          <a:xfrm>
            <a:off x="0" y="3251200"/>
            <a:ext cx="3600121" cy="36068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BE39546-D1DC-46C5-BA7C-B75EEBAB468D}"/>
              </a:ext>
            </a:extLst>
          </p:cNvPr>
          <p:cNvSpPr/>
          <p:nvPr/>
        </p:nvSpPr>
        <p:spPr>
          <a:xfrm>
            <a:off x="4841000" y="2251294"/>
            <a:ext cx="6738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ENTREGA DE 16.669,48 ml FLUIDOS SANGUÍNEOS  PARA ELABORACIÓN DE MEDIOS DE CULTIVOS PARA BACTERIAS DE DIFICIL CRECIMIENTO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E4BFA0C-35B5-4B7C-B193-408783E83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815" y="2110196"/>
            <a:ext cx="805416" cy="8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76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363020" y="2790299"/>
            <a:ext cx="667219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ASEGURAMIENTO DE LA CALIDAD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F2A4C7-D418-4FA4-B0EE-99E768EC1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620" y="2790299"/>
            <a:ext cx="769401" cy="7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13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Aseguramiento de la Calidad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48AEFC3-9577-413E-94C6-21BBAA8E7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693205"/>
              </p:ext>
            </p:extLst>
          </p:nvPr>
        </p:nvGraphicFramePr>
        <p:xfrm>
          <a:off x="0" y="1513534"/>
          <a:ext cx="12192000" cy="3732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1343">
                  <a:extLst>
                    <a:ext uri="{9D8B030D-6E8A-4147-A177-3AD203B41FA5}">
                      <a16:colId xmlns:a16="http://schemas.microsoft.com/office/drawing/2014/main" val="3115209824"/>
                    </a:ext>
                  </a:extLst>
                </a:gridCol>
                <a:gridCol w="4080337">
                  <a:extLst>
                    <a:ext uri="{9D8B030D-6E8A-4147-A177-3AD203B41FA5}">
                      <a16:colId xmlns:a16="http://schemas.microsoft.com/office/drawing/2014/main" val="1482216111"/>
                    </a:ext>
                  </a:extLst>
                </a:gridCol>
                <a:gridCol w="4950320">
                  <a:extLst>
                    <a:ext uri="{9D8B030D-6E8A-4147-A177-3AD203B41FA5}">
                      <a16:colId xmlns:a16="http://schemas.microsoft.com/office/drawing/2014/main" val="3917874878"/>
                    </a:ext>
                  </a:extLst>
                </a:gridCol>
              </a:tblGrid>
              <a:tr h="29326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Cumplimiento de los objetivos del Plan Nacional de Desarrollo 2021-2025</a:t>
                      </a:r>
                      <a:endParaRPr lang="es-EC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29217"/>
                  </a:ext>
                </a:extLst>
              </a:tr>
              <a:tr h="1035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Objetivo Plan Nacional de Desarrollo</a:t>
                      </a:r>
                      <a:endParaRPr lang="es-EC" sz="2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2021-2025</a:t>
                      </a:r>
                      <a:endParaRPr lang="es-EC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Objetivo Estratégico</a:t>
                      </a:r>
                      <a:endParaRPr lang="es-EC" sz="28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Institucional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Indicadores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2748354"/>
                  </a:ext>
                </a:extLst>
              </a:tr>
              <a:tr h="23307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Objetivo 6. Garantizar el derecho a la Salud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Incrementar la eficiencia y calidad de la prestación de los servicios de Laboratorio Especializado de Referencia Nacional que contribuya a la Vigilancia de la Salud Pública.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 auditoría interna de recertificación bajo la Norma ISO 9001:2015 para los laboratorios del INSPI.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614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06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A9B6ED07-29EC-4073-A4C1-EF180A5820D4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9E805FC4-7B7A-4AA0-891A-E1CD1172F5A6}"/>
              </a:ext>
            </a:extLst>
          </p:cNvPr>
          <p:cNvSpPr txBox="1"/>
          <p:nvPr/>
        </p:nvSpPr>
        <p:spPr>
          <a:xfrm>
            <a:off x="680537" y="2191001"/>
            <a:ext cx="2514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dirty="0">
                <a:solidFill>
                  <a:schemeClr val="tx1"/>
                </a:solidFill>
                <a:cs typeface="Arial" pitchFamily="34" charset="0"/>
              </a:rPr>
              <a:t>2 auditorías externas bajo la Norma ISO 9001:2015 por la empresa Certificadora Bureau Veritas</a:t>
            </a:r>
            <a:endParaRPr lang="en-US" altLang="ko-KR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TextBox 41">
            <a:extLst>
              <a:ext uri="{FF2B5EF4-FFF2-40B4-BE49-F238E27FC236}">
                <a16:creationId xmlns:a16="http://schemas.microsoft.com/office/drawing/2014/main" id="{16205BD9-2310-43C5-B25B-BAE30B8405E1}"/>
              </a:ext>
            </a:extLst>
          </p:cNvPr>
          <p:cNvSpPr txBox="1"/>
          <p:nvPr/>
        </p:nvSpPr>
        <p:spPr>
          <a:xfrm>
            <a:off x="8750710" y="2191000"/>
            <a:ext cx="2604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dirty="0">
                <a:solidFill>
                  <a:schemeClr val="tx1"/>
                </a:solidFill>
                <a:cs typeface="Arial" pitchFamily="34" charset="0"/>
              </a:rPr>
              <a:t>Recertificación bajo la norma ISO 9001:2015, la misma que fue realizada en el mes de octubre - 2023</a:t>
            </a:r>
            <a:r>
              <a:rPr lang="en-US" altLang="ko-KR" dirty="0">
                <a:solidFill>
                  <a:schemeClr val="tx1"/>
                </a:solidFill>
                <a:cs typeface="Arial" pitchFamily="34" charset="0"/>
              </a:rPr>
              <a:t>.   </a:t>
            </a:r>
          </a:p>
        </p:txBody>
      </p:sp>
      <p:sp>
        <p:nvSpPr>
          <p:cNvPr id="29" name="TextBox 44">
            <a:extLst>
              <a:ext uri="{FF2B5EF4-FFF2-40B4-BE49-F238E27FC236}">
                <a16:creationId xmlns:a16="http://schemas.microsoft.com/office/drawing/2014/main" id="{D262DD76-EDD3-499F-A239-EA91B5E6212D}"/>
              </a:ext>
            </a:extLst>
          </p:cNvPr>
          <p:cNvSpPr txBox="1"/>
          <p:nvPr/>
        </p:nvSpPr>
        <p:spPr>
          <a:xfrm>
            <a:off x="4294481" y="2191000"/>
            <a:ext cx="3230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dirty="0">
                <a:solidFill>
                  <a:schemeClr val="tx1"/>
                </a:solidFill>
                <a:cs typeface="Arial" pitchFamily="34" charset="0"/>
              </a:rPr>
              <a:t>7 procesos de Auditoría para la AMPLIACIÓN del alcance y seguimiento 2-2 bajo la norma ISO 9001:2015</a:t>
            </a:r>
            <a:endParaRPr lang="en-US" altLang="ko-KR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BD49F10-5012-47F6-AA77-4141E4CB4F20}"/>
              </a:ext>
            </a:extLst>
          </p:cNvPr>
          <p:cNvCxnSpPr>
            <a:cxnSpLocks/>
          </p:cNvCxnSpPr>
          <p:nvPr/>
        </p:nvCxnSpPr>
        <p:spPr>
          <a:xfrm>
            <a:off x="3195485" y="2554722"/>
            <a:ext cx="1219199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ED04C9FC-6A90-45FA-8580-2261466F1F58}"/>
              </a:ext>
            </a:extLst>
          </p:cNvPr>
          <p:cNvCxnSpPr>
            <a:cxnSpLocks/>
          </p:cNvCxnSpPr>
          <p:nvPr/>
        </p:nvCxnSpPr>
        <p:spPr>
          <a:xfrm>
            <a:off x="7376687" y="2554722"/>
            <a:ext cx="137402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CBE92ABB-DB75-4D40-85B3-533E3035E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414" y="1288147"/>
            <a:ext cx="813831" cy="81383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85B21F5-CF61-4876-BEC1-FDADDA5859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873" y="1286837"/>
            <a:ext cx="885275" cy="88527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1802414C-9CA0-4507-8684-DE57024DB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834" y="1307299"/>
            <a:ext cx="794679" cy="7946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B5E78D-2B4D-4E9D-AFE9-6849C78DB050}"/>
              </a:ext>
            </a:extLst>
          </p:cNvPr>
          <p:cNvSpPr txBox="1"/>
          <p:nvPr/>
        </p:nvSpPr>
        <p:spPr>
          <a:xfrm>
            <a:off x="1816275" y="4241723"/>
            <a:ext cx="3084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dirty="0">
                <a:solidFill>
                  <a:schemeClr val="tx1"/>
                </a:solidFill>
                <a:cs typeface="Arial" pitchFamily="34" charset="0"/>
              </a:rPr>
              <a:t>Seguimiento y acompañamiento para el Programa de Evaluación Externa de la Calidad - PEEC a los Centros de Referencia Nacional, utilizando el sistema informático SOFTINSPI.GOB</a:t>
            </a:r>
            <a:endParaRPr lang="en-US" altLang="ko-KR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C980D251-8316-4823-B297-5086270BC515}"/>
              </a:ext>
            </a:extLst>
          </p:cNvPr>
          <p:cNvSpPr txBox="1"/>
          <p:nvPr/>
        </p:nvSpPr>
        <p:spPr>
          <a:xfrm>
            <a:off x="6463735" y="4303278"/>
            <a:ext cx="3696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altLang="ko-KR" dirty="0">
                <a:solidFill>
                  <a:schemeClr val="tx1"/>
                </a:solidFill>
                <a:cs typeface="Arial" pitchFamily="34" charset="0"/>
              </a:rPr>
              <a:t>Auditoria de calidad al Centro de Referencia Nacional de Virus Exantemáticos, Gastroentéricos y Transmitidos por Vectores por el </a:t>
            </a:r>
            <a:r>
              <a:rPr lang="es-EC" dirty="0"/>
              <a:t>Distrito 09D01 Ximena 1 – Puna </a:t>
            </a:r>
            <a:endParaRPr lang="en-US" altLang="ko-KR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192FBE10-5CA1-4B11-A88D-7E411C2B5445}"/>
              </a:ext>
            </a:extLst>
          </p:cNvPr>
          <p:cNvCxnSpPr>
            <a:cxnSpLocks/>
          </p:cNvCxnSpPr>
          <p:nvPr/>
        </p:nvCxnSpPr>
        <p:spPr>
          <a:xfrm>
            <a:off x="4900670" y="4737673"/>
            <a:ext cx="137402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Imagen 38">
            <a:extLst>
              <a:ext uri="{FF2B5EF4-FFF2-40B4-BE49-F238E27FC236}">
                <a16:creationId xmlns:a16="http://schemas.microsoft.com/office/drawing/2014/main" id="{5E44990F-8AC4-4CAB-8EC2-338EB0FA4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34" y="3356448"/>
            <a:ext cx="885275" cy="885275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475FD9E-1A63-4F7B-B1E5-F6AE2E2D0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603" y="3269857"/>
            <a:ext cx="954107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0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440047" y="2451744"/>
            <a:ext cx="721647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FORTALECIMIENTO INSTITUCIONAL </a:t>
            </a:r>
          </a:p>
          <a:p>
            <a:pPr lvl="0" algn="ctr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GESTIÓN DEL TALENTO HUMANO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65D230-0060-4817-8269-BEB3B0087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29" y="2545733"/>
            <a:ext cx="1258529" cy="12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0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u="none" strike="noStrike" cap="none" dirty="0">
                <a:solidFill>
                  <a:srgbClr val="4D4D4D"/>
                </a:solidFill>
                <a:latin typeface="Barlow Condensed Medium" pitchFamily="2" charset="77"/>
                <a:sym typeface="Arial"/>
              </a:rPr>
              <a:t>Título de la diapositiva</a:t>
            </a:r>
            <a:endParaRPr sz="2500" b="1" u="none" strike="noStrike" cap="none" dirty="0">
              <a:solidFill>
                <a:srgbClr val="4D4D4D"/>
              </a:solidFill>
              <a:latin typeface="Barlow Condensed Medium" pitchFamily="2" charset="77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ECE9F9E-07D7-4755-A1BA-10954CF7D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682655"/>
              </p:ext>
            </p:extLst>
          </p:nvPr>
        </p:nvGraphicFramePr>
        <p:xfrm>
          <a:off x="0" y="2054408"/>
          <a:ext cx="12191999" cy="2714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79510">
                  <a:extLst>
                    <a:ext uri="{9D8B030D-6E8A-4147-A177-3AD203B41FA5}">
                      <a16:colId xmlns:a16="http://schemas.microsoft.com/office/drawing/2014/main" val="2368801567"/>
                    </a:ext>
                  </a:extLst>
                </a:gridCol>
                <a:gridCol w="1612489">
                  <a:extLst>
                    <a:ext uri="{9D8B030D-6E8A-4147-A177-3AD203B41FA5}">
                      <a16:colId xmlns:a16="http://schemas.microsoft.com/office/drawing/2014/main" val="654596579"/>
                    </a:ext>
                  </a:extLst>
                </a:gridCol>
              </a:tblGrid>
              <a:tr h="4448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      Campos de Gestión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Año 2023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828182"/>
                  </a:ext>
                </a:extLst>
              </a:tr>
              <a:tr h="4678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     Contratos de Servicios Ocasionales por diferencia de brecha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29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6733399"/>
                  </a:ext>
                </a:extLst>
              </a:tr>
              <a:tr h="4669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     Contratos de Servicios Ocasionales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31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2028354"/>
                  </a:ext>
                </a:extLst>
              </a:tr>
              <a:tr h="444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     Creaciones de Puestos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104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5356393"/>
                  </a:ext>
                </a:extLst>
              </a:tr>
              <a:tr h="444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     Recategorización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0164061"/>
                  </a:ext>
                </a:extLst>
              </a:tr>
              <a:tr h="444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     Jubilados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04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5434454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B5105572-9025-4F7F-9722-47957333EA13}"/>
              </a:ext>
            </a:extLst>
          </p:cNvPr>
          <p:cNvSpPr/>
          <p:nvPr/>
        </p:nvSpPr>
        <p:spPr>
          <a:xfrm>
            <a:off x="393381" y="979714"/>
            <a:ext cx="10156337" cy="883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MX" sz="2000" b="1" dirty="0">
                <a:latin typeface="+mj-lt"/>
                <a:ea typeface="SimSun" panose="02010600030101010101" pitchFamily="2" charset="-122"/>
                <a:cs typeface="Mangal" panose="02040503050203030202" pitchFamily="18" charset="0"/>
              </a:rPr>
              <a:t>Planificación de Talento Humano 2023</a:t>
            </a:r>
            <a:endParaRPr lang="es-EC" sz="2000" b="1" dirty="0"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450215" algn="just">
              <a:lnSpc>
                <a:spcPct val="150000"/>
              </a:lnSpc>
            </a:pPr>
            <a:r>
              <a:rPr lang="es-MX" sz="1600" dirty="0">
                <a:latin typeface="Calibri Light" panose="020F030202020403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El siguiente cuadro refleja los resultados obtenidos con la aprobación de la Planificación de Talento Humano 2023:</a:t>
            </a:r>
            <a:endParaRPr lang="es-EC" sz="160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45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5F606F7B-EB40-415F-BD48-30D93434DBD7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grpSp>
        <p:nvGrpSpPr>
          <p:cNvPr id="7" name="d66cb5dc-e914-47bf-b05a-4657a1599031">
            <a:extLst>
              <a:ext uri="{FF2B5EF4-FFF2-40B4-BE49-F238E27FC236}">
                <a16:creationId xmlns:a16="http://schemas.microsoft.com/office/drawing/2014/main" id="{3238C103-B278-4CE5-B63F-11DD69B8C06D}"/>
              </a:ext>
            </a:extLst>
          </p:cNvPr>
          <p:cNvGrpSpPr>
            <a:grpSpLocks noChangeAspect="1"/>
          </p:cNvGrpSpPr>
          <p:nvPr/>
        </p:nvGrpSpPr>
        <p:grpSpPr>
          <a:xfrm>
            <a:off x="628288" y="1337033"/>
            <a:ext cx="10935424" cy="4014701"/>
            <a:chOff x="858810" y="1816006"/>
            <a:chExt cx="10473535" cy="3845128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BA96B3DA-6A65-4B99-B7A9-B936A0837099}"/>
                </a:ext>
              </a:extLst>
            </p:cNvPr>
            <p:cNvGrpSpPr/>
            <p:nvPr/>
          </p:nvGrpSpPr>
          <p:grpSpPr>
            <a:xfrm>
              <a:off x="858810" y="1816006"/>
              <a:ext cx="5166071" cy="1016146"/>
              <a:chOff x="644107" y="1330751"/>
              <a:chExt cx="3874553" cy="762109"/>
            </a:xfrm>
          </p:grpSpPr>
          <p:sp>
            <p:nvSpPr>
              <p:cNvPr id="61" name="Rectangle: Rounded Corners 5">
                <a:extLst>
                  <a:ext uri="{FF2B5EF4-FFF2-40B4-BE49-F238E27FC236}">
                    <a16:creationId xmlns:a16="http://schemas.microsoft.com/office/drawing/2014/main" id="{258F4C3D-AC55-4FBE-A5EF-0EE7EDEB28C0}"/>
                  </a:ext>
                </a:extLst>
              </p:cNvPr>
              <p:cNvSpPr/>
              <p:nvPr/>
            </p:nvSpPr>
            <p:spPr>
              <a:xfrm>
                <a:off x="644107" y="1330751"/>
                <a:ext cx="3725972" cy="76210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62" name="Isosceles Triangle 6">
                <a:extLst>
                  <a:ext uri="{FF2B5EF4-FFF2-40B4-BE49-F238E27FC236}">
                    <a16:creationId xmlns:a16="http://schemas.microsoft.com/office/drawing/2014/main" id="{A22D8184-E2B4-47A6-93D0-85C0A7A6836B}"/>
                  </a:ext>
                </a:extLst>
              </p:cNvPr>
              <p:cNvSpPr/>
              <p:nvPr/>
            </p:nvSpPr>
            <p:spPr>
              <a:xfrm rot="5400000">
                <a:off x="4322531" y="1607670"/>
                <a:ext cx="183987" cy="208271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9" name="Group 1">
              <a:extLst>
                <a:ext uri="{FF2B5EF4-FFF2-40B4-BE49-F238E27FC236}">
                  <a16:creationId xmlns:a16="http://schemas.microsoft.com/office/drawing/2014/main" id="{82C4156E-C5C9-4FCC-A80E-E3CD3E0555E8}"/>
                </a:ext>
              </a:extLst>
            </p:cNvPr>
            <p:cNvGrpSpPr/>
            <p:nvPr/>
          </p:nvGrpSpPr>
          <p:grpSpPr>
            <a:xfrm>
              <a:off x="1991647" y="2018284"/>
              <a:ext cx="3495536" cy="813868"/>
              <a:chOff x="1991647" y="2018284"/>
              <a:chExt cx="3495536" cy="813868"/>
            </a:xfrm>
          </p:grpSpPr>
          <p:sp>
            <p:nvSpPr>
              <p:cNvPr id="59" name="TextBox 8">
                <a:extLst>
                  <a:ext uri="{FF2B5EF4-FFF2-40B4-BE49-F238E27FC236}">
                    <a16:creationId xmlns:a16="http://schemas.microsoft.com/office/drawing/2014/main" id="{26F66FFC-5C5F-48BA-891B-8E57A91ADB3B}"/>
                  </a:ext>
                </a:extLst>
              </p:cNvPr>
              <p:cNvSpPr txBox="1"/>
              <p:nvPr/>
            </p:nvSpPr>
            <p:spPr>
              <a:xfrm>
                <a:off x="1991647" y="2018284"/>
                <a:ext cx="3495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en-US" altLang="zh-CN" b="1" dirty="0" err="1">
                    <a:solidFill>
                      <a:schemeClr val="bg1"/>
                    </a:solidFill>
                  </a:rPr>
                  <a:t>Evaluaciones</a:t>
                </a:r>
                <a:r>
                  <a:rPr lang="en-US" altLang="zh-CN" b="1" dirty="0">
                    <a:solidFill>
                      <a:schemeClr val="bg1"/>
                    </a:solidFill>
                  </a:rPr>
                  <a:t> de </a:t>
                </a:r>
                <a:r>
                  <a:rPr lang="en-US" altLang="zh-CN" b="1" dirty="0" err="1">
                    <a:solidFill>
                      <a:schemeClr val="bg1"/>
                    </a:solidFill>
                  </a:rPr>
                  <a:t>Desempeño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9">
                <a:extLst>
                  <a:ext uri="{FF2B5EF4-FFF2-40B4-BE49-F238E27FC236}">
                    <a16:creationId xmlns:a16="http://schemas.microsoft.com/office/drawing/2014/main" id="{C740A27E-4295-464D-B08F-3BD10CC4F99E}"/>
                  </a:ext>
                </a:extLst>
              </p:cNvPr>
              <p:cNvSpPr txBox="1"/>
              <p:nvPr/>
            </p:nvSpPr>
            <p:spPr>
              <a:xfrm>
                <a:off x="1991647" y="2233728"/>
                <a:ext cx="3495536" cy="598424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/>
              </a:bodyPr>
              <a:lstStyle/>
              <a:p>
                <a:pPr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s-MX" altLang="zh-CN" sz="1000" dirty="0">
                    <a:solidFill>
                      <a:schemeClr val="bg1"/>
                    </a:solidFill>
                  </a:rPr>
                  <a:t>cumplieron con el 100% de las evaluaciones de desempeño, las mismas que serán notificadas al servidor en el mes de febrero de 2024</a:t>
                </a:r>
                <a:endParaRPr lang="zh-CN" altLang="en-US" sz="1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" name="Straight Connector 10">
              <a:extLst>
                <a:ext uri="{FF2B5EF4-FFF2-40B4-BE49-F238E27FC236}">
                  <a16:creationId xmlns:a16="http://schemas.microsoft.com/office/drawing/2014/main" id="{3DDC4F4D-2703-4830-9440-D61B6DFFB78C}"/>
                </a:ext>
              </a:extLst>
            </p:cNvPr>
            <p:cNvCxnSpPr/>
            <p:nvPr/>
          </p:nvCxnSpPr>
          <p:spPr>
            <a:xfrm flipV="1">
              <a:off x="6096000" y="1927955"/>
              <a:ext cx="0" cy="366154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A85A1CA1-487A-49B0-82F6-E0479C66B753}"/>
                </a:ext>
              </a:extLst>
            </p:cNvPr>
            <p:cNvGrpSpPr/>
            <p:nvPr/>
          </p:nvGrpSpPr>
          <p:grpSpPr>
            <a:xfrm>
              <a:off x="858810" y="3225231"/>
              <a:ext cx="5166071" cy="1016146"/>
              <a:chOff x="644107" y="1330751"/>
              <a:chExt cx="3874553" cy="762109"/>
            </a:xfrm>
          </p:grpSpPr>
          <p:sp>
            <p:nvSpPr>
              <p:cNvPr id="57" name="Rectangle: Rounded Corners 13">
                <a:extLst>
                  <a:ext uri="{FF2B5EF4-FFF2-40B4-BE49-F238E27FC236}">
                    <a16:creationId xmlns:a16="http://schemas.microsoft.com/office/drawing/2014/main" id="{0B063DCD-418E-420E-84E0-1CDD654B7B9E}"/>
                  </a:ext>
                </a:extLst>
              </p:cNvPr>
              <p:cNvSpPr/>
              <p:nvPr/>
            </p:nvSpPr>
            <p:spPr>
              <a:xfrm>
                <a:off x="644107" y="1330751"/>
                <a:ext cx="3725972" cy="7621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8" name="Isosceles Triangle 14">
                <a:extLst>
                  <a:ext uri="{FF2B5EF4-FFF2-40B4-BE49-F238E27FC236}">
                    <a16:creationId xmlns:a16="http://schemas.microsoft.com/office/drawing/2014/main" id="{855AEC22-CD09-4454-82E1-D4E45EEFE125}"/>
                  </a:ext>
                </a:extLst>
              </p:cNvPr>
              <p:cNvSpPr/>
              <p:nvPr/>
            </p:nvSpPr>
            <p:spPr>
              <a:xfrm rot="5400000">
                <a:off x="4322531" y="1607670"/>
                <a:ext cx="183987" cy="208271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12" name="Group 64">
              <a:extLst>
                <a:ext uri="{FF2B5EF4-FFF2-40B4-BE49-F238E27FC236}">
                  <a16:creationId xmlns:a16="http://schemas.microsoft.com/office/drawing/2014/main" id="{F27990AD-0AA6-4E6C-B7AE-7E45129F376A}"/>
                </a:ext>
              </a:extLst>
            </p:cNvPr>
            <p:cNvGrpSpPr/>
            <p:nvPr/>
          </p:nvGrpSpPr>
          <p:grpSpPr>
            <a:xfrm>
              <a:off x="1991647" y="3412561"/>
              <a:ext cx="3495536" cy="770761"/>
              <a:chOff x="1991647" y="3412561"/>
              <a:chExt cx="3495536" cy="770761"/>
            </a:xfrm>
          </p:grpSpPr>
          <p:sp>
            <p:nvSpPr>
              <p:cNvPr id="55" name="TextBox 16">
                <a:extLst>
                  <a:ext uri="{FF2B5EF4-FFF2-40B4-BE49-F238E27FC236}">
                    <a16:creationId xmlns:a16="http://schemas.microsoft.com/office/drawing/2014/main" id="{5710E942-3948-434D-BD13-1704B296AF73}"/>
                  </a:ext>
                </a:extLst>
              </p:cNvPr>
              <p:cNvSpPr txBox="1"/>
              <p:nvPr/>
            </p:nvSpPr>
            <p:spPr>
              <a:xfrm>
                <a:off x="1991647" y="3412561"/>
                <a:ext cx="3495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es-MX" altLang="zh-CN" b="1" dirty="0">
                    <a:solidFill>
                      <a:schemeClr val="bg1"/>
                    </a:solidFill>
                  </a:rPr>
                  <a:t>Jubilaciones obligatorias y no obligatorias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17">
                <a:extLst>
                  <a:ext uri="{FF2B5EF4-FFF2-40B4-BE49-F238E27FC236}">
                    <a16:creationId xmlns:a16="http://schemas.microsoft.com/office/drawing/2014/main" id="{A54FF5C5-A149-4118-96AB-A11758D1EF65}"/>
                  </a:ext>
                </a:extLst>
              </p:cNvPr>
              <p:cNvSpPr txBox="1"/>
              <p:nvPr/>
            </p:nvSpPr>
            <p:spPr>
              <a:xfrm>
                <a:off x="1991647" y="3628005"/>
                <a:ext cx="3495536" cy="555317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/>
              </a:bodyPr>
              <a:lstStyle/>
              <a:p>
                <a:pPr lvl="0"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s-MX" altLang="zh-CN" sz="1100" dirty="0">
                    <a:solidFill>
                      <a:srgbClr val="FFFFFF"/>
                    </a:solidFill>
                  </a:rPr>
                  <a:t>El Ministerio de Trabajo aprueba la revisión de (8) expedientes de ex servidores bajo régimen LOSEP</a:t>
                </a:r>
                <a:endParaRPr lang="zh-CN" altLang="en-US" sz="11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DED12916-61EE-42F6-9452-BC499F37DECA}"/>
                </a:ext>
              </a:extLst>
            </p:cNvPr>
            <p:cNvGrpSpPr/>
            <p:nvPr/>
          </p:nvGrpSpPr>
          <p:grpSpPr>
            <a:xfrm>
              <a:off x="858810" y="4644987"/>
              <a:ext cx="5166071" cy="1016146"/>
              <a:chOff x="644107" y="1330751"/>
              <a:chExt cx="3874553" cy="762109"/>
            </a:xfrm>
          </p:grpSpPr>
          <p:sp>
            <p:nvSpPr>
              <p:cNvPr id="53" name="Rectangle: Rounded Corners 20">
                <a:extLst>
                  <a:ext uri="{FF2B5EF4-FFF2-40B4-BE49-F238E27FC236}">
                    <a16:creationId xmlns:a16="http://schemas.microsoft.com/office/drawing/2014/main" id="{76BE2AE1-C253-42CC-9C2A-DFBE96994FC0}"/>
                  </a:ext>
                </a:extLst>
              </p:cNvPr>
              <p:cNvSpPr/>
              <p:nvPr/>
            </p:nvSpPr>
            <p:spPr>
              <a:xfrm>
                <a:off x="644107" y="1330751"/>
                <a:ext cx="3725972" cy="76210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4" name="Isosceles Triangle 21">
                <a:extLst>
                  <a:ext uri="{FF2B5EF4-FFF2-40B4-BE49-F238E27FC236}">
                    <a16:creationId xmlns:a16="http://schemas.microsoft.com/office/drawing/2014/main" id="{F3515F39-F637-4737-8AE9-A818D0F66C08}"/>
                  </a:ext>
                </a:extLst>
              </p:cNvPr>
              <p:cNvSpPr/>
              <p:nvPr/>
            </p:nvSpPr>
            <p:spPr>
              <a:xfrm rot="5400000">
                <a:off x="4322531" y="1607670"/>
                <a:ext cx="183987" cy="208271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14" name="Group 65">
              <a:extLst>
                <a:ext uri="{FF2B5EF4-FFF2-40B4-BE49-F238E27FC236}">
                  <a16:creationId xmlns:a16="http://schemas.microsoft.com/office/drawing/2014/main" id="{6E1367D5-6E0D-40A3-A15B-1CE7F15C999A}"/>
                </a:ext>
              </a:extLst>
            </p:cNvPr>
            <p:cNvGrpSpPr/>
            <p:nvPr/>
          </p:nvGrpSpPr>
          <p:grpSpPr>
            <a:xfrm>
              <a:off x="1991647" y="4852857"/>
              <a:ext cx="3495536" cy="808277"/>
              <a:chOff x="1991647" y="4852857"/>
              <a:chExt cx="3495536" cy="808277"/>
            </a:xfrm>
          </p:grpSpPr>
          <p:sp>
            <p:nvSpPr>
              <p:cNvPr id="51" name="TextBox 23">
                <a:extLst>
                  <a:ext uri="{FF2B5EF4-FFF2-40B4-BE49-F238E27FC236}">
                    <a16:creationId xmlns:a16="http://schemas.microsoft.com/office/drawing/2014/main" id="{3B76AB0B-3265-4133-AAE6-914BB2964592}"/>
                  </a:ext>
                </a:extLst>
              </p:cNvPr>
              <p:cNvSpPr txBox="1"/>
              <p:nvPr/>
            </p:nvSpPr>
            <p:spPr>
              <a:xfrm>
                <a:off x="1991647" y="4852857"/>
                <a:ext cx="3495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en-US" altLang="zh-CN" sz="1400" b="1" dirty="0" err="1">
                    <a:solidFill>
                      <a:schemeClr val="bg1"/>
                    </a:solidFill>
                  </a:rPr>
                  <a:t>Liquidaciones</a:t>
                </a:r>
                <a:r>
                  <a:rPr lang="en-US" altLang="zh-CN" sz="1400" b="1" dirty="0">
                    <a:solidFill>
                      <a:schemeClr val="bg1"/>
                    </a:solidFill>
                  </a:rPr>
                  <a:t> de haberes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24">
                <a:extLst>
                  <a:ext uri="{FF2B5EF4-FFF2-40B4-BE49-F238E27FC236}">
                    <a16:creationId xmlns:a16="http://schemas.microsoft.com/office/drawing/2014/main" id="{39A83F3B-EC46-48DB-A106-9C221E6FD49A}"/>
                  </a:ext>
                </a:extLst>
              </p:cNvPr>
              <p:cNvSpPr txBox="1"/>
              <p:nvPr/>
            </p:nvSpPr>
            <p:spPr>
              <a:xfrm>
                <a:off x="1991647" y="5068301"/>
                <a:ext cx="3495536" cy="592833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/>
              </a:bodyPr>
              <a:lstStyle/>
              <a:p>
                <a:pPr lvl="0"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s-MX" altLang="zh-CN" sz="1000" dirty="0">
                    <a:solidFill>
                      <a:srgbClr val="FFFFFF"/>
                    </a:solidFill>
                  </a:rPr>
                  <a:t>Gestión y cancelación de 6 liquidaciones pendientes que correspondían a personal desvinculado desde el año 2023 hasta marzo 2024</a:t>
                </a:r>
                <a:endParaRPr lang="zh-CN" altLang="en-US" sz="1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25">
              <a:extLst>
                <a:ext uri="{FF2B5EF4-FFF2-40B4-BE49-F238E27FC236}">
                  <a16:creationId xmlns:a16="http://schemas.microsoft.com/office/drawing/2014/main" id="{AC288563-EBE6-475D-AC5E-CF459DB886B3}"/>
                </a:ext>
              </a:extLst>
            </p:cNvPr>
            <p:cNvGrpSpPr/>
            <p:nvPr/>
          </p:nvGrpSpPr>
          <p:grpSpPr>
            <a:xfrm flipH="1">
              <a:off x="6166274" y="1816006"/>
              <a:ext cx="5166071" cy="1016146"/>
              <a:chOff x="644107" y="1330751"/>
              <a:chExt cx="3874553" cy="762109"/>
            </a:xfrm>
          </p:grpSpPr>
          <p:sp>
            <p:nvSpPr>
              <p:cNvPr id="49" name="Rectangle: Rounded Corners 27">
                <a:extLst>
                  <a:ext uri="{FF2B5EF4-FFF2-40B4-BE49-F238E27FC236}">
                    <a16:creationId xmlns:a16="http://schemas.microsoft.com/office/drawing/2014/main" id="{BFF39991-F010-42E5-B23E-8CE4F7588BC5}"/>
                  </a:ext>
                </a:extLst>
              </p:cNvPr>
              <p:cNvSpPr/>
              <p:nvPr/>
            </p:nvSpPr>
            <p:spPr>
              <a:xfrm>
                <a:off x="644107" y="1330751"/>
                <a:ext cx="3725972" cy="762109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50" name="Isosceles Triangle 28">
                <a:extLst>
                  <a:ext uri="{FF2B5EF4-FFF2-40B4-BE49-F238E27FC236}">
                    <a16:creationId xmlns:a16="http://schemas.microsoft.com/office/drawing/2014/main" id="{F505A7B2-06D7-4871-AADB-3055B6816685}"/>
                  </a:ext>
                </a:extLst>
              </p:cNvPr>
              <p:cNvSpPr/>
              <p:nvPr/>
            </p:nvSpPr>
            <p:spPr>
              <a:xfrm rot="5400000">
                <a:off x="4322531" y="1607670"/>
                <a:ext cx="183987" cy="208271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16" name="Group 66">
              <a:extLst>
                <a:ext uri="{FF2B5EF4-FFF2-40B4-BE49-F238E27FC236}">
                  <a16:creationId xmlns:a16="http://schemas.microsoft.com/office/drawing/2014/main" id="{ACB8AC48-6AED-417F-9E57-F243CB7181AE}"/>
                </a:ext>
              </a:extLst>
            </p:cNvPr>
            <p:cNvGrpSpPr/>
            <p:nvPr/>
          </p:nvGrpSpPr>
          <p:grpSpPr>
            <a:xfrm>
              <a:off x="6780747" y="2010911"/>
              <a:ext cx="3495537" cy="752657"/>
              <a:chOff x="6780747" y="2010911"/>
              <a:chExt cx="3495537" cy="752657"/>
            </a:xfrm>
          </p:grpSpPr>
          <p:sp>
            <p:nvSpPr>
              <p:cNvPr id="47" name="TextBox 30">
                <a:extLst>
                  <a:ext uri="{FF2B5EF4-FFF2-40B4-BE49-F238E27FC236}">
                    <a16:creationId xmlns:a16="http://schemas.microsoft.com/office/drawing/2014/main" id="{0777CE2D-423E-4E6B-8D87-2FFDC8D5A930}"/>
                  </a:ext>
                </a:extLst>
              </p:cNvPr>
              <p:cNvSpPr txBox="1"/>
              <p:nvPr/>
            </p:nvSpPr>
            <p:spPr>
              <a:xfrm flipH="1">
                <a:off x="6780748" y="2010911"/>
                <a:ext cx="3495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es-EC" altLang="zh-CN" sz="1400" b="1" dirty="0">
                    <a:solidFill>
                      <a:schemeClr val="bg1"/>
                    </a:solidFill>
                  </a:rPr>
                  <a:t>Atención</a:t>
                </a:r>
                <a:r>
                  <a:rPr lang="en-US" altLang="zh-CN" sz="1400" b="1" dirty="0">
                    <a:solidFill>
                      <a:schemeClr val="bg1"/>
                    </a:solidFill>
                  </a:rPr>
                  <a:t> </a:t>
                </a:r>
                <a:r>
                  <a:rPr lang="es-EC" altLang="zh-CN" sz="1400" b="1" dirty="0">
                    <a:solidFill>
                      <a:schemeClr val="bg1"/>
                    </a:solidFill>
                  </a:rPr>
                  <a:t>medica</a:t>
                </a:r>
                <a:r>
                  <a:rPr lang="en-US" altLang="zh-CN" sz="1400" b="1" dirty="0">
                    <a:solidFill>
                      <a:schemeClr val="bg1"/>
                    </a:solidFill>
                  </a:rPr>
                  <a:t> al personal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31">
                <a:extLst>
                  <a:ext uri="{FF2B5EF4-FFF2-40B4-BE49-F238E27FC236}">
                    <a16:creationId xmlns:a16="http://schemas.microsoft.com/office/drawing/2014/main" id="{B05C7549-4893-4409-A33E-7EA0DF9A4740}"/>
                  </a:ext>
                </a:extLst>
              </p:cNvPr>
              <p:cNvSpPr txBox="1"/>
              <p:nvPr/>
            </p:nvSpPr>
            <p:spPr>
              <a:xfrm flipH="1">
                <a:off x="6780747" y="2226355"/>
                <a:ext cx="3495536" cy="537213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/>
              </a:bodyPr>
              <a:lstStyle/>
              <a:p>
                <a:pPr lvl="0"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s-MX" altLang="zh-CN" sz="1100" dirty="0">
                    <a:solidFill>
                      <a:srgbClr val="FFFFFF"/>
                    </a:solidFill>
                  </a:rPr>
                  <a:t>629 atenciones de enfermería en el ámbito de la salud ocupacional</a:t>
                </a:r>
                <a:endParaRPr lang="zh-CN" altLang="en-US" sz="11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32">
              <a:extLst>
                <a:ext uri="{FF2B5EF4-FFF2-40B4-BE49-F238E27FC236}">
                  <a16:creationId xmlns:a16="http://schemas.microsoft.com/office/drawing/2014/main" id="{39974A1F-06D1-44DF-8B7B-B2C8B4DDED49}"/>
                </a:ext>
              </a:extLst>
            </p:cNvPr>
            <p:cNvGrpSpPr/>
            <p:nvPr/>
          </p:nvGrpSpPr>
          <p:grpSpPr>
            <a:xfrm flipH="1">
              <a:off x="6166274" y="3225232"/>
              <a:ext cx="5166071" cy="1016146"/>
              <a:chOff x="644107" y="1330751"/>
              <a:chExt cx="3874553" cy="762109"/>
            </a:xfrm>
          </p:grpSpPr>
          <p:sp>
            <p:nvSpPr>
              <p:cNvPr id="45" name="Rectangle: Rounded Corners 34">
                <a:extLst>
                  <a:ext uri="{FF2B5EF4-FFF2-40B4-BE49-F238E27FC236}">
                    <a16:creationId xmlns:a16="http://schemas.microsoft.com/office/drawing/2014/main" id="{E79805C2-2B21-4D3B-A49F-2C961EC080CF}"/>
                  </a:ext>
                </a:extLst>
              </p:cNvPr>
              <p:cNvSpPr/>
              <p:nvPr/>
            </p:nvSpPr>
            <p:spPr>
              <a:xfrm>
                <a:off x="644107" y="1330751"/>
                <a:ext cx="3725972" cy="76210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46" name="Isosceles Triangle 35">
                <a:extLst>
                  <a:ext uri="{FF2B5EF4-FFF2-40B4-BE49-F238E27FC236}">
                    <a16:creationId xmlns:a16="http://schemas.microsoft.com/office/drawing/2014/main" id="{54E49339-8183-4BBC-AA2A-7C084AD03AC6}"/>
                  </a:ext>
                </a:extLst>
              </p:cNvPr>
              <p:cNvSpPr/>
              <p:nvPr/>
            </p:nvSpPr>
            <p:spPr>
              <a:xfrm rot="5400000">
                <a:off x="4322531" y="1607670"/>
                <a:ext cx="183987" cy="208271"/>
              </a:xfrm>
              <a:prstGeom prst="triangl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18" name="Group 67">
              <a:extLst>
                <a:ext uri="{FF2B5EF4-FFF2-40B4-BE49-F238E27FC236}">
                  <a16:creationId xmlns:a16="http://schemas.microsoft.com/office/drawing/2014/main" id="{FFC749B6-6D62-43B4-AA00-3AFA59BDD3E6}"/>
                </a:ext>
              </a:extLst>
            </p:cNvPr>
            <p:cNvGrpSpPr/>
            <p:nvPr/>
          </p:nvGrpSpPr>
          <p:grpSpPr>
            <a:xfrm>
              <a:off x="6780748" y="3432838"/>
              <a:ext cx="3495536" cy="677109"/>
              <a:chOff x="6780748" y="3432838"/>
              <a:chExt cx="3495536" cy="677109"/>
            </a:xfrm>
          </p:grpSpPr>
          <p:sp>
            <p:nvSpPr>
              <p:cNvPr id="43" name="TextBox 37">
                <a:extLst>
                  <a:ext uri="{FF2B5EF4-FFF2-40B4-BE49-F238E27FC236}">
                    <a16:creationId xmlns:a16="http://schemas.microsoft.com/office/drawing/2014/main" id="{1C4FC248-E537-4006-AD03-880726115061}"/>
                  </a:ext>
                </a:extLst>
              </p:cNvPr>
              <p:cNvSpPr txBox="1"/>
              <p:nvPr/>
            </p:nvSpPr>
            <p:spPr>
              <a:xfrm flipH="1">
                <a:off x="6780748" y="3432838"/>
                <a:ext cx="3495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es-MX" altLang="zh-CN" b="1" dirty="0">
                    <a:solidFill>
                      <a:schemeClr val="bg1"/>
                    </a:solidFill>
                  </a:rPr>
                  <a:t>Plan de Seguridad y Salud Ocupacional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38">
                <a:extLst>
                  <a:ext uri="{FF2B5EF4-FFF2-40B4-BE49-F238E27FC236}">
                    <a16:creationId xmlns:a16="http://schemas.microsoft.com/office/drawing/2014/main" id="{484A99B5-A08F-4883-8178-591D33292C76}"/>
                  </a:ext>
                </a:extLst>
              </p:cNvPr>
              <p:cNvSpPr txBox="1"/>
              <p:nvPr/>
            </p:nvSpPr>
            <p:spPr>
              <a:xfrm flipH="1">
                <a:off x="6780748" y="3648282"/>
                <a:ext cx="3495536" cy="461665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Autofit/>
              </a:bodyPr>
              <a:lstStyle/>
              <a:p>
                <a:pPr lvl="0"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s-MX" altLang="zh-CN" sz="1050" dirty="0">
                    <a:solidFill>
                      <a:srgbClr val="FFFFFF"/>
                    </a:solidFill>
                  </a:rPr>
                  <a:t>11 Informes Técnicos de Condiciones de Trabajo en materia de Seguridad y Salud Ocupacional</a:t>
                </a:r>
              </a:p>
              <a:p>
                <a:pPr lvl="0"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s-MX" altLang="zh-CN" sz="1050" dirty="0">
                    <a:solidFill>
                      <a:srgbClr val="FFFFFF"/>
                    </a:solidFill>
                  </a:rPr>
                  <a:t>5 Informes Técnicos de Análisis de Puesto de Trabajo</a:t>
                </a:r>
              </a:p>
            </p:txBody>
          </p:sp>
        </p:grpSp>
        <p:grpSp>
          <p:nvGrpSpPr>
            <p:cNvPr id="19" name="Group 39">
              <a:extLst>
                <a:ext uri="{FF2B5EF4-FFF2-40B4-BE49-F238E27FC236}">
                  <a16:creationId xmlns:a16="http://schemas.microsoft.com/office/drawing/2014/main" id="{D6433837-AABC-4F60-9690-6D689630DF02}"/>
                </a:ext>
              </a:extLst>
            </p:cNvPr>
            <p:cNvGrpSpPr/>
            <p:nvPr/>
          </p:nvGrpSpPr>
          <p:grpSpPr>
            <a:xfrm flipH="1">
              <a:off x="6166274" y="4644987"/>
              <a:ext cx="5166071" cy="1016146"/>
              <a:chOff x="644107" y="1330751"/>
              <a:chExt cx="3874553" cy="762109"/>
            </a:xfrm>
          </p:grpSpPr>
          <p:sp>
            <p:nvSpPr>
              <p:cNvPr id="41" name="Rectangle: Rounded Corners 41">
                <a:extLst>
                  <a:ext uri="{FF2B5EF4-FFF2-40B4-BE49-F238E27FC236}">
                    <a16:creationId xmlns:a16="http://schemas.microsoft.com/office/drawing/2014/main" id="{FD025C0A-D711-4EF3-8254-7D0784D4D373}"/>
                  </a:ext>
                </a:extLst>
              </p:cNvPr>
              <p:cNvSpPr/>
              <p:nvPr/>
            </p:nvSpPr>
            <p:spPr>
              <a:xfrm>
                <a:off x="644107" y="1330751"/>
                <a:ext cx="3725972" cy="76210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42" name="Isosceles Triangle 42">
                <a:extLst>
                  <a:ext uri="{FF2B5EF4-FFF2-40B4-BE49-F238E27FC236}">
                    <a16:creationId xmlns:a16="http://schemas.microsoft.com/office/drawing/2014/main" id="{71D2A463-851B-4CDC-801D-D3D0C0F917F3}"/>
                  </a:ext>
                </a:extLst>
              </p:cNvPr>
              <p:cNvSpPr/>
              <p:nvPr/>
            </p:nvSpPr>
            <p:spPr>
              <a:xfrm rot="5400000">
                <a:off x="4322531" y="1607670"/>
                <a:ext cx="183987" cy="208271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20" name="Group 68">
              <a:extLst>
                <a:ext uri="{FF2B5EF4-FFF2-40B4-BE49-F238E27FC236}">
                  <a16:creationId xmlns:a16="http://schemas.microsoft.com/office/drawing/2014/main" id="{E709BF67-DC7B-4F8D-BD4F-29572C1FA4FA}"/>
                </a:ext>
              </a:extLst>
            </p:cNvPr>
            <p:cNvGrpSpPr/>
            <p:nvPr/>
          </p:nvGrpSpPr>
          <p:grpSpPr>
            <a:xfrm>
              <a:off x="6780747" y="4697981"/>
              <a:ext cx="3495537" cy="930334"/>
              <a:chOff x="6780747" y="4697981"/>
              <a:chExt cx="3495537" cy="930334"/>
            </a:xfrm>
          </p:grpSpPr>
          <p:sp>
            <p:nvSpPr>
              <p:cNvPr id="39" name="TextBox 44">
                <a:extLst>
                  <a:ext uri="{FF2B5EF4-FFF2-40B4-BE49-F238E27FC236}">
                    <a16:creationId xmlns:a16="http://schemas.microsoft.com/office/drawing/2014/main" id="{E9431900-755B-429C-9402-0505BF2491E4}"/>
                  </a:ext>
                </a:extLst>
              </p:cNvPr>
              <p:cNvSpPr txBox="1"/>
              <p:nvPr/>
            </p:nvSpPr>
            <p:spPr>
              <a:xfrm flipH="1">
                <a:off x="6780748" y="4697981"/>
                <a:ext cx="3495536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/>
              </a:bodyPr>
              <a:lstStyle/>
              <a:p>
                <a:r>
                  <a:rPr lang="es-MX" altLang="zh-CN" b="1" dirty="0">
                    <a:solidFill>
                      <a:schemeClr val="bg1"/>
                    </a:solidFill>
                  </a:rPr>
                  <a:t>Contratación de personal por brechas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45">
                <a:extLst>
                  <a:ext uri="{FF2B5EF4-FFF2-40B4-BE49-F238E27FC236}">
                    <a16:creationId xmlns:a16="http://schemas.microsoft.com/office/drawing/2014/main" id="{3937A023-E7B3-4348-8959-F71B3B12EE98}"/>
                  </a:ext>
                </a:extLst>
              </p:cNvPr>
              <p:cNvSpPr txBox="1"/>
              <p:nvPr/>
            </p:nvSpPr>
            <p:spPr>
              <a:xfrm flipH="1">
                <a:off x="6780747" y="4913425"/>
                <a:ext cx="3495536" cy="714890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Autofit/>
              </a:bodyPr>
              <a:lstStyle/>
              <a:p>
                <a:pPr lvl="0" defTabSz="121917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s-MX" altLang="zh-CN" sz="1000" dirty="0">
                    <a:solidFill>
                      <a:srgbClr val="FFFFFF"/>
                    </a:solidFill>
                  </a:rPr>
                  <a:t>Vinculó (22) contratos por diferencia de brechas requeridos aprobados en la PTH 2023, los cuales corresponden a (03) en Sede Central (05) para Cz6 y catorce (14) para Cz9 y continúan en ejercicios fiscal 2024 </a:t>
                </a:r>
                <a:endParaRPr lang="zh-CN" altLang="en-US" sz="10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46">
              <a:extLst>
                <a:ext uri="{FF2B5EF4-FFF2-40B4-BE49-F238E27FC236}">
                  <a16:creationId xmlns:a16="http://schemas.microsoft.com/office/drawing/2014/main" id="{7E470BC0-435A-46C1-9A8B-192B5091AFF1}"/>
                </a:ext>
              </a:extLst>
            </p:cNvPr>
            <p:cNvGrpSpPr/>
            <p:nvPr/>
          </p:nvGrpSpPr>
          <p:grpSpPr>
            <a:xfrm>
              <a:off x="980255" y="3358329"/>
              <a:ext cx="772051" cy="749947"/>
              <a:chOff x="735191" y="2518747"/>
              <a:chExt cx="579038" cy="562460"/>
            </a:xfrm>
          </p:grpSpPr>
          <p:sp>
            <p:nvSpPr>
              <p:cNvPr id="37" name="Oval 47">
                <a:extLst>
                  <a:ext uri="{FF2B5EF4-FFF2-40B4-BE49-F238E27FC236}">
                    <a16:creationId xmlns:a16="http://schemas.microsoft.com/office/drawing/2014/main" id="{3B4F79EB-6BD1-48C1-8BCA-05A3C37E6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191" y="2518747"/>
                <a:ext cx="579038" cy="5624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38" name="Freeform: Shape 48">
                <a:extLst>
                  <a:ext uri="{FF2B5EF4-FFF2-40B4-BE49-F238E27FC236}">
                    <a16:creationId xmlns:a16="http://schemas.microsoft.com/office/drawing/2014/main" id="{C6B81423-9BDF-436D-94B6-B7974849F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027" y="2664760"/>
                <a:ext cx="251367" cy="270435"/>
              </a:xfrm>
              <a:custGeom>
                <a:avLst/>
                <a:gdLst/>
                <a:ahLst/>
                <a:cxnLst>
                  <a:cxn ang="0">
                    <a:pos x="67" y="67"/>
                  </a:cxn>
                  <a:cxn ang="0">
                    <a:pos x="61" y="72"/>
                  </a:cxn>
                  <a:cxn ang="0">
                    <a:pos x="5" y="72"/>
                  </a:cxn>
                  <a:cxn ang="0">
                    <a:pos x="0" y="67"/>
                  </a:cxn>
                  <a:cxn ang="0">
                    <a:pos x="0" y="16"/>
                  </a:cxn>
                  <a:cxn ang="0">
                    <a:pos x="5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16" y="0"/>
                  </a:cxn>
                  <a:cxn ang="0">
                    <a:pos x="19" y="0"/>
                  </a:cxn>
                  <a:cxn ang="0">
                    <a:pos x="25" y="7"/>
                  </a:cxn>
                  <a:cxn ang="0">
                    <a:pos x="25" y="11"/>
                  </a:cxn>
                  <a:cxn ang="0">
                    <a:pos x="41" y="11"/>
                  </a:cxn>
                  <a:cxn ang="0">
                    <a:pos x="41" y="7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6" y="7"/>
                  </a:cxn>
                  <a:cxn ang="0">
                    <a:pos x="56" y="11"/>
                  </a:cxn>
                  <a:cxn ang="0">
                    <a:pos x="61" y="11"/>
                  </a:cxn>
                  <a:cxn ang="0">
                    <a:pos x="67" y="16"/>
                  </a:cxn>
                  <a:cxn ang="0">
                    <a:pos x="67" y="67"/>
                  </a:cxn>
                  <a:cxn ang="0">
                    <a:pos x="61" y="67"/>
                  </a:cxn>
                  <a:cxn ang="0">
                    <a:pos x="61" y="26"/>
                  </a:cxn>
                  <a:cxn ang="0">
                    <a:pos x="5" y="26"/>
                  </a:cxn>
                  <a:cxn ang="0">
                    <a:pos x="5" y="67"/>
                  </a:cxn>
                  <a:cxn ang="0">
                    <a:pos x="61" y="67"/>
                  </a:cxn>
                  <a:cxn ang="0">
                    <a:pos x="20" y="7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5" y="7"/>
                  </a:cxn>
                  <a:cxn ang="0">
                    <a:pos x="15" y="18"/>
                  </a:cxn>
                  <a:cxn ang="0">
                    <a:pos x="16" y="20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7"/>
                  </a:cxn>
                  <a:cxn ang="0">
                    <a:pos x="51" y="7"/>
                  </a:cxn>
                  <a:cxn ang="0">
                    <a:pos x="50" y="5"/>
                  </a:cxn>
                  <a:cxn ang="0">
                    <a:pos x="47" y="5"/>
                  </a:cxn>
                  <a:cxn ang="0">
                    <a:pos x="46" y="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50" y="20"/>
                  </a:cxn>
                  <a:cxn ang="0">
                    <a:pos x="51" y="18"/>
                  </a:cxn>
                  <a:cxn ang="0">
                    <a:pos x="51" y="7"/>
                  </a:cxn>
                </a:cxnLst>
                <a:rect l="0" t="0" r="r" b="b"/>
                <a:pathLst>
                  <a:path w="67" h="72">
                    <a:moveTo>
                      <a:pt x="67" y="67"/>
                    </a:moveTo>
                    <a:cubicBezTo>
                      <a:pt x="67" y="70"/>
                      <a:pt x="64" y="72"/>
                      <a:pt x="61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2" y="72"/>
                      <a:pt x="0" y="70"/>
                      <a:pt x="0" y="6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3"/>
                      <a:pt x="2" y="11"/>
                      <a:pt x="5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3" y="0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3" y="0"/>
                      <a:pt x="25" y="3"/>
                      <a:pt x="25" y="7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3"/>
                      <a:pt x="44" y="0"/>
                      <a:pt x="47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6" y="3"/>
                      <a:pt x="56" y="7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4" y="11"/>
                      <a:pt x="67" y="13"/>
                      <a:pt x="67" y="16"/>
                    </a:cubicBezTo>
                    <a:lnTo>
                      <a:pt x="67" y="67"/>
                    </a:lnTo>
                    <a:close/>
                    <a:moveTo>
                      <a:pt x="61" y="67"/>
                    </a:moveTo>
                    <a:cubicBezTo>
                      <a:pt x="61" y="26"/>
                      <a:pt x="61" y="26"/>
                      <a:pt x="61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67"/>
                      <a:pt x="5" y="67"/>
                      <a:pt x="5" y="67"/>
                    </a:cubicBezTo>
                    <a:lnTo>
                      <a:pt x="61" y="67"/>
                    </a:lnTo>
                    <a:close/>
                    <a:moveTo>
                      <a:pt x="20" y="7"/>
                    </a:moveTo>
                    <a:cubicBezTo>
                      <a:pt x="20" y="6"/>
                      <a:pt x="20" y="5"/>
                      <a:pt x="19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6"/>
                      <a:pt x="15" y="7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9"/>
                      <a:pt x="16" y="20"/>
                      <a:pt x="16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20"/>
                      <a:pt x="20" y="19"/>
                      <a:pt x="20" y="18"/>
                    </a:cubicBezTo>
                    <a:lnTo>
                      <a:pt x="20" y="7"/>
                    </a:lnTo>
                    <a:close/>
                    <a:moveTo>
                      <a:pt x="51" y="7"/>
                    </a:moveTo>
                    <a:cubicBezTo>
                      <a:pt x="51" y="6"/>
                      <a:pt x="51" y="5"/>
                      <a:pt x="50" y="5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9"/>
                      <a:pt x="47" y="20"/>
                      <a:pt x="47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51" y="20"/>
                      <a:pt x="51" y="19"/>
                      <a:pt x="51" y="18"/>
                    </a:cubicBezTo>
                    <a:lnTo>
                      <a:pt x="51" y="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22" name="Group 49">
              <a:extLst>
                <a:ext uri="{FF2B5EF4-FFF2-40B4-BE49-F238E27FC236}">
                  <a16:creationId xmlns:a16="http://schemas.microsoft.com/office/drawing/2014/main" id="{026C5278-4912-41B4-8743-E9E391B077F8}"/>
                </a:ext>
              </a:extLst>
            </p:cNvPr>
            <p:cNvGrpSpPr/>
            <p:nvPr/>
          </p:nvGrpSpPr>
          <p:grpSpPr>
            <a:xfrm>
              <a:off x="980255" y="4778084"/>
              <a:ext cx="772051" cy="749947"/>
              <a:chOff x="735191" y="3583563"/>
              <a:chExt cx="579038" cy="562460"/>
            </a:xfrm>
          </p:grpSpPr>
          <p:sp>
            <p:nvSpPr>
              <p:cNvPr id="35" name="Oval 50">
                <a:extLst>
                  <a:ext uri="{FF2B5EF4-FFF2-40B4-BE49-F238E27FC236}">
                    <a16:creationId xmlns:a16="http://schemas.microsoft.com/office/drawing/2014/main" id="{5129E341-B82B-4146-BD5C-3405339AA3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191" y="3583563"/>
                <a:ext cx="579038" cy="5624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36" name="Freeform: Shape 51">
                <a:extLst>
                  <a:ext uri="{FF2B5EF4-FFF2-40B4-BE49-F238E27FC236}">
                    <a16:creationId xmlns:a16="http://schemas.microsoft.com/office/drawing/2014/main" id="{D3241394-4AC1-4FD6-AB2C-6EE88E939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027" y="3685335"/>
                <a:ext cx="250504" cy="368872"/>
              </a:xfrm>
              <a:custGeom>
                <a:avLst/>
                <a:gdLst/>
                <a:ahLst/>
                <a:cxnLst>
                  <a:cxn ang="0">
                    <a:pos x="37" y="29"/>
                  </a:cxn>
                  <a:cxn ang="0">
                    <a:pos x="31" y="41"/>
                  </a:cxn>
                  <a:cxn ang="0">
                    <a:pos x="33" y="44"/>
                  </a:cxn>
                  <a:cxn ang="0">
                    <a:pos x="32" y="47"/>
                  </a:cxn>
                  <a:cxn ang="0">
                    <a:pos x="33" y="49"/>
                  </a:cxn>
                  <a:cxn ang="0">
                    <a:pos x="31" y="53"/>
                  </a:cxn>
                  <a:cxn ang="0">
                    <a:pos x="31" y="54"/>
                  </a:cxn>
                  <a:cxn ang="0">
                    <a:pos x="27" y="58"/>
                  </a:cxn>
                  <a:cxn ang="0">
                    <a:pos x="21" y="62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1" y="53"/>
                  </a:cxn>
                  <a:cxn ang="0">
                    <a:pos x="9" y="49"/>
                  </a:cxn>
                  <a:cxn ang="0">
                    <a:pos x="10" y="47"/>
                  </a:cxn>
                  <a:cxn ang="0">
                    <a:pos x="9" y="44"/>
                  </a:cxn>
                  <a:cxn ang="0">
                    <a:pos x="11" y="41"/>
                  </a:cxn>
                  <a:cxn ang="0">
                    <a:pos x="5" y="29"/>
                  </a:cxn>
                  <a:cxn ang="0">
                    <a:pos x="0" y="18"/>
                  </a:cxn>
                  <a:cxn ang="0">
                    <a:pos x="21" y="0"/>
                  </a:cxn>
                  <a:cxn ang="0">
                    <a:pos x="42" y="18"/>
                  </a:cxn>
                  <a:cxn ang="0">
                    <a:pos x="37" y="29"/>
                  </a:cxn>
                  <a:cxn ang="0">
                    <a:pos x="21" y="6"/>
                  </a:cxn>
                  <a:cxn ang="0">
                    <a:pos x="6" y="18"/>
                  </a:cxn>
                  <a:cxn ang="0">
                    <a:pos x="8" y="26"/>
                  </a:cxn>
                  <a:cxn ang="0">
                    <a:pos x="11" y="28"/>
                  </a:cxn>
                  <a:cxn ang="0">
                    <a:pos x="16" y="40"/>
                  </a:cxn>
                  <a:cxn ang="0">
                    <a:pos x="26" y="40"/>
                  </a:cxn>
                  <a:cxn ang="0">
                    <a:pos x="31" y="28"/>
                  </a:cxn>
                  <a:cxn ang="0">
                    <a:pos x="34" y="26"/>
                  </a:cxn>
                  <a:cxn ang="0">
                    <a:pos x="36" y="18"/>
                  </a:cxn>
                  <a:cxn ang="0">
                    <a:pos x="21" y="6"/>
                  </a:cxn>
                  <a:cxn ang="0">
                    <a:pos x="29" y="20"/>
                  </a:cxn>
                  <a:cxn ang="0">
                    <a:pos x="27" y="18"/>
                  </a:cxn>
                  <a:cxn ang="0">
                    <a:pos x="21" y="15"/>
                  </a:cxn>
                  <a:cxn ang="0">
                    <a:pos x="20" y="13"/>
                  </a:cxn>
                  <a:cxn ang="0">
                    <a:pos x="21" y="12"/>
                  </a:cxn>
                  <a:cxn ang="0">
                    <a:pos x="30" y="18"/>
                  </a:cxn>
                  <a:cxn ang="0">
                    <a:pos x="29" y="20"/>
                  </a:cxn>
                </a:cxnLst>
                <a:rect l="0" t="0" r="r" b="b"/>
                <a:pathLst>
                  <a:path w="42" h="62">
                    <a:moveTo>
                      <a:pt x="37" y="29"/>
                    </a:moveTo>
                    <a:cubicBezTo>
                      <a:pt x="35" y="32"/>
                      <a:pt x="31" y="37"/>
                      <a:pt x="31" y="41"/>
                    </a:cubicBezTo>
                    <a:cubicBezTo>
                      <a:pt x="32" y="42"/>
                      <a:pt x="33" y="43"/>
                      <a:pt x="33" y="44"/>
                    </a:cubicBezTo>
                    <a:cubicBezTo>
                      <a:pt x="33" y="45"/>
                      <a:pt x="32" y="46"/>
                      <a:pt x="32" y="47"/>
                    </a:cubicBezTo>
                    <a:cubicBezTo>
                      <a:pt x="32" y="47"/>
                      <a:pt x="33" y="48"/>
                      <a:pt x="33" y="49"/>
                    </a:cubicBezTo>
                    <a:cubicBezTo>
                      <a:pt x="33" y="51"/>
                      <a:pt x="32" y="52"/>
                      <a:pt x="31" y="53"/>
                    </a:cubicBezTo>
                    <a:cubicBezTo>
                      <a:pt x="31" y="53"/>
                      <a:pt x="31" y="54"/>
                      <a:pt x="31" y="54"/>
                    </a:cubicBezTo>
                    <a:cubicBezTo>
                      <a:pt x="31" y="57"/>
                      <a:pt x="29" y="58"/>
                      <a:pt x="27" y="58"/>
                    </a:cubicBezTo>
                    <a:cubicBezTo>
                      <a:pt x="26" y="61"/>
                      <a:pt x="24" y="62"/>
                      <a:pt x="21" y="62"/>
                    </a:cubicBezTo>
                    <a:cubicBezTo>
                      <a:pt x="19" y="62"/>
                      <a:pt x="16" y="61"/>
                      <a:pt x="15" y="58"/>
                    </a:cubicBezTo>
                    <a:cubicBezTo>
                      <a:pt x="13" y="58"/>
                      <a:pt x="11" y="57"/>
                      <a:pt x="11" y="54"/>
                    </a:cubicBezTo>
                    <a:cubicBezTo>
                      <a:pt x="11" y="54"/>
                      <a:pt x="11" y="53"/>
                      <a:pt x="11" y="53"/>
                    </a:cubicBezTo>
                    <a:cubicBezTo>
                      <a:pt x="10" y="52"/>
                      <a:pt x="9" y="51"/>
                      <a:pt x="9" y="49"/>
                    </a:cubicBezTo>
                    <a:cubicBezTo>
                      <a:pt x="9" y="48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3"/>
                      <a:pt x="10" y="42"/>
                      <a:pt x="11" y="41"/>
                    </a:cubicBezTo>
                    <a:cubicBezTo>
                      <a:pt x="11" y="37"/>
                      <a:pt x="7" y="32"/>
                      <a:pt x="5" y="29"/>
                    </a:cubicBezTo>
                    <a:cubicBezTo>
                      <a:pt x="2" y="26"/>
                      <a:pt x="0" y="23"/>
                      <a:pt x="0" y="18"/>
                    </a:cubicBezTo>
                    <a:cubicBezTo>
                      <a:pt x="0" y="8"/>
                      <a:pt x="11" y="0"/>
                      <a:pt x="21" y="0"/>
                    </a:cubicBezTo>
                    <a:cubicBezTo>
                      <a:pt x="31" y="0"/>
                      <a:pt x="42" y="8"/>
                      <a:pt x="42" y="18"/>
                    </a:cubicBezTo>
                    <a:cubicBezTo>
                      <a:pt x="42" y="23"/>
                      <a:pt x="40" y="26"/>
                      <a:pt x="37" y="29"/>
                    </a:cubicBezTo>
                    <a:close/>
                    <a:moveTo>
                      <a:pt x="21" y="6"/>
                    </a:moveTo>
                    <a:cubicBezTo>
                      <a:pt x="14" y="6"/>
                      <a:pt x="6" y="10"/>
                      <a:pt x="6" y="18"/>
                    </a:cubicBezTo>
                    <a:cubicBezTo>
                      <a:pt x="6" y="21"/>
                      <a:pt x="7" y="24"/>
                      <a:pt x="8" y="26"/>
                    </a:cubicBezTo>
                    <a:cubicBezTo>
                      <a:pt x="9" y="27"/>
                      <a:pt x="10" y="27"/>
                      <a:pt x="11" y="28"/>
                    </a:cubicBezTo>
                    <a:cubicBezTo>
                      <a:pt x="14" y="32"/>
                      <a:pt x="16" y="36"/>
                      <a:pt x="1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6"/>
                      <a:pt x="28" y="32"/>
                      <a:pt x="31" y="28"/>
                    </a:cubicBezTo>
                    <a:cubicBezTo>
                      <a:pt x="32" y="27"/>
                      <a:pt x="33" y="27"/>
                      <a:pt x="34" y="26"/>
                    </a:cubicBezTo>
                    <a:cubicBezTo>
                      <a:pt x="35" y="24"/>
                      <a:pt x="36" y="21"/>
                      <a:pt x="36" y="18"/>
                    </a:cubicBezTo>
                    <a:cubicBezTo>
                      <a:pt x="36" y="10"/>
                      <a:pt x="28" y="6"/>
                      <a:pt x="21" y="6"/>
                    </a:cubicBezTo>
                    <a:close/>
                    <a:moveTo>
                      <a:pt x="29" y="20"/>
                    </a:moveTo>
                    <a:cubicBezTo>
                      <a:pt x="28" y="20"/>
                      <a:pt x="27" y="19"/>
                      <a:pt x="27" y="18"/>
                    </a:cubicBezTo>
                    <a:cubicBezTo>
                      <a:pt x="27" y="16"/>
                      <a:pt x="23" y="15"/>
                      <a:pt x="21" y="15"/>
                    </a:cubicBezTo>
                    <a:cubicBezTo>
                      <a:pt x="20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21" y="12"/>
                    </a:cubicBezTo>
                    <a:cubicBezTo>
                      <a:pt x="25" y="12"/>
                      <a:pt x="30" y="14"/>
                      <a:pt x="30" y="18"/>
                    </a:cubicBezTo>
                    <a:cubicBezTo>
                      <a:pt x="30" y="19"/>
                      <a:pt x="29" y="20"/>
                      <a:pt x="29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23" name="Group 52">
              <a:extLst>
                <a:ext uri="{FF2B5EF4-FFF2-40B4-BE49-F238E27FC236}">
                  <a16:creationId xmlns:a16="http://schemas.microsoft.com/office/drawing/2014/main" id="{5A90374C-B82D-4226-B12E-7D069F871D50}"/>
                </a:ext>
              </a:extLst>
            </p:cNvPr>
            <p:cNvGrpSpPr/>
            <p:nvPr/>
          </p:nvGrpSpPr>
          <p:grpSpPr>
            <a:xfrm>
              <a:off x="10454287" y="3358329"/>
              <a:ext cx="772051" cy="749947"/>
              <a:chOff x="7840715" y="2518747"/>
              <a:chExt cx="579038" cy="562460"/>
            </a:xfrm>
          </p:grpSpPr>
          <p:sp>
            <p:nvSpPr>
              <p:cNvPr id="33" name="Oval 53">
                <a:extLst>
                  <a:ext uri="{FF2B5EF4-FFF2-40B4-BE49-F238E27FC236}">
                    <a16:creationId xmlns:a16="http://schemas.microsoft.com/office/drawing/2014/main" id="{DFD6EED4-86A9-4C9E-AC2F-34C8BD3ADA7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840715" y="2518747"/>
                <a:ext cx="579038" cy="5624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34" name="Freeform: Shape 54">
                <a:extLst>
                  <a:ext uri="{FF2B5EF4-FFF2-40B4-BE49-F238E27FC236}">
                    <a16:creationId xmlns:a16="http://schemas.microsoft.com/office/drawing/2014/main" id="{EEF8D1AB-D679-4A1D-9658-B11443ACB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0534" y="2660277"/>
                <a:ext cx="279400" cy="279400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255" y="135"/>
                  </a:cxn>
                  <a:cxn ang="0">
                    <a:pos x="277" y="122"/>
                  </a:cxn>
                  <a:cxn ang="0">
                    <a:pos x="303" y="116"/>
                  </a:cxn>
                  <a:cxn ang="0">
                    <a:pos x="296" y="105"/>
                  </a:cxn>
                  <a:cxn ang="0">
                    <a:pos x="278" y="89"/>
                  </a:cxn>
                  <a:cxn ang="0">
                    <a:pos x="265" y="90"/>
                  </a:cxn>
                  <a:cxn ang="0">
                    <a:pos x="256" y="82"/>
                  </a:cxn>
                  <a:cxn ang="0">
                    <a:pos x="231" y="73"/>
                  </a:cxn>
                  <a:cxn ang="0">
                    <a:pos x="234" y="98"/>
                  </a:cxn>
                  <a:cxn ang="0">
                    <a:pos x="224" y="118"/>
                  </a:cxn>
                  <a:cxn ang="0">
                    <a:pos x="205" y="103"/>
                  </a:cxn>
                  <a:cxn ang="0">
                    <a:pos x="175" y="89"/>
                  </a:cxn>
                  <a:cxn ang="0">
                    <a:pos x="183" y="68"/>
                  </a:cxn>
                  <a:cxn ang="0">
                    <a:pos x="212" y="58"/>
                  </a:cxn>
                  <a:cxn ang="0">
                    <a:pos x="207" y="47"/>
                  </a:cxn>
                  <a:cxn ang="0">
                    <a:pos x="188" y="50"/>
                  </a:cxn>
                  <a:cxn ang="0">
                    <a:pos x="168" y="37"/>
                  </a:cxn>
                  <a:cxn ang="0">
                    <a:pos x="171" y="52"/>
                  </a:cxn>
                  <a:cxn ang="0">
                    <a:pos x="157" y="52"/>
                  </a:cxn>
                  <a:cxn ang="0">
                    <a:pos x="141" y="40"/>
                  </a:cxn>
                  <a:cxn ang="0">
                    <a:pos x="126" y="47"/>
                  </a:cxn>
                  <a:cxn ang="0">
                    <a:pos x="143" y="51"/>
                  </a:cxn>
                  <a:cxn ang="0">
                    <a:pos x="131" y="58"/>
                  </a:cxn>
                  <a:cxn ang="0">
                    <a:pos x="56" y="107"/>
                  </a:cxn>
                  <a:cxn ang="0">
                    <a:pos x="65" y="118"/>
                  </a:cxn>
                  <a:cxn ang="0">
                    <a:pos x="79" y="135"/>
                  </a:cxn>
                  <a:cxn ang="0">
                    <a:pos x="74" y="158"/>
                  </a:cxn>
                  <a:cxn ang="0">
                    <a:pos x="88" y="185"/>
                  </a:cxn>
                  <a:cxn ang="0">
                    <a:pos x="108" y="214"/>
                  </a:cxn>
                  <a:cxn ang="0">
                    <a:pos x="118" y="227"/>
                  </a:cxn>
                  <a:cxn ang="0">
                    <a:pos x="105" y="197"/>
                  </a:cxn>
                  <a:cxn ang="0">
                    <a:pos x="125" y="225"/>
                  </a:cxn>
                  <a:cxn ang="0">
                    <a:pos x="150" y="255"/>
                  </a:cxn>
                  <a:cxn ang="0">
                    <a:pos x="184" y="269"/>
                  </a:cxn>
                  <a:cxn ang="0">
                    <a:pos x="213" y="290"/>
                  </a:cxn>
                  <a:cxn ang="0">
                    <a:pos x="224" y="288"/>
                  </a:cxn>
                  <a:cxn ang="0">
                    <a:pos x="212" y="268"/>
                  </a:cxn>
                  <a:cxn ang="0">
                    <a:pos x="197" y="262"/>
                  </a:cxn>
                  <a:cxn ang="0">
                    <a:pos x="194" y="239"/>
                  </a:cxn>
                  <a:cxn ang="0">
                    <a:pos x="171" y="250"/>
                  </a:cxn>
                  <a:cxn ang="0">
                    <a:pos x="168" y="210"/>
                  </a:cxn>
                  <a:cxn ang="0">
                    <a:pos x="184" y="206"/>
                  </a:cxn>
                  <a:cxn ang="0">
                    <a:pos x="196" y="202"/>
                  </a:cxn>
                  <a:cxn ang="0">
                    <a:pos x="214" y="211"/>
                  </a:cxn>
                  <a:cxn ang="0">
                    <a:pos x="221" y="205"/>
                  </a:cxn>
                  <a:cxn ang="0">
                    <a:pos x="234" y="179"/>
                  </a:cxn>
                  <a:cxn ang="0">
                    <a:pos x="233" y="171"/>
                  </a:cxn>
                  <a:cxn ang="0">
                    <a:pos x="252" y="157"/>
                  </a:cxn>
                  <a:cxn ang="0">
                    <a:pos x="266" y="143"/>
                  </a:cxn>
                  <a:cxn ang="0">
                    <a:pos x="273" y="131"/>
                  </a:cxn>
                  <a:cxn ang="0">
                    <a:pos x="255" y="135"/>
                  </a:cxn>
                  <a:cxn ang="0">
                    <a:pos x="295" y="298"/>
                  </a:cxn>
                  <a:cxn ang="0">
                    <a:pos x="272" y="288"/>
                  </a:cxn>
                  <a:cxn ang="0">
                    <a:pos x="251" y="288"/>
                  </a:cxn>
                  <a:cxn ang="0">
                    <a:pos x="236" y="286"/>
                  </a:cxn>
                  <a:cxn ang="0">
                    <a:pos x="230" y="307"/>
                  </a:cxn>
                  <a:cxn ang="0">
                    <a:pos x="223" y="335"/>
                  </a:cxn>
                  <a:cxn ang="0">
                    <a:pos x="308" y="302"/>
                  </a:cxn>
                </a:cxnLst>
                <a:rect l="0" t="0" r="r" b="b"/>
                <a:pathLst>
                  <a:path w="384" h="384">
                    <a:moveTo>
                      <a:pt x="384" y="192"/>
                    </a:moveTo>
                    <a:cubicBezTo>
                      <a:pt x="384" y="298"/>
                      <a:pt x="298" y="384"/>
                      <a:pt x="192" y="384"/>
                    </a:cubicBezTo>
                    <a:cubicBezTo>
                      <a:pt x="86" y="384"/>
                      <a:pt x="0" y="298"/>
                      <a:pt x="0" y="192"/>
                    </a:cubicBezTo>
                    <a:cubicBezTo>
                      <a:pt x="0" y="86"/>
                      <a:pt x="86" y="0"/>
                      <a:pt x="192" y="0"/>
                    </a:cubicBezTo>
                    <a:cubicBezTo>
                      <a:pt x="298" y="0"/>
                      <a:pt x="384" y="86"/>
                      <a:pt x="384" y="192"/>
                    </a:cubicBezTo>
                    <a:close/>
                    <a:moveTo>
                      <a:pt x="255" y="135"/>
                    </a:moveTo>
                    <a:cubicBezTo>
                      <a:pt x="256" y="135"/>
                      <a:pt x="257" y="130"/>
                      <a:pt x="258" y="129"/>
                    </a:cubicBezTo>
                    <a:cubicBezTo>
                      <a:pt x="260" y="127"/>
                      <a:pt x="262" y="126"/>
                      <a:pt x="264" y="125"/>
                    </a:cubicBezTo>
                    <a:cubicBezTo>
                      <a:pt x="268" y="124"/>
                      <a:pt x="272" y="123"/>
                      <a:pt x="277" y="122"/>
                    </a:cubicBezTo>
                    <a:cubicBezTo>
                      <a:pt x="281" y="121"/>
                      <a:pt x="286" y="121"/>
                      <a:pt x="289" y="125"/>
                    </a:cubicBezTo>
                    <a:cubicBezTo>
                      <a:pt x="289" y="124"/>
                      <a:pt x="295" y="119"/>
                      <a:pt x="295" y="119"/>
                    </a:cubicBezTo>
                    <a:cubicBezTo>
                      <a:pt x="298" y="118"/>
                      <a:pt x="301" y="118"/>
                      <a:pt x="303" y="116"/>
                    </a:cubicBezTo>
                    <a:cubicBezTo>
                      <a:pt x="303" y="115"/>
                      <a:pt x="303" y="110"/>
                      <a:pt x="303" y="110"/>
                    </a:cubicBezTo>
                    <a:cubicBezTo>
                      <a:pt x="299" y="111"/>
                      <a:pt x="298" y="107"/>
                      <a:pt x="297" y="103"/>
                    </a:cubicBezTo>
                    <a:cubicBezTo>
                      <a:pt x="297" y="104"/>
                      <a:pt x="297" y="104"/>
                      <a:pt x="296" y="105"/>
                    </a:cubicBezTo>
                    <a:cubicBezTo>
                      <a:pt x="296" y="102"/>
                      <a:pt x="291" y="104"/>
                      <a:pt x="290" y="104"/>
                    </a:cubicBezTo>
                    <a:cubicBezTo>
                      <a:pt x="284" y="102"/>
                      <a:pt x="285" y="98"/>
                      <a:pt x="283" y="94"/>
                    </a:cubicBezTo>
                    <a:cubicBezTo>
                      <a:pt x="282" y="92"/>
                      <a:pt x="279" y="91"/>
                      <a:pt x="278" y="89"/>
                    </a:cubicBezTo>
                    <a:cubicBezTo>
                      <a:pt x="277" y="87"/>
                      <a:pt x="277" y="84"/>
                      <a:pt x="274" y="84"/>
                    </a:cubicBezTo>
                    <a:cubicBezTo>
                      <a:pt x="273" y="84"/>
                      <a:pt x="270" y="89"/>
                      <a:pt x="270" y="89"/>
                    </a:cubicBezTo>
                    <a:cubicBezTo>
                      <a:pt x="267" y="88"/>
                      <a:pt x="266" y="89"/>
                      <a:pt x="265" y="90"/>
                    </a:cubicBezTo>
                    <a:cubicBezTo>
                      <a:pt x="263" y="91"/>
                      <a:pt x="262" y="91"/>
                      <a:pt x="260" y="92"/>
                    </a:cubicBezTo>
                    <a:cubicBezTo>
                      <a:pt x="265" y="90"/>
                      <a:pt x="258" y="88"/>
                      <a:pt x="256" y="88"/>
                    </a:cubicBezTo>
                    <a:cubicBezTo>
                      <a:pt x="260" y="87"/>
                      <a:pt x="258" y="83"/>
                      <a:pt x="256" y="82"/>
                    </a:cubicBezTo>
                    <a:cubicBezTo>
                      <a:pt x="256" y="82"/>
                      <a:pt x="257" y="82"/>
                      <a:pt x="257" y="82"/>
                    </a:cubicBezTo>
                    <a:cubicBezTo>
                      <a:pt x="257" y="79"/>
                      <a:pt x="250" y="77"/>
                      <a:pt x="247" y="76"/>
                    </a:cubicBezTo>
                    <a:cubicBezTo>
                      <a:pt x="245" y="74"/>
                      <a:pt x="233" y="72"/>
                      <a:pt x="231" y="73"/>
                    </a:cubicBezTo>
                    <a:cubicBezTo>
                      <a:pt x="228" y="75"/>
                      <a:pt x="231" y="80"/>
                      <a:pt x="231" y="83"/>
                    </a:cubicBezTo>
                    <a:cubicBezTo>
                      <a:pt x="232" y="86"/>
                      <a:pt x="228" y="86"/>
                      <a:pt x="228" y="89"/>
                    </a:cubicBezTo>
                    <a:cubicBezTo>
                      <a:pt x="228" y="93"/>
                      <a:pt x="236" y="92"/>
                      <a:pt x="234" y="98"/>
                    </a:cubicBezTo>
                    <a:cubicBezTo>
                      <a:pt x="233" y="102"/>
                      <a:pt x="228" y="102"/>
                      <a:pt x="226" y="105"/>
                    </a:cubicBezTo>
                    <a:cubicBezTo>
                      <a:pt x="224" y="108"/>
                      <a:pt x="227" y="112"/>
                      <a:pt x="229" y="114"/>
                    </a:cubicBezTo>
                    <a:cubicBezTo>
                      <a:pt x="231" y="115"/>
                      <a:pt x="225" y="118"/>
                      <a:pt x="224" y="118"/>
                    </a:cubicBezTo>
                    <a:cubicBezTo>
                      <a:pt x="220" y="120"/>
                      <a:pt x="217" y="114"/>
                      <a:pt x="216" y="110"/>
                    </a:cubicBezTo>
                    <a:cubicBezTo>
                      <a:pt x="215" y="108"/>
                      <a:pt x="215" y="104"/>
                      <a:pt x="212" y="103"/>
                    </a:cubicBezTo>
                    <a:cubicBezTo>
                      <a:pt x="210" y="102"/>
                      <a:pt x="206" y="102"/>
                      <a:pt x="205" y="103"/>
                    </a:cubicBezTo>
                    <a:cubicBezTo>
                      <a:pt x="203" y="99"/>
                      <a:pt x="198" y="98"/>
                      <a:pt x="194" y="97"/>
                    </a:cubicBezTo>
                    <a:cubicBezTo>
                      <a:pt x="189" y="95"/>
                      <a:pt x="185" y="95"/>
                      <a:pt x="180" y="96"/>
                    </a:cubicBezTo>
                    <a:cubicBezTo>
                      <a:pt x="181" y="95"/>
                      <a:pt x="179" y="88"/>
                      <a:pt x="175" y="89"/>
                    </a:cubicBezTo>
                    <a:cubicBezTo>
                      <a:pt x="176" y="86"/>
                      <a:pt x="176" y="84"/>
                      <a:pt x="176" y="81"/>
                    </a:cubicBezTo>
                    <a:cubicBezTo>
                      <a:pt x="177" y="79"/>
                      <a:pt x="178" y="77"/>
                      <a:pt x="179" y="75"/>
                    </a:cubicBezTo>
                    <a:cubicBezTo>
                      <a:pt x="180" y="74"/>
                      <a:pt x="185" y="69"/>
                      <a:pt x="183" y="68"/>
                    </a:cubicBezTo>
                    <a:cubicBezTo>
                      <a:pt x="188" y="69"/>
                      <a:pt x="193" y="69"/>
                      <a:pt x="196" y="66"/>
                    </a:cubicBezTo>
                    <a:cubicBezTo>
                      <a:pt x="198" y="63"/>
                      <a:pt x="199" y="60"/>
                      <a:pt x="202" y="57"/>
                    </a:cubicBezTo>
                    <a:cubicBezTo>
                      <a:pt x="205" y="53"/>
                      <a:pt x="209" y="58"/>
                      <a:pt x="212" y="58"/>
                    </a:cubicBezTo>
                    <a:cubicBezTo>
                      <a:pt x="217" y="59"/>
                      <a:pt x="217" y="53"/>
                      <a:pt x="214" y="51"/>
                    </a:cubicBezTo>
                    <a:cubicBezTo>
                      <a:pt x="218" y="51"/>
                      <a:pt x="215" y="45"/>
                      <a:pt x="213" y="44"/>
                    </a:cubicBezTo>
                    <a:cubicBezTo>
                      <a:pt x="211" y="43"/>
                      <a:pt x="202" y="46"/>
                      <a:pt x="207" y="47"/>
                    </a:cubicBezTo>
                    <a:cubicBezTo>
                      <a:pt x="206" y="47"/>
                      <a:pt x="200" y="59"/>
                      <a:pt x="196" y="53"/>
                    </a:cubicBezTo>
                    <a:cubicBezTo>
                      <a:pt x="195" y="52"/>
                      <a:pt x="195" y="47"/>
                      <a:pt x="193" y="46"/>
                    </a:cubicBezTo>
                    <a:cubicBezTo>
                      <a:pt x="190" y="46"/>
                      <a:pt x="189" y="49"/>
                      <a:pt x="188" y="50"/>
                    </a:cubicBezTo>
                    <a:cubicBezTo>
                      <a:pt x="190" y="47"/>
                      <a:pt x="181" y="45"/>
                      <a:pt x="180" y="44"/>
                    </a:cubicBezTo>
                    <a:cubicBezTo>
                      <a:pt x="183" y="42"/>
                      <a:pt x="180" y="39"/>
                      <a:pt x="178" y="38"/>
                    </a:cubicBezTo>
                    <a:cubicBezTo>
                      <a:pt x="176" y="36"/>
                      <a:pt x="169" y="35"/>
                      <a:pt x="168" y="37"/>
                    </a:cubicBezTo>
                    <a:cubicBezTo>
                      <a:pt x="163" y="43"/>
                      <a:pt x="173" y="44"/>
                      <a:pt x="175" y="45"/>
                    </a:cubicBezTo>
                    <a:cubicBezTo>
                      <a:pt x="176" y="46"/>
                      <a:pt x="179" y="48"/>
                      <a:pt x="177" y="49"/>
                    </a:cubicBezTo>
                    <a:cubicBezTo>
                      <a:pt x="176" y="50"/>
                      <a:pt x="171" y="51"/>
                      <a:pt x="171" y="52"/>
                    </a:cubicBezTo>
                    <a:cubicBezTo>
                      <a:pt x="169" y="54"/>
                      <a:pt x="172" y="57"/>
                      <a:pt x="170" y="59"/>
                    </a:cubicBezTo>
                    <a:cubicBezTo>
                      <a:pt x="168" y="57"/>
                      <a:pt x="168" y="53"/>
                      <a:pt x="166" y="50"/>
                    </a:cubicBezTo>
                    <a:cubicBezTo>
                      <a:pt x="168" y="53"/>
                      <a:pt x="157" y="52"/>
                      <a:pt x="157" y="52"/>
                    </a:cubicBezTo>
                    <a:cubicBezTo>
                      <a:pt x="154" y="52"/>
                      <a:pt x="148" y="54"/>
                      <a:pt x="145" y="50"/>
                    </a:cubicBezTo>
                    <a:cubicBezTo>
                      <a:pt x="144" y="49"/>
                      <a:pt x="144" y="44"/>
                      <a:pt x="146" y="45"/>
                    </a:cubicBezTo>
                    <a:cubicBezTo>
                      <a:pt x="144" y="43"/>
                      <a:pt x="142" y="41"/>
                      <a:pt x="141" y="40"/>
                    </a:cubicBezTo>
                    <a:cubicBezTo>
                      <a:pt x="132" y="43"/>
                      <a:pt x="125" y="47"/>
                      <a:pt x="117" y="51"/>
                    </a:cubicBezTo>
                    <a:cubicBezTo>
                      <a:pt x="118" y="51"/>
                      <a:pt x="119" y="51"/>
                      <a:pt x="120" y="50"/>
                    </a:cubicBezTo>
                    <a:cubicBezTo>
                      <a:pt x="122" y="50"/>
                      <a:pt x="124" y="48"/>
                      <a:pt x="126" y="47"/>
                    </a:cubicBezTo>
                    <a:cubicBezTo>
                      <a:pt x="128" y="46"/>
                      <a:pt x="134" y="43"/>
                      <a:pt x="136" y="46"/>
                    </a:cubicBezTo>
                    <a:cubicBezTo>
                      <a:pt x="137" y="45"/>
                      <a:pt x="137" y="45"/>
                      <a:pt x="138" y="44"/>
                    </a:cubicBezTo>
                    <a:cubicBezTo>
                      <a:pt x="139" y="46"/>
                      <a:pt x="141" y="48"/>
                      <a:pt x="143" y="51"/>
                    </a:cubicBezTo>
                    <a:cubicBezTo>
                      <a:pt x="141" y="50"/>
                      <a:pt x="137" y="50"/>
                      <a:pt x="135" y="50"/>
                    </a:cubicBezTo>
                    <a:cubicBezTo>
                      <a:pt x="133" y="51"/>
                      <a:pt x="130" y="51"/>
                      <a:pt x="130" y="53"/>
                    </a:cubicBezTo>
                    <a:cubicBezTo>
                      <a:pt x="130" y="55"/>
                      <a:pt x="131" y="57"/>
                      <a:pt x="131" y="58"/>
                    </a:cubicBezTo>
                    <a:cubicBezTo>
                      <a:pt x="128" y="56"/>
                      <a:pt x="125" y="52"/>
                      <a:pt x="121" y="51"/>
                    </a:cubicBezTo>
                    <a:cubicBezTo>
                      <a:pt x="119" y="51"/>
                      <a:pt x="117" y="51"/>
                      <a:pt x="115" y="52"/>
                    </a:cubicBezTo>
                    <a:cubicBezTo>
                      <a:pt x="91" y="65"/>
                      <a:pt x="71" y="84"/>
                      <a:pt x="56" y="107"/>
                    </a:cubicBezTo>
                    <a:cubicBezTo>
                      <a:pt x="57" y="108"/>
                      <a:pt x="58" y="109"/>
                      <a:pt x="59" y="109"/>
                    </a:cubicBezTo>
                    <a:cubicBezTo>
                      <a:pt x="62" y="110"/>
                      <a:pt x="59" y="117"/>
                      <a:pt x="64" y="113"/>
                    </a:cubicBezTo>
                    <a:cubicBezTo>
                      <a:pt x="66" y="115"/>
                      <a:pt x="66" y="116"/>
                      <a:pt x="65" y="118"/>
                    </a:cubicBezTo>
                    <a:cubicBezTo>
                      <a:pt x="65" y="118"/>
                      <a:pt x="75" y="124"/>
                      <a:pt x="76" y="125"/>
                    </a:cubicBezTo>
                    <a:cubicBezTo>
                      <a:pt x="78" y="126"/>
                      <a:pt x="80" y="128"/>
                      <a:pt x="81" y="130"/>
                    </a:cubicBezTo>
                    <a:cubicBezTo>
                      <a:pt x="82" y="132"/>
                      <a:pt x="80" y="134"/>
                      <a:pt x="79" y="135"/>
                    </a:cubicBezTo>
                    <a:cubicBezTo>
                      <a:pt x="78" y="134"/>
                      <a:pt x="75" y="130"/>
                      <a:pt x="74" y="131"/>
                    </a:cubicBezTo>
                    <a:cubicBezTo>
                      <a:pt x="73" y="133"/>
                      <a:pt x="74" y="139"/>
                      <a:pt x="77" y="139"/>
                    </a:cubicBezTo>
                    <a:cubicBezTo>
                      <a:pt x="73" y="139"/>
                      <a:pt x="75" y="155"/>
                      <a:pt x="74" y="158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3" y="161"/>
                      <a:pt x="76" y="173"/>
                      <a:pt x="81" y="172"/>
                    </a:cubicBezTo>
                    <a:cubicBezTo>
                      <a:pt x="78" y="172"/>
                      <a:pt x="87" y="184"/>
                      <a:pt x="88" y="185"/>
                    </a:cubicBezTo>
                    <a:cubicBezTo>
                      <a:pt x="91" y="187"/>
                      <a:pt x="95" y="188"/>
                      <a:pt x="97" y="192"/>
                    </a:cubicBezTo>
                    <a:cubicBezTo>
                      <a:pt x="100" y="195"/>
                      <a:pt x="100" y="201"/>
                      <a:pt x="103" y="203"/>
                    </a:cubicBezTo>
                    <a:cubicBezTo>
                      <a:pt x="102" y="206"/>
                      <a:pt x="108" y="210"/>
                      <a:pt x="108" y="214"/>
                    </a:cubicBezTo>
                    <a:cubicBezTo>
                      <a:pt x="108" y="214"/>
                      <a:pt x="107" y="214"/>
                      <a:pt x="107" y="215"/>
                    </a:cubicBezTo>
                    <a:cubicBezTo>
                      <a:pt x="108" y="218"/>
                      <a:pt x="113" y="218"/>
                      <a:pt x="115" y="221"/>
                    </a:cubicBezTo>
                    <a:cubicBezTo>
                      <a:pt x="116" y="223"/>
                      <a:pt x="115" y="228"/>
                      <a:pt x="118" y="227"/>
                    </a:cubicBezTo>
                    <a:cubicBezTo>
                      <a:pt x="118" y="222"/>
                      <a:pt x="115" y="216"/>
                      <a:pt x="112" y="212"/>
                    </a:cubicBezTo>
                    <a:cubicBezTo>
                      <a:pt x="110" y="209"/>
                      <a:pt x="109" y="207"/>
                      <a:pt x="108" y="204"/>
                    </a:cubicBezTo>
                    <a:cubicBezTo>
                      <a:pt x="106" y="202"/>
                      <a:pt x="106" y="199"/>
                      <a:pt x="105" y="197"/>
                    </a:cubicBezTo>
                    <a:cubicBezTo>
                      <a:pt x="106" y="197"/>
                      <a:pt x="112" y="199"/>
                      <a:pt x="111" y="200"/>
                    </a:cubicBezTo>
                    <a:cubicBezTo>
                      <a:pt x="109" y="205"/>
                      <a:pt x="119" y="214"/>
                      <a:pt x="122" y="217"/>
                    </a:cubicBezTo>
                    <a:cubicBezTo>
                      <a:pt x="123" y="218"/>
                      <a:pt x="128" y="225"/>
                      <a:pt x="125" y="225"/>
                    </a:cubicBezTo>
                    <a:cubicBezTo>
                      <a:pt x="129" y="225"/>
                      <a:pt x="133" y="230"/>
                      <a:pt x="135" y="233"/>
                    </a:cubicBezTo>
                    <a:cubicBezTo>
                      <a:pt x="137" y="236"/>
                      <a:pt x="136" y="241"/>
                      <a:pt x="138" y="245"/>
                    </a:cubicBezTo>
                    <a:cubicBezTo>
                      <a:pt x="139" y="250"/>
                      <a:pt x="146" y="252"/>
                      <a:pt x="150" y="255"/>
                    </a:cubicBezTo>
                    <a:cubicBezTo>
                      <a:pt x="154" y="256"/>
                      <a:pt x="157" y="259"/>
                      <a:pt x="160" y="260"/>
                    </a:cubicBezTo>
                    <a:cubicBezTo>
                      <a:pt x="166" y="262"/>
                      <a:pt x="167" y="260"/>
                      <a:pt x="171" y="260"/>
                    </a:cubicBezTo>
                    <a:cubicBezTo>
                      <a:pt x="178" y="259"/>
                      <a:pt x="179" y="266"/>
                      <a:pt x="184" y="269"/>
                    </a:cubicBezTo>
                    <a:cubicBezTo>
                      <a:pt x="187" y="270"/>
                      <a:pt x="194" y="273"/>
                      <a:pt x="198" y="271"/>
                    </a:cubicBezTo>
                    <a:cubicBezTo>
                      <a:pt x="196" y="272"/>
                      <a:pt x="203" y="282"/>
                      <a:pt x="204" y="283"/>
                    </a:cubicBezTo>
                    <a:cubicBezTo>
                      <a:pt x="206" y="286"/>
                      <a:pt x="210" y="287"/>
                      <a:pt x="213" y="290"/>
                    </a:cubicBezTo>
                    <a:cubicBezTo>
                      <a:pt x="213" y="290"/>
                      <a:pt x="214" y="289"/>
                      <a:pt x="214" y="288"/>
                    </a:cubicBezTo>
                    <a:cubicBezTo>
                      <a:pt x="213" y="291"/>
                      <a:pt x="218" y="296"/>
                      <a:pt x="221" y="296"/>
                    </a:cubicBezTo>
                    <a:cubicBezTo>
                      <a:pt x="223" y="295"/>
                      <a:pt x="224" y="290"/>
                      <a:pt x="224" y="288"/>
                    </a:cubicBezTo>
                    <a:cubicBezTo>
                      <a:pt x="219" y="290"/>
                      <a:pt x="215" y="288"/>
                      <a:pt x="212" y="283"/>
                    </a:cubicBezTo>
                    <a:cubicBezTo>
                      <a:pt x="211" y="282"/>
                      <a:pt x="207" y="275"/>
                      <a:pt x="211" y="275"/>
                    </a:cubicBezTo>
                    <a:cubicBezTo>
                      <a:pt x="216" y="275"/>
                      <a:pt x="212" y="271"/>
                      <a:pt x="212" y="268"/>
                    </a:cubicBezTo>
                    <a:cubicBezTo>
                      <a:pt x="211" y="264"/>
                      <a:pt x="208" y="262"/>
                      <a:pt x="206" y="259"/>
                    </a:cubicBezTo>
                    <a:cubicBezTo>
                      <a:pt x="205" y="262"/>
                      <a:pt x="200" y="261"/>
                      <a:pt x="198" y="259"/>
                    </a:cubicBezTo>
                    <a:cubicBezTo>
                      <a:pt x="198" y="259"/>
                      <a:pt x="197" y="261"/>
                      <a:pt x="197" y="262"/>
                    </a:cubicBezTo>
                    <a:cubicBezTo>
                      <a:pt x="196" y="262"/>
                      <a:pt x="195" y="262"/>
                      <a:pt x="194" y="261"/>
                    </a:cubicBezTo>
                    <a:cubicBezTo>
                      <a:pt x="194" y="258"/>
                      <a:pt x="194" y="255"/>
                      <a:pt x="195" y="251"/>
                    </a:cubicBezTo>
                    <a:cubicBezTo>
                      <a:pt x="196" y="247"/>
                      <a:pt x="205" y="238"/>
                      <a:pt x="194" y="239"/>
                    </a:cubicBezTo>
                    <a:cubicBezTo>
                      <a:pt x="190" y="239"/>
                      <a:pt x="188" y="240"/>
                      <a:pt x="187" y="244"/>
                    </a:cubicBezTo>
                    <a:cubicBezTo>
                      <a:pt x="186" y="247"/>
                      <a:pt x="186" y="249"/>
                      <a:pt x="183" y="251"/>
                    </a:cubicBezTo>
                    <a:cubicBezTo>
                      <a:pt x="181" y="252"/>
                      <a:pt x="173" y="251"/>
                      <a:pt x="171" y="250"/>
                    </a:cubicBezTo>
                    <a:cubicBezTo>
                      <a:pt x="166" y="247"/>
                      <a:pt x="163" y="239"/>
                      <a:pt x="163" y="234"/>
                    </a:cubicBezTo>
                    <a:cubicBezTo>
                      <a:pt x="163" y="227"/>
                      <a:pt x="166" y="221"/>
                      <a:pt x="163" y="215"/>
                    </a:cubicBezTo>
                    <a:cubicBezTo>
                      <a:pt x="164" y="213"/>
                      <a:pt x="166" y="211"/>
                      <a:pt x="168" y="210"/>
                    </a:cubicBezTo>
                    <a:cubicBezTo>
                      <a:pt x="169" y="209"/>
                      <a:pt x="171" y="210"/>
                      <a:pt x="172" y="207"/>
                    </a:cubicBezTo>
                    <a:cubicBezTo>
                      <a:pt x="171" y="207"/>
                      <a:pt x="170" y="206"/>
                      <a:pt x="170" y="206"/>
                    </a:cubicBezTo>
                    <a:cubicBezTo>
                      <a:pt x="173" y="208"/>
                      <a:pt x="180" y="203"/>
                      <a:pt x="184" y="206"/>
                    </a:cubicBezTo>
                    <a:cubicBezTo>
                      <a:pt x="186" y="207"/>
                      <a:pt x="188" y="208"/>
                      <a:pt x="189" y="205"/>
                    </a:cubicBezTo>
                    <a:cubicBezTo>
                      <a:pt x="189" y="205"/>
                      <a:pt x="187" y="202"/>
                      <a:pt x="188" y="200"/>
                    </a:cubicBezTo>
                    <a:cubicBezTo>
                      <a:pt x="189" y="204"/>
                      <a:pt x="192" y="205"/>
                      <a:pt x="196" y="202"/>
                    </a:cubicBezTo>
                    <a:cubicBezTo>
                      <a:pt x="197" y="203"/>
                      <a:pt x="201" y="203"/>
                      <a:pt x="204" y="204"/>
                    </a:cubicBezTo>
                    <a:cubicBezTo>
                      <a:pt x="207" y="206"/>
                      <a:pt x="207" y="209"/>
                      <a:pt x="211" y="205"/>
                    </a:cubicBezTo>
                    <a:cubicBezTo>
                      <a:pt x="213" y="208"/>
                      <a:pt x="213" y="208"/>
                      <a:pt x="214" y="211"/>
                    </a:cubicBezTo>
                    <a:cubicBezTo>
                      <a:pt x="214" y="214"/>
                      <a:pt x="216" y="221"/>
                      <a:pt x="218" y="222"/>
                    </a:cubicBezTo>
                    <a:cubicBezTo>
                      <a:pt x="224" y="225"/>
                      <a:pt x="222" y="217"/>
                      <a:pt x="222" y="214"/>
                    </a:cubicBezTo>
                    <a:cubicBezTo>
                      <a:pt x="222" y="213"/>
                      <a:pt x="222" y="205"/>
                      <a:pt x="221" y="205"/>
                    </a:cubicBezTo>
                    <a:cubicBezTo>
                      <a:pt x="213" y="203"/>
                      <a:pt x="216" y="197"/>
                      <a:pt x="221" y="193"/>
                    </a:cubicBezTo>
                    <a:cubicBezTo>
                      <a:pt x="222" y="192"/>
                      <a:pt x="227" y="190"/>
                      <a:pt x="230" y="188"/>
                    </a:cubicBezTo>
                    <a:cubicBezTo>
                      <a:pt x="232" y="186"/>
                      <a:pt x="235" y="183"/>
                      <a:pt x="234" y="179"/>
                    </a:cubicBezTo>
                    <a:cubicBezTo>
                      <a:pt x="235" y="179"/>
                      <a:pt x="236" y="178"/>
                      <a:pt x="236" y="177"/>
                    </a:cubicBezTo>
                    <a:cubicBezTo>
                      <a:pt x="236" y="177"/>
                      <a:pt x="233" y="174"/>
                      <a:pt x="232" y="175"/>
                    </a:cubicBezTo>
                    <a:cubicBezTo>
                      <a:pt x="234" y="174"/>
                      <a:pt x="234" y="172"/>
                      <a:pt x="233" y="171"/>
                    </a:cubicBezTo>
                    <a:cubicBezTo>
                      <a:pt x="235" y="169"/>
                      <a:pt x="234" y="166"/>
                      <a:pt x="236" y="165"/>
                    </a:cubicBezTo>
                    <a:cubicBezTo>
                      <a:pt x="239" y="169"/>
                      <a:pt x="245" y="165"/>
                      <a:pt x="242" y="162"/>
                    </a:cubicBezTo>
                    <a:cubicBezTo>
                      <a:pt x="244" y="158"/>
                      <a:pt x="250" y="160"/>
                      <a:pt x="252" y="157"/>
                    </a:cubicBezTo>
                    <a:cubicBezTo>
                      <a:pt x="255" y="158"/>
                      <a:pt x="253" y="153"/>
                      <a:pt x="255" y="150"/>
                    </a:cubicBezTo>
                    <a:cubicBezTo>
                      <a:pt x="256" y="148"/>
                      <a:pt x="259" y="148"/>
                      <a:pt x="262" y="147"/>
                    </a:cubicBezTo>
                    <a:cubicBezTo>
                      <a:pt x="262" y="147"/>
                      <a:pt x="268" y="143"/>
                      <a:pt x="266" y="143"/>
                    </a:cubicBezTo>
                    <a:cubicBezTo>
                      <a:pt x="270" y="144"/>
                      <a:pt x="279" y="139"/>
                      <a:pt x="272" y="135"/>
                    </a:cubicBezTo>
                    <a:cubicBezTo>
                      <a:pt x="273" y="133"/>
                      <a:pt x="270" y="132"/>
                      <a:pt x="268" y="132"/>
                    </a:cubicBezTo>
                    <a:cubicBezTo>
                      <a:pt x="269" y="131"/>
                      <a:pt x="272" y="132"/>
                      <a:pt x="273" y="131"/>
                    </a:cubicBezTo>
                    <a:cubicBezTo>
                      <a:pt x="276" y="129"/>
                      <a:pt x="274" y="128"/>
                      <a:pt x="271" y="127"/>
                    </a:cubicBezTo>
                    <a:cubicBezTo>
                      <a:pt x="268" y="126"/>
                      <a:pt x="263" y="128"/>
                      <a:pt x="261" y="130"/>
                    </a:cubicBezTo>
                    <a:cubicBezTo>
                      <a:pt x="259" y="132"/>
                      <a:pt x="257" y="134"/>
                      <a:pt x="255" y="135"/>
                    </a:cubicBezTo>
                    <a:close/>
                    <a:moveTo>
                      <a:pt x="308" y="302"/>
                    </a:moveTo>
                    <a:cubicBezTo>
                      <a:pt x="306" y="301"/>
                      <a:pt x="303" y="301"/>
                      <a:pt x="301" y="300"/>
                    </a:cubicBezTo>
                    <a:cubicBezTo>
                      <a:pt x="299" y="300"/>
                      <a:pt x="298" y="299"/>
                      <a:pt x="295" y="298"/>
                    </a:cubicBezTo>
                    <a:cubicBezTo>
                      <a:pt x="296" y="293"/>
                      <a:pt x="290" y="292"/>
                      <a:pt x="287" y="289"/>
                    </a:cubicBezTo>
                    <a:cubicBezTo>
                      <a:pt x="284" y="287"/>
                      <a:pt x="282" y="284"/>
                      <a:pt x="277" y="285"/>
                    </a:cubicBezTo>
                    <a:cubicBezTo>
                      <a:pt x="276" y="285"/>
                      <a:pt x="271" y="287"/>
                      <a:pt x="272" y="288"/>
                    </a:cubicBezTo>
                    <a:cubicBezTo>
                      <a:pt x="269" y="285"/>
                      <a:pt x="268" y="284"/>
                      <a:pt x="263" y="282"/>
                    </a:cubicBezTo>
                    <a:cubicBezTo>
                      <a:pt x="259" y="281"/>
                      <a:pt x="257" y="276"/>
                      <a:pt x="253" y="281"/>
                    </a:cubicBezTo>
                    <a:cubicBezTo>
                      <a:pt x="251" y="283"/>
                      <a:pt x="252" y="286"/>
                      <a:pt x="251" y="288"/>
                    </a:cubicBezTo>
                    <a:cubicBezTo>
                      <a:pt x="247" y="285"/>
                      <a:pt x="254" y="282"/>
                      <a:pt x="251" y="279"/>
                    </a:cubicBezTo>
                    <a:cubicBezTo>
                      <a:pt x="248" y="275"/>
                      <a:pt x="243" y="281"/>
                      <a:pt x="240" y="282"/>
                    </a:cubicBezTo>
                    <a:cubicBezTo>
                      <a:pt x="239" y="284"/>
                      <a:pt x="237" y="284"/>
                      <a:pt x="236" y="286"/>
                    </a:cubicBezTo>
                    <a:cubicBezTo>
                      <a:pt x="235" y="287"/>
                      <a:pt x="234" y="290"/>
                      <a:pt x="233" y="291"/>
                    </a:cubicBezTo>
                    <a:cubicBezTo>
                      <a:pt x="233" y="289"/>
                      <a:pt x="228" y="290"/>
                      <a:pt x="228" y="288"/>
                    </a:cubicBezTo>
                    <a:cubicBezTo>
                      <a:pt x="229" y="294"/>
                      <a:pt x="229" y="301"/>
                      <a:pt x="230" y="307"/>
                    </a:cubicBezTo>
                    <a:cubicBezTo>
                      <a:pt x="231" y="310"/>
                      <a:pt x="230" y="316"/>
                      <a:pt x="227" y="319"/>
                    </a:cubicBezTo>
                    <a:cubicBezTo>
                      <a:pt x="224" y="321"/>
                      <a:pt x="221" y="324"/>
                      <a:pt x="220" y="329"/>
                    </a:cubicBezTo>
                    <a:cubicBezTo>
                      <a:pt x="220" y="332"/>
                      <a:pt x="220" y="334"/>
                      <a:pt x="223" y="335"/>
                    </a:cubicBezTo>
                    <a:cubicBezTo>
                      <a:pt x="223" y="339"/>
                      <a:pt x="219" y="342"/>
                      <a:pt x="219" y="346"/>
                    </a:cubicBezTo>
                    <a:cubicBezTo>
                      <a:pt x="219" y="346"/>
                      <a:pt x="220" y="348"/>
                      <a:pt x="220" y="350"/>
                    </a:cubicBezTo>
                    <a:cubicBezTo>
                      <a:pt x="254" y="344"/>
                      <a:pt x="285" y="327"/>
                      <a:pt x="308" y="30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24" name="Group 55">
              <a:extLst>
                <a:ext uri="{FF2B5EF4-FFF2-40B4-BE49-F238E27FC236}">
                  <a16:creationId xmlns:a16="http://schemas.microsoft.com/office/drawing/2014/main" id="{19624418-76D6-4B69-818D-7F09EF471E5C}"/>
                </a:ext>
              </a:extLst>
            </p:cNvPr>
            <p:cNvGrpSpPr/>
            <p:nvPr/>
          </p:nvGrpSpPr>
          <p:grpSpPr>
            <a:xfrm>
              <a:off x="980255" y="1949103"/>
              <a:ext cx="772051" cy="749947"/>
              <a:chOff x="735191" y="1461827"/>
              <a:chExt cx="579038" cy="562460"/>
            </a:xfrm>
          </p:grpSpPr>
          <p:sp>
            <p:nvSpPr>
              <p:cNvPr id="31" name="Oval 56">
                <a:extLst>
                  <a:ext uri="{FF2B5EF4-FFF2-40B4-BE49-F238E27FC236}">
                    <a16:creationId xmlns:a16="http://schemas.microsoft.com/office/drawing/2014/main" id="{3E615274-1C07-4BF4-A2C9-4DC2BE5C43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191" y="1461827"/>
                <a:ext cx="579038" cy="5624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32" name="Freeform: Shape 57">
                <a:extLst>
                  <a:ext uri="{FF2B5EF4-FFF2-40B4-BE49-F238E27FC236}">
                    <a16:creationId xmlns:a16="http://schemas.microsoft.com/office/drawing/2014/main" id="{6DADBCA3-5EFA-493E-97A1-74DA0F7DC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029" y="1626376"/>
                <a:ext cx="233363" cy="23336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58" y="61"/>
                  </a:cxn>
                  <a:cxn ang="0">
                    <a:pos x="57" y="63"/>
                  </a:cxn>
                  <a:cxn ang="0">
                    <a:pos x="56" y="63"/>
                  </a:cxn>
                  <a:cxn ang="0">
                    <a:pos x="55" y="63"/>
                  </a:cxn>
                  <a:cxn ang="0">
                    <a:pos x="38" y="56"/>
                  </a:cxn>
                  <a:cxn ang="0">
                    <a:pos x="28" y="67"/>
                  </a:cxn>
                  <a:cxn ang="0">
                    <a:pos x="26" y="68"/>
                  </a:cxn>
                  <a:cxn ang="0">
                    <a:pos x="26" y="68"/>
                  </a:cxn>
                  <a:cxn ang="0">
                    <a:pos x="24" y="65"/>
                  </a:cxn>
                  <a:cxn ang="0">
                    <a:pos x="24" y="52"/>
                  </a:cxn>
                  <a:cxn ang="0">
                    <a:pos x="57" y="12"/>
                  </a:cxn>
                  <a:cxn ang="0">
                    <a:pos x="16" y="47"/>
                  </a:cxn>
                  <a:cxn ang="0">
                    <a:pos x="1" y="41"/>
                  </a:cxn>
                  <a:cxn ang="0">
                    <a:pos x="0" y="39"/>
                  </a:cxn>
                  <a:cxn ang="0">
                    <a:pos x="1" y="36"/>
                  </a:cxn>
                  <a:cxn ang="0">
                    <a:pos x="64" y="0"/>
                  </a:cxn>
                  <a:cxn ang="0">
                    <a:pos x="65" y="0"/>
                  </a:cxn>
                  <a:cxn ang="0">
                    <a:pos x="67" y="0"/>
                  </a:cxn>
                  <a:cxn ang="0">
                    <a:pos x="68" y="3"/>
                  </a:cxn>
                </a:cxnLst>
                <a:rect l="0" t="0" r="r" b="b"/>
                <a:pathLst>
                  <a:path w="68" h="68">
                    <a:moveTo>
                      <a:pt x="68" y="3"/>
                    </a:moveTo>
                    <a:cubicBezTo>
                      <a:pt x="58" y="61"/>
                      <a:pt x="58" y="61"/>
                      <a:pt x="58" y="61"/>
                    </a:cubicBezTo>
                    <a:cubicBezTo>
                      <a:pt x="58" y="62"/>
                      <a:pt x="57" y="62"/>
                      <a:pt x="57" y="63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7"/>
                      <a:pt x="27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7"/>
                      <a:pt x="24" y="66"/>
                      <a:pt x="24" y="65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38"/>
                      <a:pt x="0" y="37"/>
                      <a:pt x="1" y="3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6" y="0"/>
                      <a:pt x="67" y="0"/>
                    </a:cubicBezTo>
                    <a:cubicBezTo>
                      <a:pt x="68" y="1"/>
                      <a:pt x="68" y="2"/>
                      <a:pt x="68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25" name="Group 58">
              <a:extLst>
                <a:ext uri="{FF2B5EF4-FFF2-40B4-BE49-F238E27FC236}">
                  <a16:creationId xmlns:a16="http://schemas.microsoft.com/office/drawing/2014/main" id="{906E92D0-B95C-46ED-962F-939A11E850A9}"/>
                </a:ext>
              </a:extLst>
            </p:cNvPr>
            <p:cNvGrpSpPr/>
            <p:nvPr/>
          </p:nvGrpSpPr>
          <p:grpSpPr>
            <a:xfrm>
              <a:off x="10454287" y="4778084"/>
              <a:ext cx="772051" cy="749947"/>
              <a:chOff x="7840715" y="3583563"/>
              <a:chExt cx="579038" cy="562460"/>
            </a:xfrm>
          </p:grpSpPr>
          <p:sp>
            <p:nvSpPr>
              <p:cNvPr id="29" name="Oval 59">
                <a:extLst>
                  <a:ext uri="{FF2B5EF4-FFF2-40B4-BE49-F238E27FC236}">
                    <a16:creationId xmlns:a16="http://schemas.microsoft.com/office/drawing/2014/main" id="{D2B53FF4-2278-48A3-9B9A-9344E20A786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840715" y="3583563"/>
                <a:ext cx="579038" cy="5624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30" name="Freeform: Shape 60">
                <a:extLst>
                  <a:ext uri="{FF2B5EF4-FFF2-40B4-BE49-F238E27FC236}">
                    <a16:creationId xmlns:a16="http://schemas.microsoft.com/office/drawing/2014/main" id="{4E5344F5-CB47-4142-8CE4-343DBA934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822" y="3748112"/>
                <a:ext cx="250825" cy="233363"/>
              </a:xfrm>
              <a:custGeom>
                <a:avLst/>
                <a:gdLst/>
                <a:ahLst/>
                <a:cxnLst>
                  <a:cxn ang="0">
                    <a:pos x="13" y="39"/>
                  </a:cxn>
                  <a:cxn ang="0">
                    <a:pos x="8" y="39"/>
                  </a:cxn>
                  <a:cxn ang="0">
                    <a:pos x="0" y="33"/>
                  </a:cxn>
                  <a:cxn ang="0">
                    <a:pos x="5" y="19"/>
                  </a:cxn>
                  <a:cxn ang="0">
                    <a:pos x="15" y="22"/>
                  </a:cxn>
                  <a:cxn ang="0">
                    <a:pos x="20" y="21"/>
                  </a:cxn>
                  <a:cxn ang="0">
                    <a:pos x="20" y="24"/>
                  </a:cxn>
                  <a:cxn ang="0">
                    <a:pos x="23" y="34"/>
                  </a:cxn>
                  <a:cxn ang="0">
                    <a:pos x="13" y="39"/>
                  </a:cxn>
                  <a:cxn ang="0">
                    <a:pos x="15" y="19"/>
                  </a:cxn>
                  <a:cxn ang="0">
                    <a:pos x="5" y="9"/>
                  </a:cxn>
                  <a:cxn ang="0">
                    <a:pos x="15" y="0"/>
                  </a:cxn>
                  <a:cxn ang="0">
                    <a:pos x="25" y="9"/>
                  </a:cxn>
                  <a:cxn ang="0">
                    <a:pos x="15" y="19"/>
                  </a:cxn>
                  <a:cxn ang="0">
                    <a:pos x="53" y="68"/>
                  </a:cxn>
                  <a:cxn ang="0">
                    <a:pos x="20" y="68"/>
                  </a:cxn>
                  <a:cxn ang="0">
                    <a:pos x="10" y="58"/>
                  </a:cxn>
                  <a:cxn ang="0">
                    <a:pos x="23" y="36"/>
                  </a:cxn>
                  <a:cxn ang="0">
                    <a:pos x="37" y="41"/>
                  </a:cxn>
                  <a:cxn ang="0">
                    <a:pos x="50" y="36"/>
                  </a:cxn>
                  <a:cxn ang="0">
                    <a:pos x="64" y="58"/>
                  </a:cxn>
                  <a:cxn ang="0">
                    <a:pos x="53" y="68"/>
                  </a:cxn>
                  <a:cxn ang="0">
                    <a:pos x="37" y="39"/>
                  </a:cxn>
                  <a:cxn ang="0">
                    <a:pos x="22" y="24"/>
                  </a:cxn>
                  <a:cxn ang="0">
                    <a:pos x="37" y="9"/>
                  </a:cxn>
                  <a:cxn ang="0">
                    <a:pos x="51" y="24"/>
                  </a:cxn>
                  <a:cxn ang="0">
                    <a:pos x="37" y="39"/>
                  </a:cxn>
                  <a:cxn ang="0">
                    <a:pos x="59" y="19"/>
                  </a:cxn>
                  <a:cxn ang="0">
                    <a:pos x="49" y="9"/>
                  </a:cxn>
                  <a:cxn ang="0">
                    <a:pos x="59" y="0"/>
                  </a:cxn>
                  <a:cxn ang="0">
                    <a:pos x="68" y="9"/>
                  </a:cxn>
                  <a:cxn ang="0">
                    <a:pos x="59" y="19"/>
                  </a:cxn>
                  <a:cxn ang="0">
                    <a:pos x="66" y="39"/>
                  </a:cxn>
                  <a:cxn ang="0">
                    <a:pos x="61" y="39"/>
                  </a:cxn>
                  <a:cxn ang="0">
                    <a:pos x="51" y="34"/>
                  </a:cxn>
                  <a:cxn ang="0">
                    <a:pos x="54" y="24"/>
                  </a:cxn>
                  <a:cxn ang="0">
                    <a:pos x="54" y="21"/>
                  </a:cxn>
                  <a:cxn ang="0">
                    <a:pos x="59" y="22"/>
                  </a:cxn>
                  <a:cxn ang="0">
                    <a:pos x="69" y="19"/>
                  </a:cxn>
                  <a:cxn ang="0">
                    <a:pos x="73" y="33"/>
                  </a:cxn>
                  <a:cxn ang="0">
                    <a:pos x="66" y="39"/>
                  </a:cxn>
                </a:cxnLst>
                <a:rect l="0" t="0" r="r" b="b"/>
                <a:pathLst>
                  <a:path w="73" h="68">
                    <a:moveTo>
                      <a:pt x="13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4" y="39"/>
                      <a:pt x="0" y="37"/>
                      <a:pt x="0" y="33"/>
                    </a:cubicBezTo>
                    <a:cubicBezTo>
                      <a:pt x="0" y="29"/>
                      <a:pt x="0" y="19"/>
                      <a:pt x="5" y="19"/>
                    </a:cubicBezTo>
                    <a:cubicBezTo>
                      <a:pt x="6" y="19"/>
                      <a:pt x="10" y="22"/>
                      <a:pt x="15" y="22"/>
                    </a:cubicBezTo>
                    <a:cubicBezTo>
                      <a:pt x="17" y="22"/>
                      <a:pt x="18" y="22"/>
                      <a:pt x="20" y="21"/>
                    </a:cubicBezTo>
                    <a:cubicBezTo>
                      <a:pt x="20" y="22"/>
                      <a:pt x="20" y="23"/>
                      <a:pt x="20" y="24"/>
                    </a:cubicBezTo>
                    <a:cubicBezTo>
                      <a:pt x="20" y="27"/>
                      <a:pt x="21" y="31"/>
                      <a:pt x="23" y="34"/>
                    </a:cubicBezTo>
                    <a:cubicBezTo>
                      <a:pt x="19" y="34"/>
                      <a:pt x="15" y="36"/>
                      <a:pt x="13" y="39"/>
                    </a:cubicBezTo>
                    <a:close/>
                    <a:moveTo>
                      <a:pt x="15" y="19"/>
                    </a:moveTo>
                    <a:cubicBezTo>
                      <a:pt x="10" y="19"/>
                      <a:pt x="5" y="15"/>
                      <a:pt x="5" y="9"/>
                    </a:cubicBezTo>
                    <a:cubicBezTo>
                      <a:pt x="5" y="4"/>
                      <a:pt x="10" y="0"/>
                      <a:pt x="15" y="0"/>
                    </a:cubicBezTo>
                    <a:cubicBezTo>
                      <a:pt x="20" y="0"/>
                      <a:pt x="25" y="4"/>
                      <a:pt x="25" y="9"/>
                    </a:cubicBezTo>
                    <a:cubicBezTo>
                      <a:pt x="25" y="15"/>
                      <a:pt x="20" y="19"/>
                      <a:pt x="15" y="19"/>
                    </a:cubicBezTo>
                    <a:close/>
                    <a:moveTo>
                      <a:pt x="53" y="68"/>
                    </a:moveTo>
                    <a:cubicBezTo>
                      <a:pt x="20" y="68"/>
                      <a:pt x="20" y="68"/>
                      <a:pt x="20" y="68"/>
                    </a:cubicBezTo>
                    <a:cubicBezTo>
                      <a:pt x="14" y="68"/>
                      <a:pt x="10" y="64"/>
                      <a:pt x="10" y="58"/>
                    </a:cubicBezTo>
                    <a:cubicBezTo>
                      <a:pt x="10" y="49"/>
                      <a:pt x="12" y="36"/>
                      <a:pt x="23" y="36"/>
                    </a:cubicBezTo>
                    <a:cubicBezTo>
                      <a:pt x="25" y="36"/>
                      <a:pt x="29" y="41"/>
                      <a:pt x="37" y="41"/>
                    </a:cubicBezTo>
                    <a:cubicBezTo>
                      <a:pt x="44" y="41"/>
                      <a:pt x="49" y="36"/>
                      <a:pt x="50" y="36"/>
                    </a:cubicBezTo>
                    <a:cubicBezTo>
                      <a:pt x="62" y="36"/>
                      <a:pt x="64" y="49"/>
                      <a:pt x="64" y="58"/>
                    </a:cubicBezTo>
                    <a:cubicBezTo>
                      <a:pt x="64" y="64"/>
                      <a:pt x="60" y="68"/>
                      <a:pt x="53" y="68"/>
                    </a:cubicBezTo>
                    <a:close/>
                    <a:moveTo>
                      <a:pt x="37" y="39"/>
                    </a:moveTo>
                    <a:cubicBezTo>
                      <a:pt x="29" y="39"/>
                      <a:pt x="22" y="32"/>
                      <a:pt x="22" y="24"/>
                    </a:cubicBezTo>
                    <a:cubicBezTo>
                      <a:pt x="22" y="16"/>
                      <a:pt x="29" y="9"/>
                      <a:pt x="37" y="9"/>
                    </a:cubicBezTo>
                    <a:cubicBezTo>
                      <a:pt x="45" y="9"/>
                      <a:pt x="51" y="16"/>
                      <a:pt x="51" y="24"/>
                    </a:cubicBezTo>
                    <a:cubicBezTo>
                      <a:pt x="51" y="32"/>
                      <a:pt x="45" y="39"/>
                      <a:pt x="37" y="39"/>
                    </a:cubicBezTo>
                    <a:close/>
                    <a:moveTo>
                      <a:pt x="59" y="19"/>
                    </a:moveTo>
                    <a:cubicBezTo>
                      <a:pt x="53" y="19"/>
                      <a:pt x="49" y="15"/>
                      <a:pt x="49" y="9"/>
                    </a:cubicBezTo>
                    <a:cubicBezTo>
                      <a:pt x="49" y="4"/>
                      <a:pt x="53" y="0"/>
                      <a:pt x="59" y="0"/>
                    </a:cubicBezTo>
                    <a:cubicBezTo>
                      <a:pt x="64" y="0"/>
                      <a:pt x="68" y="4"/>
                      <a:pt x="68" y="9"/>
                    </a:cubicBezTo>
                    <a:cubicBezTo>
                      <a:pt x="68" y="15"/>
                      <a:pt x="64" y="19"/>
                      <a:pt x="59" y="19"/>
                    </a:cubicBezTo>
                    <a:close/>
                    <a:moveTo>
                      <a:pt x="66" y="39"/>
                    </a:moveTo>
                    <a:cubicBezTo>
                      <a:pt x="61" y="39"/>
                      <a:pt x="61" y="39"/>
                      <a:pt x="61" y="39"/>
                    </a:cubicBezTo>
                    <a:cubicBezTo>
                      <a:pt x="58" y="36"/>
                      <a:pt x="55" y="34"/>
                      <a:pt x="51" y="34"/>
                    </a:cubicBezTo>
                    <a:cubicBezTo>
                      <a:pt x="53" y="31"/>
                      <a:pt x="54" y="27"/>
                      <a:pt x="54" y="24"/>
                    </a:cubicBezTo>
                    <a:cubicBezTo>
                      <a:pt x="54" y="23"/>
                      <a:pt x="54" y="22"/>
                      <a:pt x="54" y="21"/>
                    </a:cubicBezTo>
                    <a:cubicBezTo>
                      <a:pt x="55" y="22"/>
                      <a:pt x="57" y="22"/>
                      <a:pt x="59" y="22"/>
                    </a:cubicBezTo>
                    <a:cubicBezTo>
                      <a:pt x="64" y="22"/>
                      <a:pt x="68" y="19"/>
                      <a:pt x="69" y="19"/>
                    </a:cubicBezTo>
                    <a:cubicBezTo>
                      <a:pt x="73" y="19"/>
                      <a:pt x="73" y="29"/>
                      <a:pt x="73" y="33"/>
                    </a:cubicBezTo>
                    <a:cubicBezTo>
                      <a:pt x="73" y="37"/>
                      <a:pt x="70" y="39"/>
                      <a:pt x="66" y="3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  <p:grpSp>
          <p:nvGrpSpPr>
            <p:cNvPr id="26" name="Group 61">
              <a:extLst>
                <a:ext uri="{FF2B5EF4-FFF2-40B4-BE49-F238E27FC236}">
                  <a16:creationId xmlns:a16="http://schemas.microsoft.com/office/drawing/2014/main" id="{9B216E0C-11C2-4929-B059-CE3D6068EE37}"/>
                </a:ext>
              </a:extLst>
            </p:cNvPr>
            <p:cNvGrpSpPr/>
            <p:nvPr/>
          </p:nvGrpSpPr>
          <p:grpSpPr>
            <a:xfrm>
              <a:off x="10454287" y="1949103"/>
              <a:ext cx="772051" cy="749947"/>
              <a:chOff x="7840715" y="1461827"/>
              <a:chExt cx="579038" cy="562460"/>
            </a:xfrm>
          </p:grpSpPr>
          <p:sp>
            <p:nvSpPr>
              <p:cNvPr id="27" name="Oval 62">
                <a:extLst>
                  <a:ext uri="{FF2B5EF4-FFF2-40B4-BE49-F238E27FC236}">
                    <a16:creationId xmlns:a16="http://schemas.microsoft.com/office/drawing/2014/main" id="{FD535E58-9DED-41EE-A50A-12D7680AB23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840715" y="1461827"/>
                <a:ext cx="579038" cy="5624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28" name="Freeform: Shape 63">
                <a:extLst>
                  <a:ext uri="{FF2B5EF4-FFF2-40B4-BE49-F238E27FC236}">
                    <a16:creationId xmlns:a16="http://schemas.microsoft.com/office/drawing/2014/main" id="{DA0AD894-11D7-430C-8348-D383BBD4E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6884" y="1643045"/>
                <a:ext cx="266700" cy="200025"/>
              </a:xfrm>
              <a:custGeom>
                <a:avLst/>
                <a:gdLst/>
                <a:ahLst/>
                <a:cxnLst>
                  <a:cxn ang="0">
                    <a:pos x="168" y="126"/>
                  </a:cxn>
                  <a:cxn ang="0">
                    <a:pos x="0" y="126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115"/>
                  </a:cxn>
                  <a:cxn ang="0">
                    <a:pos x="168" y="115"/>
                  </a:cxn>
                  <a:cxn ang="0">
                    <a:pos x="168" y="126"/>
                  </a:cxn>
                  <a:cxn ang="0">
                    <a:pos x="54" y="104"/>
                  </a:cxn>
                  <a:cxn ang="0">
                    <a:pos x="32" y="104"/>
                  </a:cxn>
                  <a:cxn ang="0">
                    <a:pos x="32" y="63"/>
                  </a:cxn>
                  <a:cxn ang="0">
                    <a:pos x="54" y="63"/>
                  </a:cxn>
                  <a:cxn ang="0">
                    <a:pos x="54" y="104"/>
                  </a:cxn>
                  <a:cxn ang="0">
                    <a:pos x="84" y="104"/>
                  </a:cxn>
                  <a:cxn ang="0">
                    <a:pos x="64" y="104"/>
                  </a:cxn>
                  <a:cxn ang="0">
                    <a:pos x="64" y="19"/>
                  </a:cxn>
                  <a:cxn ang="0">
                    <a:pos x="84" y="19"/>
                  </a:cxn>
                  <a:cxn ang="0">
                    <a:pos x="84" y="104"/>
                  </a:cxn>
                  <a:cxn ang="0">
                    <a:pos x="116" y="104"/>
                  </a:cxn>
                  <a:cxn ang="0">
                    <a:pos x="95" y="104"/>
                  </a:cxn>
                  <a:cxn ang="0">
                    <a:pos x="95" y="41"/>
                  </a:cxn>
                  <a:cxn ang="0">
                    <a:pos x="116" y="41"/>
                  </a:cxn>
                  <a:cxn ang="0">
                    <a:pos x="116" y="104"/>
                  </a:cxn>
                  <a:cxn ang="0">
                    <a:pos x="147" y="104"/>
                  </a:cxn>
                  <a:cxn ang="0">
                    <a:pos x="127" y="104"/>
                  </a:cxn>
                  <a:cxn ang="0">
                    <a:pos x="127" y="9"/>
                  </a:cxn>
                  <a:cxn ang="0">
                    <a:pos x="147" y="9"/>
                  </a:cxn>
                  <a:cxn ang="0">
                    <a:pos x="147" y="104"/>
                  </a:cxn>
                </a:cxnLst>
                <a:rect l="0" t="0" r="r" b="b"/>
                <a:pathLst>
                  <a:path w="168" h="126">
                    <a:moveTo>
                      <a:pt x="168" y="126"/>
                    </a:moveTo>
                    <a:lnTo>
                      <a:pt x="0" y="126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15"/>
                    </a:lnTo>
                    <a:lnTo>
                      <a:pt x="168" y="115"/>
                    </a:lnTo>
                    <a:lnTo>
                      <a:pt x="168" y="126"/>
                    </a:lnTo>
                    <a:close/>
                    <a:moveTo>
                      <a:pt x="54" y="104"/>
                    </a:moveTo>
                    <a:lnTo>
                      <a:pt x="32" y="104"/>
                    </a:lnTo>
                    <a:lnTo>
                      <a:pt x="32" y="63"/>
                    </a:lnTo>
                    <a:lnTo>
                      <a:pt x="54" y="63"/>
                    </a:lnTo>
                    <a:lnTo>
                      <a:pt x="54" y="104"/>
                    </a:lnTo>
                    <a:close/>
                    <a:moveTo>
                      <a:pt x="84" y="104"/>
                    </a:moveTo>
                    <a:lnTo>
                      <a:pt x="64" y="104"/>
                    </a:lnTo>
                    <a:lnTo>
                      <a:pt x="64" y="19"/>
                    </a:lnTo>
                    <a:lnTo>
                      <a:pt x="84" y="19"/>
                    </a:lnTo>
                    <a:lnTo>
                      <a:pt x="84" y="104"/>
                    </a:lnTo>
                    <a:close/>
                    <a:moveTo>
                      <a:pt x="116" y="104"/>
                    </a:moveTo>
                    <a:lnTo>
                      <a:pt x="95" y="104"/>
                    </a:lnTo>
                    <a:lnTo>
                      <a:pt x="95" y="41"/>
                    </a:lnTo>
                    <a:lnTo>
                      <a:pt x="116" y="41"/>
                    </a:lnTo>
                    <a:lnTo>
                      <a:pt x="116" y="104"/>
                    </a:lnTo>
                    <a:close/>
                    <a:moveTo>
                      <a:pt x="147" y="104"/>
                    </a:moveTo>
                    <a:lnTo>
                      <a:pt x="127" y="104"/>
                    </a:lnTo>
                    <a:lnTo>
                      <a:pt x="127" y="9"/>
                    </a:lnTo>
                    <a:lnTo>
                      <a:pt x="147" y="9"/>
                    </a:lnTo>
                    <a:lnTo>
                      <a:pt x="147" y="104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3465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952568" y="2451742"/>
            <a:ext cx="552407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GESTIÓN ADMINISTRATIVA FINANCIERA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AD4BA4-04BB-43A4-A247-B0959A733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242" y="2580968"/>
            <a:ext cx="1086464" cy="108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13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5F606F7B-EB40-415F-BD48-30D93434DBD7}"/>
              </a:ext>
            </a:extLst>
          </p:cNvPr>
          <p:cNvSpPr txBox="1"/>
          <p:nvPr/>
        </p:nvSpPr>
        <p:spPr>
          <a:xfrm>
            <a:off x="312159" y="348716"/>
            <a:ext cx="333561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Administrativa - Financiera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F1D961-0287-448E-A924-5244480DAC31}"/>
              </a:ext>
            </a:extLst>
          </p:cNvPr>
          <p:cNvSpPr/>
          <p:nvPr/>
        </p:nvSpPr>
        <p:spPr>
          <a:xfrm>
            <a:off x="725057" y="1008171"/>
            <a:ext cx="9128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b="1" dirty="0">
                <a:latin typeface="+mj-lt"/>
                <a:ea typeface="SimSun" panose="02010600030101010101" pitchFamily="2" charset="-122"/>
                <a:cs typeface="Mangal" panose="02040503050203030202" pitchFamily="18" charset="0"/>
              </a:rPr>
              <a:t>EJECUCIÓN PRESUPUESTARIA: </a:t>
            </a:r>
            <a:r>
              <a:rPr lang="es-EC" dirty="0">
                <a:latin typeface="+mj-lt"/>
                <a:ea typeface="SimSun" panose="02010600030101010101" pitchFamily="2" charset="-122"/>
                <a:cs typeface="Mangal" panose="02040503050203030202" pitchFamily="18" charset="0"/>
              </a:rPr>
              <a:t>El Instituto Nacional de Investigación en Salud Pública INSPI, en el ejercicio fiscal 2023 presentó una ejecución presupuestaria del 90%, de acuerdo al siguiente detalle: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3BF30F8-B0FF-4930-A69D-23C25089D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422674"/>
              </p:ext>
            </p:extLst>
          </p:nvPr>
        </p:nvGraphicFramePr>
        <p:xfrm>
          <a:off x="127819" y="1713834"/>
          <a:ext cx="11956025" cy="4025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7796">
                  <a:extLst>
                    <a:ext uri="{9D8B030D-6E8A-4147-A177-3AD203B41FA5}">
                      <a16:colId xmlns:a16="http://schemas.microsoft.com/office/drawing/2014/main" val="3397583070"/>
                    </a:ext>
                  </a:extLst>
                </a:gridCol>
                <a:gridCol w="1793220">
                  <a:extLst>
                    <a:ext uri="{9D8B030D-6E8A-4147-A177-3AD203B41FA5}">
                      <a16:colId xmlns:a16="http://schemas.microsoft.com/office/drawing/2014/main" val="3512316358"/>
                    </a:ext>
                  </a:extLst>
                </a:gridCol>
                <a:gridCol w="1688892">
                  <a:extLst>
                    <a:ext uri="{9D8B030D-6E8A-4147-A177-3AD203B41FA5}">
                      <a16:colId xmlns:a16="http://schemas.microsoft.com/office/drawing/2014/main" val="302257966"/>
                    </a:ext>
                  </a:extLst>
                </a:gridCol>
                <a:gridCol w="2047289">
                  <a:extLst>
                    <a:ext uri="{9D8B030D-6E8A-4147-A177-3AD203B41FA5}">
                      <a16:colId xmlns:a16="http://schemas.microsoft.com/office/drawing/2014/main" val="3153239287"/>
                    </a:ext>
                  </a:extLst>
                </a:gridCol>
                <a:gridCol w="2047289">
                  <a:extLst>
                    <a:ext uri="{9D8B030D-6E8A-4147-A177-3AD203B41FA5}">
                      <a16:colId xmlns:a16="http://schemas.microsoft.com/office/drawing/2014/main" val="3132109517"/>
                    </a:ext>
                  </a:extLst>
                </a:gridCol>
                <a:gridCol w="1341539">
                  <a:extLst>
                    <a:ext uri="{9D8B030D-6E8A-4147-A177-3AD203B41FA5}">
                      <a16:colId xmlns:a16="http://schemas.microsoft.com/office/drawing/2014/main" val="3529515103"/>
                    </a:ext>
                  </a:extLst>
                </a:gridCol>
              </a:tblGrid>
              <a:tr h="4025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GRUPO DE GASTO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CODIFICADO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CERTIFICADO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COMPROMISO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DEVENGADO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EJECUCIÓN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5948823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51 EGRESOS DE PERSONAL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4,587,882.73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080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4,587,882.73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6515"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4,587,882.73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541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273112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53 BIENES Y SERVICIOS DE CONSUMO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4,031,919.03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080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199,661.19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3,821,506.94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3,151,267.80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541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78%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8435574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57 OTROS EGRESOS CORRIENTES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   212,861.52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080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103,937.68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 108,923.84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  102,057.03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541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48%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443986"/>
                  </a:ext>
                </a:extLst>
              </a:tr>
              <a:tr h="603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58 TRANSFERENCIAS O DONACIONES CORRIENTES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   372,007.48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080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372,007.48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  372,007.48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541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0908335"/>
                  </a:ext>
                </a:extLst>
              </a:tr>
              <a:tr h="603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71 OTROS PASIVOS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45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   106,200.00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975" indent="0"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106,200.00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975" indent="0"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106,200.00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2700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246479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84 EGRESOS DE CAPITAL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   140,705.83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1595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4,970.85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 133,776.41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  133,776.41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2390" indent="-36195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2462553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99 OTROS PASIVOS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     77,130.46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1595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   77,130.46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        77,130.46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2390" indent="-36195"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6304563"/>
                  </a:ext>
                </a:extLst>
              </a:tr>
              <a:tr h="4025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TOTAL GENERAL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  9,528,707.0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$  308,569.72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$  9,207,427.86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       $  8,530,321.91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2390" indent="-36195"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90%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6774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950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D0A3B0-BA99-480C-854C-DE314E4E6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5444"/>
            <a:ext cx="12192000" cy="5087112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u="none" strike="noStrike" cap="none" dirty="0">
                <a:solidFill>
                  <a:srgbClr val="4D4D4D"/>
                </a:solidFill>
                <a:latin typeface="Barlow Condensed Medium" pitchFamily="2" charset="77"/>
                <a:sym typeface="Arial"/>
              </a:rPr>
              <a:t>Estructura Organizacional</a:t>
            </a:r>
            <a:endParaRPr sz="2500" b="1" u="none" strike="noStrike" cap="none" dirty="0">
              <a:solidFill>
                <a:srgbClr val="4D4D4D"/>
              </a:solidFill>
              <a:latin typeface="Barlow Condensed Medium" pitchFamily="2" charset="77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4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399437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Procesos de Contratación Pública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11F0E9B-4588-4F06-AEDA-DA20B52F2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913877"/>
              </p:ext>
            </p:extLst>
          </p:nvPr>
        </p:nvGraphicFramePr>
        <p:xfrm>
          <a:off x="157316" y="1742891"/>
          <a:ext cx="11787710" cy="338954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6728837">
                  <a:extLst>
                    <a:ext uri="{9D8B030D-6E8A-4147-A177-3AD203B41FA5}">
                      <a16:colId xmlns:a16="http://schemas.microsoft.com/office/drawing/2014/main" val="2438582694"/>
                    </a:ext>
                  </a:extLst>
                </a:gridCol>
                <a:gridCol w="1332055">
                  <a:extLst>
                    <a:ext uri="{9D8B030D-6E8A-4147-A177-3AD203B41FA5}">
                      <a16:colId xmlns:a16="http://schemas.microsoft.com/office/drawing/2014/main" val="2705589280"/>
                    </a:ext>
                  </a:extLst>
                </a:gridCol>
                <a:gridCol w="1175343">
                  <a:extLst>
                    <a:ext uri="{9D8B030D-6E8A-4147-A177-3AD203B41FA5}">
                      <a16:colId xmlns:a16="http://schemas.microsoft.com/office/drawing/2014/main" val="1505765770"/>
                    </a:ext>
                  </a:extLst>
                </a:gridCol>
                <a:gridCol w="1273289">
                  <a:extLst>
                    <a:ext uri="{9D8B030D-6E8A-4147-A177-3AD203B41FA5}">
                      <a16:colId xmlns:a16="http://schemas.microsoft.com/office/drawing/2014/main" val="4095896467"/>
                    </a:ext>
                  </a:extLst>
                </a:gridCol>
                <a:gridCol w="1278186">
                  <a:extLst>
                    <a:ext uri="{9D8B030D-6E8A-4147-A177-3AD203B41FA5}">
                      <a16:colId xmlns:a16="http://schemas.microsoft.com/office/drawing/2014/main" val="714248963"/>
                    </a:ext>
                  </a:extLst>
                </a:gridCol>
              </a:tblGrid>
              <a:tr h="3268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C" sz="1200" b="1" u="none" strike="noStrike" dirty="0">
                          <a:effectLst/>
                        </a:rPr>
                        <a:t>PROCESOS DE CONTRATACIÓN Y COMPRAS PÚBLICAS DE BIENES Y SERVICIOS</a:t>
                      </a:r>
                      <a:r>
                        <a:rPr lang="es-EC" sz="1200" u="none" strike="noStrike" dirty="0">
                          <a:effectLst/>
                        </a:rPr>
                        <a:t>: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782" marR="110782" marT="55391" marB="55391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597711"/>
                  </a:ext>
                </a:extLst>
              </a:tr>
              <a:tr h="3083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TIPO DE CONTRATACIÓN (CATÁLOGO ELECTRÓNICO, COTIZACIÓN, ÍNFIMA CUANTÍA, MENOR CUANTÍA B Y S, PUBLICACIÓN, RÉGIMEN ESPECIAL (Todos los procesos), SUBASTA INVERSA ELECTRÓNICA)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782" marR="110782" marT="55391" marB="55391" anchor="ctr"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ESTADO ACTUAL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782" marR="110782" marT="55391" marB="55391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39410"/>
                  </a:ext>
                </a:extLst>
              </a:tr>
              <a:tr h="38502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Número Total Adjudicados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Total Adjudicados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Número Total Finalizados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Valor Total Finalizados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376159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MENOR CUANTIA DE SERVICIOS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$     80.721,33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2410879805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SUBASTA INVERSA ELECTRÓNICA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20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$846.283,43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3698912016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CONSULTORIA CONTRATACIÓN DIRECTA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$7.000,00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1573781583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LICITACIÓN DE SEGUROS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$51.194,40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2782830348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REGIMEN ESPECIAL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$172.041,13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2779010955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CATÁLOGO ELECTRÓNICO (ORDENES DE COMPRA)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50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$387.415,23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3970117245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INFIMA CUANTÍA (ORDENES DE COMPRA)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71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$289.392,97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337224903"/>
                  </a:ext>
                </a:extLst>
              </a:tr>
              <a:tr h="29617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 dirty="0">
                          <a:effectLst/>
                        </a:rPr>
                        <a:t>TOTAL  GENERAL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 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$1.834.048,49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 -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  -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808" marR="14808" marT="14808" marB="0" anchor="ctr"/>
                </a:tc>
                <a:extLst>
                  <a:ext uri="{0D108BD9-81ED-4DB2-BD59-A6C34878D82A}">
                    <a16:rowId xmlns:a16="http://schemas.microsoft.com/office/drawing/2014/main" val="1315638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186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F3AB2360-A8AD-47B4-BC66-7242153C12A5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641A3A14-6F65-4A2C-9BB5-E0F7B8D28F96}"/>
              </a:ext>
            </a:extLst>
          </p:cNvPr>
          <p:cNvGrpSpPr/>
          <p:nvPr/>
        </p:nvGrpSpPr>
        <p:grpSpPr>
          <a:xfrm>
            <a:off x="976547" y="1399577"/>
            <a:ext cx="4584234" cy="3672938"/>
            <a:chOff x="2606012" y="1916832"/>
            <a:chExt cx="4054220" cy="3248281"/>
          </a:xfrm>
        </p:grpSpPr>
        <p:sp>
          <p:nvSpPr>
            <p:cNvPr id="8" name="Rounded Rectangle 71">
              <a:extLst>
                <a:ext uri="{FF2B5EF4-FFF2-40B4-BE49-F238E27FC236}">
                  <a16:creationId xmlns:a16="http://schemas.microsoft.com/office/drawing/2014/main" id="{0BB67EDF-9111-4CB2-9BD9-40CE586D4582}"/>
                </a:ext>
              </a:extLst>
            </p:cNvPr>
            <p:cNvSpPr/>
            <p:nvPr/>
          </p:nvSpPr>
          <p:spPr>
            <a:xfrm flipH="1">
              <a:off x="4427984" y="3164836"/>
              <a:ext cx="288032" cy="1821840"/>
            </a:xfrm>
            <a:prstGeom prst="roundRect">
              <a:avLst>
                <a:gd name="adj" fmla="val 1943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9" name="Rounded Rectangle 41">
              <a:extLst>
                <a:ext uri="{FF2B5EF4-FFF2-40B4-BE49-F238E27FC236}">
                  <a16:creationId xmlns:a16="http://schemas.microsoft.com/office/drawing/2014/main" id="{0A1EDF7A-3920-4162-AA74-E2A205E69626}"/>
                </a:ext>
              </a:extLst>
            </p:cNvPr>
            <p:cNvSpPr/>
            <p:nvPr/>
          </p:nvSpPr>
          <p:spPr>
            <a:xfrm rot="19800000" flipH="1">
              <a:off x="5071938" y="3231606"/>
              <a:ext cx="288032" cy="1821840"/>
            </a:xfrm>
            <a:prstGeom prst="roundRect">
              <a:avLst>
                <a:gd name="adj" fmla="val 1943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10" name="Rounded Rectangle 2">
              <a:extLst>
                <a:ext uri="{FF2B5EF4-FFF2-40B4-BE49-F238E27FC236}">
                  <a16:creationId xmlns:a16="http://schemas.microsoft.com/office/drawing/2014/main" id="{DEE50986-D8BB-40BE-8A92-66C053F862EC}"/>
                </a:ext>
              </a:extLst>
            </p:cNvPr>
            <p:cNvSpPr/>
            <p:nvPr/>
          </p:nvSpPr>
          <p:spPr>
            <a:xfrm rot="1800000">
              <a:off x="3784030" y="3230898"/>
              <a:ext cx="288032" cy="1821840"/>
            </a:xfrm>
            <a:prstGeom prst="roundRect">
              <a:avLst>
                <a:gd name="adj" fmla="val 1943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F52ADC4E-D914-4850-B86F-1C28CAFC699B}"/>
                </a:ext>
              </a:extLst>
            </p:cNvPr>
            <p:cNvSpPr/>
            <p:nvPr/>
          </p:nvSpPr>
          <p:spPr>
            <a:xfrm>
              <a:off x="3225620" y="1916832"/>
              <a:ext cx="2664296" cy="2664296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12" name="Oval 23">
              <a:extLst>
                <a:ext uri="{FF2B5EF4-FFF2-40B4-BE49-F238E27FC236}">
                  <a16:creationId xmlns:a16="http://schemas.microsoft.com/office/drawing/2014/main" id="{7C0113A5-6F26-4918-980E-D742F39D4C51}"/>
                </a:ext>
              </a:extLst>
            </p:cNvPr>
            <p:cNvSpPr/>
            <p:nvPr/>
          </p:nvSpPr>
          <p:spPr>
            <a:xfrm>
              <a:off x="3522120" y="2213332"/>
              <a:ext cx="2071296" cy="2071296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0E67501B-FAA7-42FE-94CE-76638B08BCE9}"/>
                </a:ext>
              </a:extLst>
            </p:cNvPr>
            <p:cNvSpPr/>
            <p:nvPr/>
          </p:nvSpPr>
          <p:spPr>
            <a:xfrm>
              <a:off x="3802446" y="2493658"/>
              <a:ext cx="1510645" cy="1510645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  <p:sp>
          <p:nvSpPr>
            <p:cNvPr id="14" name="Oval 25">
              <a:extLst>
                <a:ext uri="{FF2B5EF4-FFF2-40B4-BE49-F238E27FC236}">
                  <a16:creationId xmlns:a16="http://schemas.microsoft.com/office/drawing/2014/main" id="{86F4E3D5-A72D-4AE5-A1BF-6A1E3AFE4032}"/>
                </a:ext>
              </a:extLst>
            </p:cNvPr>
            <p:cNvSpPr/>
            <p:nvPr/>
          </p:nvSpPr>
          <p:spPr>
            <a:xfrm>
              <a:off x="4078801" y="2770013"/>
              <a:ext cx="957934" cy="957934"/>
            </a:xfrm>
            <a:prstGeom prst="ellipse">
              <a:avLst/>
            </a:prstGeom>
            <a:solidFill>
              <a:schemeClr val="bg1"/>
            </a:solidFill>
            <a:ln w="139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/>
            </a:p>
          </p:txBody>
        </p:sp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4A32EA52-4DE0-407E-974E-B27201D402DD}"/>
                </a:ext>
              </a:extLst>
            </p:cNvPr>
            <p:cNvSpPr/>
            <p:nvPr/>
          </p:nvSpPr>
          <p:spPr>
            <a:xfrm>
              <a:off x="4277260" y="2968472"/>
              <a:ext cx="561016" cy="561016"/>
            </a:xfrm>
            <a:prstGeom prst="ellipse">
              <a:avLst/>
            </a:prstGeom>
            <a:solidFill>
              <a:schemeClr val="accent4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/>
            </a:p>
          </p:txBody>
        </p:sp>
        <p:sp>
          <p:nvSpPr>
            <p:cNvPr id="16" name="Oval 27">
              <a:extLst>
                <a:ext uri="{FF2B5EF4-FFF2-40B4-BE49-F238E27FC236}">
                  <a16:creationId xmlns:a16="http://schemas.microsoft.com/office/drawing/2014/main" id="{C2359A71-39F8-4578-AD2D-74FEE19779CB}"/>
                </a:ext>
              </a:extLst>
            </p:cNvPr>
            <p:cNvSpPr/>
            <p:nvPr/>
          </p:nvSpPr>
          <p:spPr>
            <a:xfrm>
              <a:off x="2606012" y="4768688"/>
              <a:ext cx="4054220" cy="396425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58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/>
            </a:p>
          </p:txBody>
        </p:sp>
      </p:grpSp>
      <p:sp>
        <p:nvSpPr>
          <p:cNvPr id="17" name="TextBox 3">
            <a:extLst>
              <a:ext uri="{FF2B5EF4-FFF2-40B4-BE49-F238E27FC236}">
                <a16:creationId xmlns:a16="http://schemas.microsoft.com/office/drawing/2014/main" id="{12142CB4-C882-4D95-A221-934010AC66DE}"/>
              </a:ext>
            </a:extLst>
          </p:cNvPr>
          <p:cNvSpPr txBox="1"/>
          <p:nvPr/>
        </p:nvSpPr>
        <p:spPr>
          <a:xfrm>
            <a:off x="5617743" y="979714"/>
            <a:ext cx="4303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400" b="1" dirty="0">
                <a:cs typeface="Arial" pitchFamily="34" charset="0"/>
              </a:rPr>
              <a:t>La Gestión de Secretaria General cumplió con la respuesta oportuna en la entrega de resultados a la Fiscalía General del Estado</a:t>
            </a:r>
            <a:endParaRPr lang="ko-KR" altLang="en-US" sz="1400" b="1" dirty="0">
              <a:cs typeface="Arial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B3EA93E7-3366-437C-802A-E93FED078998}"/>
              </a:ext>
            </a:extLst>
          </p:cNvPr>
          <p:cNvSpPr txBox="1"/>
          <p:nvPr/>
        </p:nvSpPr>
        <p:spPr>
          <a:xfrm>
            <a:off x="5617743" y="2362225"/>
            <a:ext cx="4055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altLang="ko-KR" sz="1400" b="1" dirty="0">
                <a:cs typeface="Arial" pitchFamily="34" charset="0"/>
              </a:rPr>
              <a:t>La Gestión Administrativa levantó 8 procesos planificados y/o emergentes en el período 2023</a:t>
            </a:r>
            <a:endParaRPr lang="ko-KR" altLang="en-US" sz="1400" b="1" dirty="0">
              <a:cs typeface="Arial" pitchFamily="34" charset="0"/>
            </a:endParaRP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3AA6B5A7-B83E-415D-BF9D-5AE9CB30A8D2}"/>
              </a:ext>
            </a:extLst>
          </p:cNvPr>
          <p:cNvGrpSpPr/>
          <p:nvPr/>
        </p:nvGrpSpPr>
        <p:grpSpPr>
          <a:xfrm>
            <a:off x="5617742" y="3664750"/>
            <a:ext cx="5630703" cy="1435707"/>
            <a:chOff x="500207" y="3343901"/>
            <a:chExt cx="3924773" cy="656701"/>
          </a:xfrm>
        </p:grpSpPr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8ACD5692-BAFA-4BEF-B49A-38FD8F01A11A}"/>
                </a:ext>
              </a:extLst>
            </p:cNvPr>
            <p:cNvSpPr txBox="1"/>
            <p:nvPr/>
          </p:nvSpPr>
          <p:spPr>
            <a:xfrm>
              <a:off x="500207" y="3343901"/>
              <a:ext cx="3924773" cy="337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altLang="ko-KR" sz="1400" b="1" dirty="0">
                  <a:cs typeface="Arial" pitchFamily="34" charset="0"/>
                </a:rPr>
                <a:t>La Gestión Financiera, en el ejercicio fiscal 2023 de acuerdo a los productos y servicios establecidos en el Estatuto Orgánico, ha procesado los siguientes trámites</a:t>
              </a:r>
              <a:endParaRPr lang="ko-KR" altLang="en-US" sz="1400" b="1" dirty="0">
                <a:cs typeface="Arial" pitchFamily="34" charset="0"/>
              </a:endParaRPr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CF045536-5E4F-416C-9BEA-F5CD47150016}"/>
                </a:ext>
              </a:extLst>
            </p:cNvPr>
            <p:cNvSpPr txBox="1"/>
            <p:nvPr/>
          </p:nvSpPr>
          <p:spPr>
            <a:xfrm>
              <a:off x="500207" y="3662733"/>
              <a:ext cx="3924773" cy="337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cs typeface="Arial" pitchFamily="34" charset="0"/>
                </a:rPr>
                <a:t>518 </a:t>
              </a:r>
              <a:r>
                <a:rPr lang="en-US" altLang="ko-KR" sz="1400" dirty="0" err="1">
                  <a:cs typeface="Arial" pitchFamily="34" charset="0"/>
                </a:rPr>
                <a:t>Certificaciones</a:t>
              </a:r>
              <a:r>
                <a:rPr lang="en-US" altLang="ko-KR" sz="1400" dirty="0">
                  <a:cs typeface="Arial" pitchFamily="34" charset="0"/>
                </a:rPr>
                <a:t> </a:t>
              </a:r>
              <a:r>
                <a:rPr lang="en-US" altLang="ko-KR" sz="1400" dirty="0" err="1">
                  <a:cs typeface="Arial" pitchFamily="34" charset="0"/>
                </a:rPr>
                <a:t>presupuestarias</a:t>
              </a:r>
              <a:r>
                <a:rPr lang="en-US" altLang="ko-KR" sz="1400" dirty="0">
                  <a:cs typeface="Arial" pitchFamily="34" charset="0"/>
                </a:rPr>
                <a:t>.</a:t>
              </a:r>
            </a:p>
            <a:p>
              <a:r>
                <a:rPr lang="en-US" altLang="ko-KR" sz="1400" dirty="0">
                  <a:cs typeface="Arial" pitchFamily="34" charset="0"/>
                </a:rPr>
                <a:t>1083 </a:t>
              </a:r>
              <a:r>
                <a:rPr lang="en-US" altLang="ko-KR" sz="1400" dirty="0" err="1">
                  <a:cs typeface="Arial" pitchFamily="34" charset="0"/>
                </a:rPr>
                <a:t>Infomes</a:t>
              </a:r>
              <a:r>
                <a:rPr lang="en-US" altLang="ko-KR" sz="1400" dirty="0">
                  <a:cs typeface="Arial" pitchFamily="34" charset="0"/>
                </a:rPr>
                <a:t> de Control </a:t>
              </a:r>
              <a:r>
                <a:rPr lang="en-US" altLang="ko-KR" sz="1400" dirty="0" err="1">
                  <a:cs typeface="Arial" pitchFamily="34" charset="0"/>
                </a:rPr>
                <a:t>Previo</a:t>
              </a:r>
              <a:endParaRPr lang="en-US" altLang="ko-KR" sz="1400" dirty="0">
                <a:cs typeface="Arial" pitchFamily="34" charset="0"/>
              </a:endParaRPr>
            </a:p>
            <a:p>
              <a:r>
                <a:rPr lang="en-US" altLang="ko-KR" sz="1400" dirty="0">
                  <a:cs typeface="Arial" pitchFamily="34" charset="0"/>
                </a:rPr>
                <a:t>72 </a:t>
              </a:r>
              <a:r>
                <a:rPr lang="en-US" altLang="ko-KR" sz="1400" dirty="0" err="1">
                  <a:cs typeface="Arial" pitchFamily="34" charset="0"/>
                </a:rPr>
                <a:t>Rendiciones</a:t>
              </a:r>
              <a:r>
                <a:rPr lang="en-US" altLang="ko-KR" sz="1400" dirty="0">
                  <a:cs typeface="Arial" pitchFamily="34" charset="0"/>
                </a:rPr>
                <a:t> de </a:t>
              </a:r>
              <a:r>
                <a:rPr lang="en-US" altLang="ko-KR" sz="1400" dirty="0" err="1">
                  <a:cs typeface="Arial" pitchFamily="34" charset="0"/>
                </a:rPr>
                <a:t>Caja</a:t>
              </a:r>
              <a:r>
                <a:rPr lang="en-US" altLang="ko-KR" sz="1400" dirty="0">
                  <a:cs typeface="Arial" pitchFamily="34" charset="0"/>
                </a:rPr>
                <a:t> Chica    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sp>
        <p:nvSpPr>
          <p:cNvPr id="23" name="Freeform 7">
            <a:extLst>
              <a:ext uri="{FF2B5EF4-FFF2-40B4-BE49-F238E27FC236}">
                <a16:creationId xmlns:a16="http://schemas.microsoft.com/office/drawing/2014/main" id="{8902AE83-FDD9-44E6-A6AF-99406FCFE2F6}"/>
              </a:ext>
            </a:extLst>
          </p:cNvPr>
          <p:cNvSpPr/>
          <p:nvPr/>
        </p:nvSpPr>
        <p:spPr>
          <a:xfrm>
            <a:off x="3206690" y="1320381"/>
            <a:ext cx="2369143" cy="1597051"/>
          </a:xfrm>
          <a:custGeom>
            <a:avLst/>
            <a:gdLst>
              <a:gd name="connsiteX0" fmla="*/ 0 w 2340428"/>
              <a:gd name="connsiteY0" fmla="*/ 1600200 h 1600200"/>
              <a:gd name="connsiteX1" fmla="*/ 1436914 w 2340428"/>
              <a:gd name="connsiteY1" fmla="*/ 0 h 1600200"/>
              <a:gd name="connsiteX2" fmla="*/ 2340428 w 2340428"/>
              <a:gd name="connsiteY2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428" h="1600200">
                <a:moveTo>
                  <a:pt x="0" y="1600200"/>
                </a:moveTo>
                <a:lnTo>
                  <a:pt x="1436914" y="0"/>
                </a:lnTo>
                <a:lnTo>
                  <a:pt x="2340428" y="0"/>
                </a:lnTo>
              </a:path>
            </a:pathLst>
          </a:cu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26EDC04B-1836-4CD1-9BF7-AFC9CE2ED039}"/>
              </a:ext>
            </a:extLst>
          </p:cNvPr>
          <p:cNvSpPr/>
          <p:nvPr/>
        </p:nvSpPr>
        <p:spPr>
          <a:xfrm>
            <a:off x="3712094" y="2514600"/>
            <a:ext cx="1863739" cy="404866"/>
          </a:xfrm>
          <a:custGeom>
            <a:avLst/>
            <a:gdLst>
              <a:gd name="connsiteX0" fmla="*/ 0 w 2307771"/>
              <a:gd name="connsiteY0" fmla="*/ 653143 h 653143"/>
              <a:gd name="connsiteX1" fmla="*/ 1480457 w 2307771"/>
              <a:gd name="connsiteY1" fmla="*/ 0 h 653143"/>
              <a:gd name="connsiteX2" fmla="*/ 2307771 w 2307771"/>
              <a:gd name="connsiteY2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7771" h="653143">
                <a:moveTo>
                  <a:pt x="0" y="653143"/>
                </a:moveTo>
                <a:lnTo>
                  <a:pt x="1480457" y="0"/>
                </a:lnTo>
                <a:lnTo>
                  <a:pt x="2307771" y="0"/>
                </a:lnTo>
              </a:path>
            </a:pathLst>
          </a:cu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D87DB2F1-73F4-4AC7-B1BA-C5216364A9F8}"/>
              </a:ext>
            </a:extLst>
          </p:cNvPr>
          <p:cNvSpPr/>
          <p:nvPr/>
        </p:nvSpPr>
        <p:spPr>
          <a:xfrm>
            <a:off x="4364579" y="2940775"/>
            <a:ext cx="1253163" cy="884088"/>
          </a:xfrm>
          <a:custGeom>
            <a:avLst/>
            <a:gdLst>
              <a:gd name="connsiteX0" fmla="*/ 0 w 1175657"/>
              <a:gd name="connsiteY0" fmla="*/ 0 h 1110343"/>
              <a:gd name="connsiteX1" fmla="*/ 326572 w 1175657"/>
              <a:gd name="connsiteY1" fmla="*/ 1110343 h 1110343"/>
              <a:gd name="connsiteX2" fmla="*/ 1175657 w 1175657"/>
              <a:gd name="connsiteY2" fmla="*/ 1110343 h 111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5657" h="1110343">
                <a:moveTo>
                  <a:pt x="0" y="0"/>
                </a:moveTo>
                <a:lnTo>
                  <a:pt x="326572" y="1110343"/>
                </a:lnTo>
                <a:lnTo>
                  <a:pt x="1175657" y="1110343"/>
                </a:lnTo>
              </a:path>
            </a:pathLst>
          </a:cu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469190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952568" y="2451742"/>
            <a:ext cx="552407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PLANIFICACIÓN Y GESTIÓN ESTRATÉGICA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D41EB8-6BD1-49F4-8AC5-E4B491B86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987" y="2524433"/>
            <a:ext cx="1074174" cy="10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41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4112358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rgbClr val="32266B"/>
                </a:solidFill>
                <a:latin typeface="Barlow Condensed Medium" panose="00000606000000000000" pitchFamily="2" charset="0"/>
              </a:rPr>
              <a:t>Planificación y Gestión Estratégica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B5D6515-5FAA-455A-A775-6CE698868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687031"/>
              </p:ext>
            </p:extLst>
          </p:nvPr>
        </p:nvGraphicFramePr>
        <p:xfrm>
          <a:off x="862263" y="2217596"/>
          <a:ext cx="10467474" cy="2632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17">
            <a:extLst>
              <a:ext uri="{FF2B5EF4-FFF2-40B4-BE49-F238E27FC236}">
                <a16:creationId xmlns:a16="http://schemas.microsoft.com/office/drawing/2014/main" id="{793D992A-B897-4F95-BC4D-590861FF0EFE}"/>
              </a:ext>
            </a:extLst>
          </p:cNvPr>
          <p:cNvSpPr txBox="1"/>
          <p:nvPr/>
        </p:nvSpPr>
        <p:spPr>
          <a:xfrm>
            <a:off x="2116504" y="1448058"/>
            <a:ext cx="771525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lineación de planes, programas y proyectos del </a:t>
            </a:r>
            <a:r>
              <a:rPr lang="es-EC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instrumentos de planificación nacional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46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2B3228B4-2ACB-4314-A896-ACCD219F01F4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49EECDBF-6216-4713-96A9-60C4C295EC6F}"/>
              </a:ext>
            </a:extLst>
          </p:cNvPr>
          <p:cNvSpPr/>
          <p:nvPr/>
        </p:nvSpPr>
        <p:spPr>
          <a:xfrm>
            <a:off x="7962927" y="2010524"/>
            <a:ext cx="2601756" cy="682561"/>
          </a:xfrm>
          <a:prstGeom prst="roundRect">
            <a:avLst>
              <a:gd name="adj" fmla="val 3218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sz="1200" b="1" dirty="0" err="1"/>
              <a:t>Campañas</a:t>
            </a:r>
            <a:r>
              <a:rPr lang="en-US" altLang="zh-CN" sz="1200" b="1" dirty="0"/>
              <a:t> </a:t>
            </a:r>
          </a:p>
          <a:p>
            <a:pPr algn="ctr"/>
            <a:r>
              <a:rPr lang="en-US" altLang="zh-CN" sz="1200" b="1" dirty="0" err="1"/>
              <a:t>Comunicacionales</a:t>
            </a:r>
            <a:endParaRPr lang="zh-CN" altLang="en-US" sz="1200" b="1" dirty="0"/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B19B44AE-DC86-4040-94EA-DDD77C8D6657}"/>
              </a:ext>
            </a:extLst>
          </p:cNvPr>
          <p:cNvSpPr/>
          <p:nvPr/>
        </p:nvSpPr>
        <p:spPr>
          <a:xfrm>
            <a:off x="8079289" y="4099315"/>
            <a:ext cx="2601756" cy="682561"/>
          </a:xfrm>
          <a:prstGeom prst="roundRect">
            <a:avLst>
              <a:gd name="adj" fmla="val 3048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sz="1200" b="1" dirty="0" err="1"/>
              <a:t>Repotenciación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 </a:t>
            </a:r>
            <a:r>
              <a:rPr lang="en-US" altLang="zh-CN" sz="1200" b="1" dirty="0" err="1"/>
              <a:t>Equipos</a:t>
            </a:r>
            <a:r>
              <a:rPr lang="en-US" altLang="zh-CN" sz="1200" b="1" dirty="0"/>
              <a:t> de </a:t>
            </a:r>
            <a:r>
              <a:rPr lang="en-US" altLang="zh-CN" sz="1200" b="1" dirty="0" err="1"/>
              <a:t>Computación</a:t>
            </a:r>
            <a:endParaRPr lang="zh-CN" altLang="en-US" sz="1200" b="1" dirty="0"/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64146A7A-ED06-4256-9653-7DC5B2392506}"/>
              </a:ext>
            </a:extLst>
          </p:cNvPr>
          <p:cNvSpPr/>
          <p:nvPr/>
        </p:nvSpPr>
        <p:spPr>
          <a:xfrm>
            <a:off x="8022410" y="3000290"/>
            <a:ext cx="2500801" cy="811302"/>
          </a:xfrm>
          <a:prstGeom prst="roundRect">
            <a:avLst>
              <a:gd name="adj" fmla="val 22727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s-ES" altLang="zh-CN" sz="1200" b="1" dirty="0"/>
              <a:t>Cumplimiento del </a:t>
            </a:r>
          </a:p>
          <a:p>
            <a:pPr algn="ctr"/>
            <a:r>
              <a:rPr lang="es-ES" altLang="zh-CN" sz="1200" b="1" dirty="0"/>
              <a:t>Plan Estratégico de Mejora</a:t>
            </a:r>
          </a:p>
          <a:p>
            <a:pPr algn="ctr"/>
            <a:r>
              <a:rPr lang="es-ES" altLang="zh-CN" sz="1200" b="1" dirty="0"/>
              <a:t>Clima Laboral</a:t>
            </a:r>
            <a:endParaRPr lang="zh-CN" altLang="en-US" sz="1200" b="1" dirty="0"/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EFF8766E-CF3C-495F-B8AC-CBBF693F6645}"/>
              </a:ext>
            </a:extLst>
          </p:cNvPr>
          <p:cNvSpPr/>
          <p:nvPr/>
        </p:nvSpPr>
        <p:spPr>
          <a:xfrm>
            <a:off x="1495233" y="3161524"/>
            <a:ext cx="2609875" cy="757183"/>
          </a:xfrm>
          <a:prstGeom prst="roundRect">
            <a:avLst>
              <a:gd name="adj" fmla="val 357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algn="ctr"/>
            <a:r>
              <a:rPr lang="es-ES" altLang="zh-CN" sz="1200" b="1" dirty="0"/>
              <a:t>Digitalización de las </a:t>
            </a:r>
          </a:p>
          <a:p>
            <a:pPr algn="ctr"/>
            <a:r>
              <a:rPr lang="es-ES" altLang="zh-CN" sz="1200" b="1" dirty="0"/>
              <a:t>encuestas de Satisfacción del </a:t>
            </a:r>
          </a:p>
          <a:p>
            <a:pPr algn="ctr"/>
            <a:r>
              <a:rPr lang="es-ES" altLang="zh-CN" sz="1200" b="1" dirty="0"/>
              <a:t>Usuario Externos</a:t>
            </a:r>
            <a:endParaRPr lang="zh-CN" altLang="en-US" sz="1200" b="1" dirty="0"/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BDB8F2C8-7571-4822-BDEB-04B7CD2B5CFB}"/>
              </a:ext>
            </a:extLst>
          </p:cNvPr>
          <p:cNvSpPr/>
          <p:nvPr/>
        </p:nvSpPr>
        <p:spPr>
          <a:xfrm>
            <a:off x="1523143" y="2088415"/>
            <a:ext cx="2601756" cy="757183"/>
          </a:xfrm>
          <a:prstGeom prst="roundRect">
            <a:avLst>
              <a:gd name="adj" fmla="val 3375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s-ES" altLang="zh-CN" sz="1200" b="1" dirty="0"/>
              <a:t>Cierre de 2 proyectos de</a:t>
            </a:r>
          </a:p>
          <a:p>
            <a:pPr algn="ctr"/>
            <a:r>
              <a:rPr lang="es-ES" altLang="zh-CN" sz="1200" b="1" dirty="0"/>
              <a:t> Inversión en Plataforma </a:t>
            </a:r>
            <a:r>
              <a:rPr lang="es-ES" altLang="zh-CN" sz="1200" b="1" dirty="0" err="1"/>
              <a:t>SIPeIP</a:t>
            </a:r>
            <a:endParaRPr lang="zh-CN" altLang="en-US" sz="1200" b="1" dirty="0"/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FAAF59C6-D22B-4D8F-BC16-37F237D43B42}"/>
              </a:ext>
            </a:extLst>
          </p:cNvPr>
          <p:cNvSpPr/>
          <p:nvPr/>
        </p:nvSpPr>
        <p:spPr>
          <a:xfrm>
            <a:off x="1461409" y="4149006"/>
            <a:ext cx="2624250" cy="757182"/>
          </a:xfrm>
          <a:prstGeom prst="roundRect">
            <a:avLst>
              <a:gd name="adj" fmla="val 3239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sz="1200" b="1" dirty="0"/>
              <a:t>Taller </a:t>
            </a:r>
            <a:r>
              <a:rPr lang="en-US" altLang="zh-CN" sz="1200" b="1" dirty="0" err="1"/>
              <a:t>Liderazgo</a:t>
            </a:r>
            <a:endParaRPr lang="en-US" altLang="zh-CN" sz="1200" b="1" dirty="0"/>
          </a:p>
          <a:p>
            <a:pPr algn="ctr"/>
            <a:r>
              <a:rPr lang="en-US" altLang="zh-CN" sz="1200" b="1" dirty="0"/>
              <a:t> </a:t>
            </a:r>
            <a:r>
              <a:rPr lang="en-US" altLang="zh-CN" sz="1200" b="1" dirty="0" err="1"/>
              <a:t>Transformacional</a:t>
            </a:r>
            <a:r>
              <a:rPr lang="en-US" altLang="zh-CN" sz="1200" b="1" dirty="0"/>
              <a:t> </a:t>
            </a:r>
            <a:endParaRPr lang="zh-CN" altLang="en-US" sz="1200" b="1" dirty="0"/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DAC73DB2-E676-4AED-83B9-54AD377F3847}"/>
              </a:ext>
            </a:extLst>
          </p:cNvPr>
          <p:cNvGrpSpPr/>
          <p:nvPr/>
        </p:nvGrpSpPr>
        <p:grpSpPr>
          <a:xfrm>
            <a:off x="4202701" y="2276335"/>
            <a:ext cx="3799464" cy="2300246"/>
            <a:chOff x="2662662" y="1193497"/>
            <a:chExt cx="3799464" cy="2300246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9CB9EA09-0377-4A17-A438-440C4693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407" y="1193497"/>
              <a:ext cx="1625056" cy="271970"/>
            </a:xfrm>
            <a:custGeom>
              <a:avLst/>
              <a:gdLst>
                <a:gd name="T0" fmla="*/ 339 w 902"/>
                <a:gd name="T1" fmla="*/ 147 h 151"/>
                <a:gd name="T2" fmla="*/ 342 w 902"/>
                <a:gd name="T3" fmla="*/ 151 h 151"/>
                <a:gd name="T4" fmla="*/ 480 w 902"/>
                <a:gd name="T5" fmla="*/ 13 h 151"/>
                <a:gd name="T6" fmla="*/ 902 w 902"/>
                <a:gd name="T7" fmla="*/ 13 h 151"/>
                <a:gd name="T8" fmla="*/ 902 w 902"/>
                <a:gd name="T9" fmla="*/ 3 h 151"/>
                <a:gd name="T10" fmla="*/ 475 w 902"/>
                <a:gd name="T11" fmla="*/ 3 h 151"/>
                <a:gd name="T12" fmla="*/ 475 w 902"/>
                <a:gd name="T13" fmla="*/ 5 h 151"/>
                <a:gd name="T14" fmla="*/ 475 w 902"/>
                <a:gd name="T15" fmla="*/ 4 h 151"/>
                <a:gd name="T16" fmla="*/ 340 w 902"/>
                <a:gd name="T17" fmla="*/ 139 h 151"/>
                <a:gd name="T18" fmla="*/ 0 w 902"/>
                <a:gd name="T19" fmla="*/ 0 h 151"/>
                <a:gd name="T20" fmla="*/ 0 w 902"/>
                <a:gd name="T21" fmla="*/ 7 h 151"/>
                <a:gd name="T22" fmla="*/ 339 w 902"/>
                <a:gd name="T23" fmla="*/ 148 h 151"/>
                <a:gd name="T24" fmla="*/ 339 w 902"/>
                <a:gd name="T25" fmla="*/ 14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2" h="151">
                  <a:moveTo>
                    <a:pt x="339" y="147"/>
                  </a:moveTo>
                  <a:cubicBezTo>
                    <a:pt x="342" y="151"/>
                    <a:pt x="342" y="151"/>
                    <a:pt x="342" y="151"/>
                  </a:cubicBezTo>
                  <a:cubicBezTo>
                    <a:pt x="480" y="13"/>
                    <a:pt x="480" y="13"/>
                    <a:pt x="480" y="13"/>
                  </a:cubicBezTo>
                  <a:cubicBezTo>
                    <a:pt x="902" y="13"/>
                    <a:pt x="902" y="13"/>
                    <a:pt x="902" y="13"/>
                  </a:cubicBezTo>
                  <a:cubicBezTo>
                    <a:pt x="902" y="3"/>
                    <a:pt x="902" y="3"/>
                    <a:pt x="902" y="3"/>
                  </a:cubicBezTo>
                  <a:cubicBezTo>
                    <a:pt x="475" y="3"/>
                    <a:pt x="475" y="3"/>
                    <a:pt x="475" y="3"/>
                  </a:cubicBezTo>
                  <a:cubicBezTo>
                    <a:pt x="475" y="5"/>
                    <a:pt x="475" y="5"/>
                    <a:pt x="475" y="5"/>
                  </a:cubicBezTo>
                  <a:cubicBezTo>
                    <a:pt x="475" y="4"/>
                    <a:pt x="475" y="4"/>
                    <a:pt x="475" y="4"/>
                  </a:cubicBezTo>
                  <a:cubicBezTo>
                    <a:pt x="340" y="139"/>
                    <a:pt x="340" y="139"/>
                    <a:pt x="340" y="139"/>
                  </a:cubicBezTo>
                  <a:cubicBezTo>
                    <a:pt x="243" y="60"/>
                    <a:pt x="125" y="12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28" y="20"/>
                    <a:pt x="244" y="70"/>
                    <a:pt x="339" y="148"/>
                  </a:cubicBezTo>
                  <a:lnTo>
                    <a:pt x="339" y="147"/>
                  </a:lnTo>
                  <a:close/>
                </a:path>
              </a:pathLst>
            </a:custGeom>
            <a:solidFill>
              <a:srgbClr val="4A4A4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CBE71C14-5A1E-4BC8-AB72-736FDD13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033" y="3221773"/>
              <a:ext cx="1625056" cy="271970"/>
            </a:xfrm>
            <a:custGeom>
              <a:avLst/>
              <a:gdLst>
                <a:gd name="T0" fmla="*/ 564 w 902"/>
                <a:gd name="T1" fmla="*/ 3 h 151"/>
                <a:gd name="T2" fmla="*/ 560 w 902"/>
                <a:gd name="T3" fmla="*/ 0 h 151"/>
                <a:gd name="T4" fmla="*/ 422 w 902"/>
                <a:gd name="T5" fmla="*/ 138 h 151"/>
                <a:gd name="T6" fmla="*/ 0 w 902"/>
                <a:gd name="T7" fmla="*/ 138 h 151"/>
                <a:gd name="T8" fmla="*/ 0 w 902"/>
                <a:gd name="T9" fmla="*/ 148 h 151"/>
                <a:gd name="T10" fmla="*/ 427 w 902"/>
                <a:gd name="T11" fmla="*/ 148 h 151"/>
                <a:gd name="T12" fmla="*/ 427 w 902"/>
                <a:gd name="T13" fmla="*/ 146 h 151"/>
                <a:gd name="T14" fmla="*/ 428 w 902"/>
                <a:gd name="T15" fmla="*/ 146 h 151"/>
                <a:gd name="T16" fmla="*/ 562 w 902"/>
                <a:gd name="T17" fmla="*/ 12 h 151"/>
                <a:gd name="T18" fmla="*/ 902 w 902"/>
                <a:gd name="T19" fmla="*/ 151 h 151"/>
                <a:gd name="T20" fmla="*/ 902 w 902"/>
                <a:gd name="T21" fmla="*/ 144 h 151"/>
                <a:gd name="T22" fmla="*/ 564 w 902"/>
                <a:gd name="T23" fmla="*/ 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2" h="151">
                  <a:moveTo>
                    <a:pt x="564" y="3"/>
                  </a:moveTo>
                  <a:cubicBezTo>
                    <a:pt x="560" y="0"/>
                    <a:pt x="560" y="0"/>
                    <a:pt x="560" y="0"/>
                  </a:cubicBezTo>
                  <a:cubicBezTo>
                    <a:pt x="422" y="138"/>
                    <a:pt x="422" y="138"/>
                    <a:pt x="422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427" y="148"/>
                    <a:pt x="427" y="148"/>
                    <a:pt x="427" y="148"/>
                  </a:cubicBezTo>
                  <a:cubicBezTo>
                    <a:pt x="427" y="146"/>
                    <a:pt x="427" y="146"/>
                    <a:pt x="427" y="146"/>
                  </a:cubicBezTo>
                  <a:cubicBezTo>
                    <a:pt x="428" y="146"/>
                    <a:pt x="428" y="146"/>
                    <a:pt x="428" y="146"/>
                  </a:cubicBezTo>
                  <a:cubicBezTo>
                    <a:pt x="562" y="12"/>
                    <a:pt x="562" y="12"/>
                    <a:pt x="562" y="12"/>
                  </a:cubicBezTo>
                  <a:cubicBezTo>
                    <a:pt x="660" y="91"/>
                    <a:pt x="777" y="139"/>
                    <a:pt x="902" y="151"/>
                  </a:cubicBezTo>
                  <a:cubicBezTo>
                    <a:pt x="902" y="144"/>
                    <a:pt x="902" y="144"/>
                    <a:pt x="902" y="144"/>
                  </a:cubicBezTo>
                  <a:cubicBezTo>
                    <a:pt x="775" y="131"/>
                    <a:pt x="658" y="80"/>
                    <a:pt x="564" y="3"/>
                  </a:cubicBezTo>
                  <a:close/>
                </a:path>
              </a:pathLst>
            </a:custGeom>
            <a:solidFill>
              <a:srgbClr val="4A4A4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AFBD8DC7-FC83-49D0-A985-1D5706508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958" y="1610247"/>
              <a:ext cx="608888" cy="629186"/>
            </a:xfrm>
            <a:custGeom>
              <a:avLst/>
              <a:gdLst>
                <a:gd name="T0" fmla="*/ 338 w 338"/>
                <a:gd name="T1" fmla="*/ 349 h 349"/>
                <a:gd name="T2" fmla="*/ 338 w 338"/>
                <a:gd name="T3" fmla="*/ 339 h 349"/>
                <a:gd name="T4" fmla="*/ 148 w 338"/>
                <a:gd name="T5" fmla="*/ 339 h 349"/>
                <a:gd name="T6" fmla="*/ 6 w 338"/>
                <a:gd name="T7" fmla="*/ 0 h 349"/>
                <a:gd name="T8" fmla="*/ 0 w 338"/>
                <a:gd name="T9" fmla="*/ 5 h 349"/>
                <a:gd name="T10" fmla="*/ 141 w 338"/>
                <a:gd name="T11" fmla="*/ 344 h 349"/>
                <a:gd name="T12" fmla="*/ 141 w 338"/>
                <a:gd name="T13" fmla="*/ 344 h 349"/>
                <a:gd name="T14" fmla="*/ 141 w 338"/>
                <a:gd name="T15" fmla="*/ 349 h 349"/>
                <a:gd name="T16" fmla="*/ 338 w 338"/>
                <a:gd name="T17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8" h="349">
                  <a:moveTo>
                    <a:pt x="338" y="349"/>
                  </a:moveTo>
                  <a:cubicBezTo>
                    <a:pt x="338" y="339"/>
                    <a:pt x="338" y="339"/>
                    <a:pt x="338" y="339"/>
                  </a:cubicBezTo>
                  <a:cubicBezTo>
                    <a:pt x="148" y="339"/>
                    <a:pt x="148" y="339"/>
                    <a:pt x="148" y="339"/>
                  </a:cubicBezTo>
                  <a:cubicBezTo>
                    <a:pt x="135" y="214"/>
                    <a:pt x="86" y="97"/>
                    <a:pt x="6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8" y="100"/>
                    <a:pt x="128" y="216"/>
                    <a:pt x="141" y="344"/>
                  </a:cubicBezTo>
                  <a:cubicBezTo>
                    <a:pt x="141" y="344"/>
                    <a:pt x="141" y="344"/>
                    <a:pt x="141" y="344"/>
                  </a:cubicBezTo>
                  <a:cubicBezTo>
                    <a:pt x="141" y="349"/>
                    <a:pt x="141" y="349"/>
                    <a:pt x="141" y="349"/>
                  </a:cubicBezTo>
                  <a:lnTo>
                    <a:pt x="338" y="349"/>
                  </a:lnTo>
                  <a:close/>
                </a:path>
              </a:pathLst>
            </a:custGeom>
            <a:solidFill>
              <a:srgbClr val="4A4A4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6EA1A339-095D-448A-804D-3353696B9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662" y="1359928"/>
              <a:ext cx="1022933" cy="870035"/>
            </a:xfrm>
            <a:custGeom>
              <a:avLst/>
              <a:gdLst>
                <a:gd name="T0" fmla="*/ 556 w 568"/>
                <a:gd name="T1" fmla="*/ 143 h 483"/>
                <a:gd name="T2" fmla="*/ 417 w 568"/>
                <a:gd name="T3" fmla="*/ 483 h 483"/>
                <a:gd name="T4" fmla="*/ 424 w 568"/>
                <a:gd name="T5" fmla="*/ 483 h 483"/>
                <a:gd name="T6" fmla="*/ 565 w 568"/>
                <a:gd name="T7" fmla="*/ 144 h 483"/>
                <a:gd name="T8" fmla="*/ 565 w 568"/>
                <a:gd name="T9" fmla="*/ 144 h 483"/>
                <a:gd name="T10" fmla="*/ 568 w 568"/>
                <a:gd name="T11" fmla="*/ 141 h 483"/>
                <a:gd name="T12" fmla="*/ 429 w 568"/>
                <a:gd name="T13" fmla="*/ 1 h 483"/>
                <a:gd name="T14" fmla="*/ 427 w 568"/>
                <a:gd name="T15" fmla="*/ 3 h 483"/>
                <a:gd name="T16" fmla="*/ 427 w 568"/>
                <a:gd name="T17" fmla="*/ 0 h 483"/>
                <a:gd name="T18" fmla="*/ 0 w 568"/>
                <a:gd name="T19" fmla="*/ 0 h 483"/>
                <a:gd name="T20" fmla="*/ 0 w 568"/>
                <a:gd name="T21" fmla="*/ 10 h 483"/>
                <a:gd name="T22" fmla="*/ 423 w 568"/>
                <a:gd name="T23" fmla="*/ 10 h 483"/>
                <a:gd name="T24" fmla="*/ 556 w 568"/>
                <a:gd name="T25" fmla="*/ 1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8" h="483">
                  <a:moveTo>
                    <a:pt x="556" y="143"/>
                  </a:moveTo>
                  <a:cubicBezTo>
                    <a:pt x="477" y="240"/>
                    <a:pt x="429" y="358"/>
                    <a:pt x="417" y="483"/>
                  </a:cubicBezTo>
                  <a:cubicBezTo>
                    <a:pt x="424" y="483"/>
                    <a:pt x="424" y="483"/>
                    <a:pt x="424" y="483"/>
                  </a:cubicBezTo>
                  <a:cubicBezTo>
                    <a:pt x="437" y="355"/>
                    <a:pt x="488" y="239"/>
                    <a:pt x="565" y="144"/>
                  </a:cubicBezTo>
                  <a:cubicBezTo>
                    <a:pt x="565" y="144"/>
                    <a:pt x="565" y="144"/>
                    <a:pt x="565" y="144"/>
                  </a:cubicBezTo>
                  <a:cubicBezTo>
                    <a:pt x="568" y="141"/>
                    <a:pt x="568" y="141"/>
                    <a:pt x="568" y="141"/>
                  </a:cubicBezTo>
                  <a:cubicBezTo>
                    <a:pt x="429" y="1"/>
                    <a:pt x="429" y="1"/>
                    <a:pt x="429" y="1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23" y="10"/>
                    <a:pt x="423" y="10"/>
                    <a:pt x="423" y="10"/>
                  </a:cubicBezTo>
                  <a:lnTo>
                    <a:pt x="556" y="143"/>
                  </a:lnTo>
                  <a:close/>
                </a:path>
              </a:pathLst>
            </a:custGeom>
            <a:solidFill>
              <a:srgbClr val="4A4A4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1D92CA5D-7831-43AD-8066-F5219C318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1293" y="2447807"/>
              <a:ext cx="608888" cy="629186"/>
            </a:xfrm>
            <a:custGeom>
              <a:avLst/>
              <a:gdLst>
                <a:gd name="T0" fmla="*/ 0 w 338"/>
                <a:gd name="T1" fmla="*/ 0 h 349"/>
                <a:gd name="T2" fmla="*/ 0 w 338"/>
                <a:gd name="T3" fmla="*/ 10 h 349"/>
                <a:gd name="T4" fmla="*/ 191 w 338"/>
                <a:gd name="T5" fmla="*/ 10 h 349"/>
                <a:gd name="T6" fmla="*/ 332 w 338"/>
                <a:gd name="T7" fmla="*/ 349 h 349"/>
                <a:gd name="T8" fmla="*/ 338 w 338"/>
                <a:gd name="T9" fmla="*/ 343 h 349"/>
                <a:gd name="T10" fmla="*/ 197 w 338"/>
                <a:gd name="T11" fmla="*/ 5 h 349"/>
                <a:gd name="T12" fmla="*/ 197 w 338"/>
                <a:gd name="T13" fmla="*/ 5 h 349"/>
                <a:gd name="T14" fmla="*/ 197 w 338"/>
                <a:gd name="T15" fmla="*/ 0 h 349"/>
                <a:gd name="T16" fmla="*/ 0 w 338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8" h="349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91" y="10"/>
                    <a:pt x="191" y="10"/>
                    <a:pt x="191" y="10"/>
                  </a:cubicBezTo>
                  <a:cubicBezTo>
                    <a:pt x="204" y="135"/>
                    <a:pt x="253" y="252"/>
                    <a:pt x="332" y="349"/>
                  </a:cubicBezTo>
                  <a:cubicBezTo>
                    <a:pt x="338" y="343"/>
                    <a:pt x="338" y="343"/>
                    <a:pt x="338" y="343"/>
                  </a:cubicBezTo>
                  <a:cubicBezTo>
                    <a:pt x="261" y="249"/>
                    <a:pt x="210" y="132"/>
                    <a:pt x="197" y="5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7" y="0"/>
                    <a:pt x="197" y="0"/>
                    <a:pt x="19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4A4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9EADDF6C-3D33-4E65-800A-AF31E642E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546" y="2457278"/>
              <a:ext cx="1021580" cy="870035"/>
            </a:xfrm>
            <a:custGeom>
              <a:avLst/>
              <a:gdLst>
                <a:gd name="T0" fmla="*/ 145 w 567"/>
                <a:gd name="T1" fmla="*/ 473 h 483"/>
                <a:gd name="T2" fmla="*/ 12 w 567"/>
                <a:gd name="T3" fmla="*/ 340 h 483"/>
                <a:gd name="T4" fmla="*/ 151 w 567"/>
                <a:gd name="T5" fmla="*/ 0 h 483"/>
                <a:gd name="T6" fmla="*/ 144 w 567"/>
                <a:gd name="T7" fmla="*/ 0 h 483"/>
                <a:gd name="T8" fmla="*/ 3 w 567"/>
                <a:gd name="T9" fmla="*/ 338 h 483"/>
                <a:gd name="T10" fmla="*/ 4 w 567"/>
                <a:gd name="T11" fmla="*/ 338 h 483"/>
                <a:gd name="T12" fmla="*/ 0 w 567"/>
                <a:gd name="T13" fmla="*/ 342 h 483"/>
                <a:gd name="T14" fmla="*/ 140 w 567"/>
                <a:gd name="T15" fmla="*/ 481 h 483"/>
                <a:gd name="T16" fmla="*/ 140 w 567"/>
                <a:gd name="T17" fmla="*/ 481 h 483"/>
                <a:gd name="T18" fmla="*/ 140 w 567"/>
                <a:gd name="T19" fmla="*/ 483 h 483"/>
                <a:gd name="T20" fmla="*/ 567 w 567"/>
                <a:gd name="T21" fmla="*/ 483 h 483"/>
                <a:gd name="T22" fmla="*/ 567 w 567"/>
                <a:gd name="T23" fmla="*/ 473 h 483"/>
                <a:gd name="T24" fmla="*/ 145 w 567"/>
                <a:gd name="T25" fmla="*/ 47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7" h="483">
                  <a:moveTo>
                    <a:pt x="145" y="473"/>
                  </a:moveTo>
                  <a:cubicBezTo>
                    <a:pt x="12" y="340"/>
                    <a:pt x="12" y="340"/>
                    <a:pt x="12" y="340"/>
                  </a:cubicBezTo>
                  <a:cubicBezTo>
                    <a:pt x="91" y="242"/>
                    <a:pt x="139" y="125"/>
                    <a:pt x="151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31" y="127"/>
                    <a:pt x="81" y="244"/>
                    <a:pt x="3" y="338"/>
                  </a:cubicBezTo>
                  <a:cubicBezTo>
                    <a:pt x="4" y="338"/>
                    <a:pt x="4" y="338"/>
                    <a:pt x="4" y="338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140" y="481"/>
                    <a:pt x="140" y="481"/>
                    <a:pt x="140" y="481"/>
                  </a:cubicBezTo>
                  <a:cubicBezTo>
                    <a:pt x="140" y="481"/>
                    <a:pt x="140" y="481"/>
                    <a:pt x="140" y="481"/>
                  </a:cubicBezTo>
                  <a:cubicBezTo>
                    <a:pt x="140" y="483"/>
                    <a:pt x="140" y="483"/>
                    <a:pt x="140" y="483"/>
                  </a:cubicBezTo>
                  <a:cubicBezTo>
                    <a:pt x="567" y="483"/>
                    <a:pt x="567" y="483"/>
                    <a:pt x="567" y="483"/>
                  </a:cubicBezTo>
                  <a:cubicBezTo>
                    <a:pt x="567" y="473"/>
                    <a:pt x="567" y="473"/>
                    <a:pt x="567" y="473"/>
                  </a:cubicBezTo>
                  <a:lnTo>
                    <a:pt x="145" y="473"/>
                  </a:lnTo>
                  <a:close/>
                </a:path>
              </a:pathLst>
            </a:custGeom>
            <a:solidFill>
              <a:srgbClr val="4A4A4C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</p:grpSp>
      <p:sp>
        <p:nvSpPr>
          <p:cNvPr id="20" name="Freeform: Shape 18">
            <a:extLst>
              <a:ext uri="{FF2B5EF4-FFF2-40B4-BE49-F238E27FC236}">
                <a16:creationId xmlns:a16="http://schemas.microsoft.com/office/drawing/2014/main" id="{A9E8326E-98CC-4CC2-A2E7-500435174981}"/>
              </a:ext>
            </a:extLst>
          </p:cNvPr>
          <p:cNvSpPr>
            <a:spLocks/>
          </p:cNvSpPr>
          <p:nvPr/>
        </p:nvSpPr>
        <p:spPr bwMode="auto">
          <a:xfrm>
            <a:off x="4965841" y="2695792"/>
            <a:ext cx="378864" cy="631891"/>
          </a:xfrm>
          <a:custGeom>
            <a:avLst/>
            <a:gdLst>
              <a:gd name="T0" fmla="*/ 210 w 210"/>
              <a:gd name="T1" fmla="*/ 54 h 350"/>
              <a:gd name="T2" fmla="*/ 144 w 210"/>
              <a:gd name="T3" fmla="*/ 0 h 350"/>
              <a:gd name="T4" fmla="*/ 0 w 210"/>
              <a:gd name="T5" fmla="*/ 342 h 350"/>
              <a:gd name="T6" fmla="*/ 86 w 210"/>
              <a:gd name="T7" fmla="*/ 350 h 350"/>
              <a:gd name="T8" fmla="*/ 210 w 210"/>
              <a:gd name="T9" fmla="*/ 5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0" h="350">
                <a:moveTo>
                  <a:pt x="210" y="54"/>
                </a:moveTo>
                <a:cubicBezTo>
                  <a:pt x="144" y="0"/>
                  <a:pt x="144" y="0"/>
                  <a:pt x="144" y="0"/>
                </a:cubicBezTo>
                <a:cubicBezTo>
                  <a:pt x="7" y="132"/>
                  <a:pt x="0" y="342"/>
                  <a:pt x="0" y="342"/>
                </a:cubicBezTo>
                <a:cubicBezTo>
                  <a:pt x="86" y="350"/>
                  <a:pt x="86" y="350"/>
                  <a:pt x="86" y="350"/>
                </a:cubicBezTo>
                <a:cubicBezTo>
                  <a:pt x="97" y="238"/>
                  <a:pt x="142" y="136"/>
                  <a:pt x="210" y="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1" name="Freeform: Shape 19">
            <a:extLst>
              <a:ext uri="{FF2B5EF4-FFF2-40B4-BE49-F238E27FC236}">
                <a16:creationId xmlns:a16="http://schemas.microsoft.com/office/drawing/2014/main" id="{BEC41495-A423-48D1-A781-EC50ED8FB3E5}"/>
              </a:ext>
            </a:extLst>
          </p:cNvPr>
          <p:cNvSpPr>
            <a:spLocks/>
          </p:cNvSpPr>
          <p:nvPr/>
        </p:nvSpPr>
        <p:spPr bwMode="auto">
          <a:xfrm>
            <a:off x="4965841" y="3523881"/>
            <a:ext cx="377511" cy="625125"/>
          </a:xfrm>
          <a:custGeom>
            <a:avLst/>
            <a:gdLst>
              <a:gd name="T0" fmla="*/ 87 w 209"/>
              <a:gd name="T1" fmla="*/ 0 h 347"/>
              <a:gd name="T2" fmla="*/ 0 w 209"/>
              <a:gd name="T3" fmla="*/ 9 h 347"/>
              <a:gd name="T4" fmla="*/ 141 w 209"/>
              <a:gd name="T5" fmla="*/ 347 h 347"/>
              <a:gd name="T6" fmla="*/ 209 w 209"/>
              <a:gd name="T7" fmla="*/ 291 h 347"/>
              <a:gd name="T8" fmla="*/ 87 w 209"/>
              <a:gd name="T9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347">
                <a:moveTo>
                  <a:pt x="87" y="0"/>
                </a:moveTo>
                <a:cubicBezTo>
                  <a:pt x="0" y="9"/>
                  <a:pt x="0" y="9"/>
                  <a:pt x="0" y="9"/>
                </a:cubicBezTo>
                <a:cubicBezTo>
                  <a:pt x="14" y="217"/>
                  <a:pt x="141" y="347"/>
                  <a:pt x="141" y="347"/>
                </a:cubicBezTo>
                <a:cubicBezTo>
                  <a:pt x="209" y="291"/>
                  <a:pt x="209" y="291"/>
                  <a:pt x="209" y="291"/>
                </a:cubicBezTo>
                <a:cubicBezTo>
                  <a:pt x="142" y="210"/>
                  <a:pt x="98" y="110"/>
                  <a:pt x="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2" name="Freeform: Shape 20">
            <a:extLst>
              <a:ext uri="{FF2B5EF4-FFF2-40B4-BE49-F238E27FC236}">
                <a16:creationId xmlns:a16="http://schemas.microsoft.com/office/drawing/2014/main" id="{430AB4C3-1513-4308-A618-5FDAF2A7104E}"/>
              </a:ext>
            </a:extLst>
          </p:cNvPr>
          <p:cNvSpPr>
            <a:spLocks/>
          </p:cNvSpPr>
          <p:nvPr/>
        </p:nvSpPr>
        <p:spPr bwMode="auto">
          <a:xfrm>
            <a:off x="5373120" y="4181480"/>
            <a:ext cx="633244" cy="388336"/>
          </a:xfrm>
          <a:custGeom>
            <a:avLst/>
            <a:gdLst>
              <a:gd name="T0" fmla="*/ 56 w 351"/>
              <a:gd name="T1" fmla="*/ 0 h 215"/>
              <a:gd name="T2" fmla="*/ 0 w 351"/>
              <a:gd name="T3" fmla="*/ 68 h 215"/>
              <a:gd name="T4" fmla="*/ 342 w 351"/>
              <a:gd name="T5" fmla="*/ 212 h 215"/>
              <a:gd name="T6" fmla="*/ 351 w 351"/>
              <a:gd name="T7" fmla="*/ 123 h 215"/>
              <a:gd name="T8" fmla="*/ 56 w 351"/>
              <a:gd name="T9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215">
                <a:moveTo>
                  <a:pt x="56" y="0"/>
                </a:moveTo>
                <a:cubicBezTo>
                  <a:pt x="0" y="68"/>
                  <a:pt x="0" y="68"/>
                  <a:pt x="0" y="68"/>
                </a:cubicBezTo>
                <a:cubicBezTo>
                  <a:pt x="173" y="215"/>
                  <a:pt x="342" y="212"/>
                  <a:pt x="342" y="212"/>
                </a:cubicBezTo>
                <a:cubicBezTo>
                  <a:pt x="351" y="123"/>
                  <a:pt x="351" y="123"/>
                  <a:pt x="351" y="123"/>
                </a:cubicBezTo>
                <a:cubicBezTo>
                  <a:pt x="240" y="112"/>
                  <a:pt x="138" y="68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3" name="Freeform: Shape 21">
            <a:extLst>
              <a:ext uri="{FF2B5EF4-FFF2-40B4-BE49-F238E27FC236}">
                <a16:creationId xmlns:a16="http://schemas.microsoft.com/office/drawing/2014/main" id="{9F7B9B77-38D8-480F-9031-8819FC8AD5F7}"/>
              </a:ext>
            </a:extLst>
          </p:cNvPr>
          <p:cNvSpPr>
            <a:spLocks/>
          </p:cNvSpPr>
          <p:nvPr/>
        </p:nvSpPr>
        <p:spPr bwMode="auto">
          <a:xfrm>
            <a:off x="6186324" y="4185540"/>
            <a:ext cx="631891" cy="370745"/>
          </a:xfrm>
          <a:custGeom>
            <a:avLst/>
            <a:gdLst>
              <a:gd name="T0" fmla="*/ 0 w 351"/>
              <a:gd name="T1" fmla="*/ 121 h 206"/>
              <a:gd name="T2" fmla="*/ 8 w 351"/>
              <a:gd name="T3" fmla="*/ 206 h 206"/>
              <a:gd name="T4" fmla="*/ 351 w 351"/>
              <a:gd name="T5" fmla="*/ 66 h 206"/>
              <a:gd name="T6" fmla="*/ 298 w 351"/>
              <a:gd name="T7" fmla="*/ 0 h 206"/>
              <a:gd name="T8" fmla="*/ 0 w 351"/>
              <a:gd name="T9" fmla="*/ 121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206">
                <a:moveTo>
                  <a:pt x="0" y="121"/>
                </a:moveTo>
                <a:cubicBezTo>
                  <a:pt x="8" y="206"/>
                  <a:pt x="8" y="206"/>
                  <a:pt x="8" y="206"/>
                </a:cubicBezTo>
                <a:cubicBezTo>
                  <a:pt x="8" y="206"/>
                  <a:pt x="223" y="197"/>
                  <a:pt x="351" y="66"/>
                </a:cubicBezTo>
                <a:cubicBezTo>
                  <a:pt x="298" y="0"/>
                  <a:pt x="298" y="0"/>
                  <a:pt x="298" y="0"/>
                </a:cubicBezTo>
                <a:cubicBezTo>
                  <a:pt x="215" y="68"/>
                  <a:pt x="113" y="111"/>
                  <a:pt x="0" y="121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4" name="Freeform: Shape 22">
            <a:extLst>
              <a:ext uri="{FF2B5EF4-FFF2-40B4-BE49-F238E27FC236}">
                <a16:creationId xmlns:a16="http://schemas.microsoft.com/office/drawing/2014/main" id="{D6D0A12F-3BF2-49E7-A8DF-FD85CC5229E6}"/>
              </a:ext>
            </a:extLst>
          </p:cNvPr>
          <p:cNvSpPr>
            <a:spLocks/>
          </p:cNvSpPr>
          <p:nvPr/>
        </p:nvSpPr>
        <p:spPr bwMode="auto">
          <a:xfrm>
            <a:off x="6856101" y="3523881"/>
            <a:ext cx="384276" cy="633244"/>
          </a:xfrm>
          <a:custGeom>
            <a:avLst/>
            <a:gdLst>
              <a:gd name="T0" fmla="*/ 124 w 213"/>
              <a:gd name="T1" fmla="*/ 0 h 351"/>
              <a:gd name="T2" fmla="*/ 0 w 213"/>
              <a:gd name="T3" fmla="*/ 294 h 351"/>
              <a:gd name="T4" fmla="*/ 69 w 213"/>
              <a:gd name="T5" fmla="*/ 351 h 351"/>
              <a:gd name="T6" fmla="*/ 213 w 213"/>
              <a:gd name="T7" fmla="*/ 9 h 351"/>
              <a:gd name="T8" fmla="*/ 124 w 213"/>
              <a:gd name="T9" fmla="*/ 0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" h="351">
                <a:moveTo>
                  <a:pt x="124" y="0"/>
                </a:moveTo>
                <a:cubicBezTo>
                  <a:pt x="113" y="111"/>
                  <a:pt x="68" y="212"/>
                  <a:pt x="0" y="294"/>
                </a:cubicBezTo>
                <a:cubicBezTo>
                  <a:pt x="69" y="351"/>
                  <a:pt x="69" y="351"/>
                  <a:pt x="69" y="351"/>
                </a:cubicBezTo>
                <a:cubicBezTo>
                  <a:pt x="69" y="351"/>
                  <a:pt x="209" y="205"/>
                  <a:pt x="213" y="9"/>
                </a:cubicBezTo>
                <a:lnTo>
                  <a:pt x="12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5" name="Freeform: Shape 23">
            <a:extLst>
              <a:ext uri="{FF2B5EF4-FFF2-40B4-BE49-F238E27FC236}">
                <a16:creationId xmlns:a16="http://schemas.microsoft.com/office/drawing/2014/main" id="{077A578E-E2A0-4217-AC92-2E5EC8D250A1}"/>
              </a:ext>
            </a:extLst>
          </p:cNvPr>
          <p:cNvSpPr>
            <a:spLocks/>
          </p:cNvSpPr>
          <p:nvPr/>
        </p:nvSpPr>
        <p:spPr bwMode="auto">
          <a:xfrm>
            <a:off x="6865572" y="2701205"/>
            <a:ext cx="374805" cy="634597"/>
          </a:xfrm>
          <a:custGeom>
            <a:avLst/>
            <a:gdLst>
              <a:gd name="T0" fmla="*/ 120 w 208"/>
              <a:gd name="T1" fmla="*/ 352 h 352"/>
              <a:gd name="T2" fmla="*/ 208 w 208"/>
              <a:gd name="T3" fmla="*/ 344 h 352"/>
              <a:gd name="T4" fmla="*/ 67 w 208"/>
              <a:gd name="T5" fmla="*/ 0 h 352"/>
              <a:gd name="T6" fmla="*/ 0 w 208"/>
              <a:gd name="T7" fmla="*/ 56 h 352"/>
              <a:gd name="T8" fmla="*/ 120 w 208"/>
              <a:gd name="T9" fmla="*/ 35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" h="352">
                <a:moveTo>
                  <a:pt x="120" y="352"/>
                </a:moveTo>
                <a:cubicBezTo>
                  <a:pt x="208" y="344"/>
                  <a:pt x="208" y="344"/>
                  <a:pt x="208" y="344"/>
                </a:cubicBezTo>
                <a:cubicBezTo>
                  <a:pt x="208" y="344"/>
                  <a:pt x="207" y="153"/>
                  <a:pt x="67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67" y="138"/>
                  <a:pt x="110" y="240"/>
                  <a:pt x="120" y="35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6" name="Freeform: Shape 24">
            <a:extLst>
              <a:ext uri="{FF2B5EF4-FFF2-40B4-BE49-F238E27FC236}">
                <a16:creationId xmlns:a16="http://schemas.microsoft.com/office/drawing/2014/main" id="{B5E4E166-4E8D-401A-948E-FCB2AAF580EA}"/>
              </a:ext>
            </a:extLst>
          </p:cNvPr>
          <p:cNvSpPr>
            <a:spLocks/>
          </p:cNvSpPr>
          <p:nvPr/>
        </p:nvSpPr>
        <p:spPr bwMode="auto">
          <a:xfrm>
            <a:off x="6201208" y="2288514"/>
            <a:ext cx="631891" cy="378864"/>
          </a:xfrm>
          <a:custGeom>
            <a:avLst/>
            <a:gdLst>
              <a:gd name="T0" fmla="*/ 296 w 351"/>
              <a:gd name="T1" fmla="*/ 210 h 210"/>
              <a:gd name="T2" fmla="*/ 351 w 351"/>
              <a:gd name="T3" fmla="*/ 144 h 210"/>
              <a:gd name="T4" fmla="*/ 9 w 351"/>
              <a:gd name="T5" fmla="*/ 0 h 210"/>
              <a:gd name="T6" fmla="*/ 0 w 351"/>
              <a:gd name="T7" fmla="*/ 86 h 210"/>
              <a:gd name="T8" fmla="*/ 296 w 351"/>
              <a:gd name="T9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210">
                <a:moveTo>
                  <a:pt x="296" y="210"/>
                </a:moveTo>
                <a:cubicBezTo>
                  <a:pt x="351" y="144"/>
                  <a:pt x="351" y="144"/>
                  <a:pt x="351" y="144"/>
                </a:cubicBezTo>
                <a:cubicBezTo>
                  <a:pt x="351" y="144"/>
                  <a:pt x="238" y="19"/>
                  <a:pt x="9" y="0"/>
                </a:cubicBezTo>
                <a:cubicBezTo>
                  <a:pt x="0" y="86"/>
                  <a:pt x="0" y="86"/>
                  <a:pt x="0" y="86"/>
                </a:cubicBezTo>
                <a:cubicBezTo>
                  <a:pt x="112" y="97"/>
                  <a:pt x="214" y="142"/>
                  <a:pt x="296" y="21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7" name="Freeform: Shape 25">
            <a:extLst>
              <a:ext uri="{FF2B5EF4-FFF2-40B4-BE49-F238E27FC236}">
                <a16:creationId xmlns:a16="http://schemas.microsoft.com/office/drawing/2014/main" id="{1F747AFF-A554-496D-B35F-9E98A209025A}"/>
              </a:ext>
            </a:extLst>
          </p:cNvPr>
          <p:cNvSpPr>
            <a:spLocks/>
          </p:cNvSpPr>
          <p:nvPr/>
        </p:nvSpPr>
        <p:spPr bwMode="auto">
          <a:xfrm>
            <a:off x="5381238" y="2288514"/>
            <a:ext cx="631891" cy="373452"/>
          </a:xfrm>
          <a:custGeom>
            <a:avLst/>
            <a:gdLst>
              <a:gd name="T0" fmla="*/ 351 w 351"/>
              <a:gd name="T1" fmla="*/ 85 h 207"/>
              <a:gd name="T2" fmla="*/ 343 w 351"/>
              <a:gd name="T3" fmla="*/ 0 h 207"/>
              <a:gd name="T4" fmla="*/ 0 w 351"/>
              <a:gd name="T5" fmla="*/ 141 h 207"/>
              <a:gd name="T6" fmla="*/ 54 w 351"/>
              <a:gd name="T7" fmla="*/ 207 h 207"/>
              <a:gd name="T8" fmla="*/ 351 w 351"/>
              <a:gd name="T9" fmla="*/ 85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207">
                <a:moveTo>
                  <a:pt x="351" y="85"/>
                </a:moveTo>
                <a:cubicBezTo>
                  <a:pt x="343" y="0"/>
                  <a:pt x="343" y="0"/>
                  <a:pt x="343" y="0"/>
                </a:cubicBezTo>
                <a:cubicBezTo>
                  <a:pt x="343" y="0"/>
                  <a:pt x="153" y="0"/>
                  <a:pt x="0" y="141"/>
                </a:cubicBezTo>
                <a:cubicBezTo>
                  <a:pt x="54" y="207"/>
                  <a:pt x="54" y="207"/>
                  <a:pt x="54" y="207"/>
                </a:cubicBezTo>
                <a:cubicBezTo>
                  <a:pt x="136" y="139"/>
                  <a:pt x="239" y="95"/>
                  <a:pt x="351" y="8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28" name="Group 26">
            <a:extLst>
              <a:ext uri="{FF2B5EF4-FFF2-40B4-BE49-F238E27FC236}">
                <a16:creationId xmlns:a16="http://schemas.microsoft.com/office/drawing/2014/main" id="{49CAD5AF-52E2-4B77-9BE2-6B2F8A336D91}"/>
              </a:ext>
            </a:extLst>
          </p:cNvPr>
          <p:cNvGrpSpPr/>
          <p:nvPr/>
        </p:nvGrpSpPr>
        <p:grpSpPr>
          <a:xfrm>
            <a:off x="5739694" y="3044571"/>
            <a:ext cx="769967" cy="792950"/>
            <a:chOff x="3681413" y="3632200"/>
            <a:chExt cx="638175" cy="657225"/>
          </a:xfrm>
          <a:solidFill>
            <a:schemeClr val="accent6">
              <a:lumMod val="75000"/>
            </a:schemeClr>
          </a:solidFill>
        </p:grpSpPr>
        <p:sp>
          <p:nvSpPr>
            <p:cNvPr id="29" name="Freeform: Shape 27">
              <a:extLst>
                <a:ext uri="{FF2B5EF4-FFF2-40B4-BE49-F238E27FC236}">
                  <a16:creationId xmlns:a16="http://schemas.microsoft.com/office/drawing/2014/main" id="{F1D4C124-F20C-4735-AAEF-DCA1FD617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681413"/>
              <a:ext cx="342900" cy="533400"/>
            </a:xfrm>
            <a:custGeom>
              <a:avLst/>
              <a:gdLst/>
              <a:ahLst/>
              <a:cxnLst>
                <a:cxn ang="0">
                  <a:pos x="135" y="53"/>
                </a:cxn>
                <a:cxn ang="0">
                  <a:pos x="134" y="52"/>
                </a:cxn>
                <a:cxn ang="0">
                  <a:pos x="121" y="47"/>
                </a:cxn>
                <a:cxn ang="0">
                  <a:pos x="112" y="56"/>
                </a:cxn>
                <a:cxn ang="0">
                  <a:pos x="103" y="46"/>
                </a:cxn>
                <a:cxn ang="0">
                  <a:pos x="103" y="46"/>
                </a:cxn>
                <a:cxn ang="0">
                  <a:pos x="91" y="52"/>
                </a:cxn>
                <a:cxn ang="0">
                  <a:pos x="88" y="53"/>
                </a:cxn>
                <a:cxn ang="0">
                  <a:pos x="71" y="55"/>
                </a:cxn>
                <a:cxn ang="0">
                  <a:pos x="29" y="9"/>
                </a:cxn>
                <a:cxn ang="0">
                  <a:pos x="22" y="2"/>
                </a:cxn>
                <a:cxn ang="0">
                  <a:pos x="18" y="1"/>
                </a:cxn>
                <a:cxn ang="0">
                  <a:pos x="10" y="2"/>
                </a:cxn>
                <a:cxn ang="0">
                  <a:pos x="3" y="21"/>
                </a:cxn>
                <a:cxn ang="0">
                  <a:pos x="12" y="36"/>
                </a:cxn>
                <a:cxn ang="0">
                  <a:pos x="16" y="41"/>
                </a:cxn>
                <a:cxn ang="0">
                  <a:pos x="63" y="82"/>
                </a:cxn>
                <a:cxn ang="0">
                  <a:pos x="75" y="84"/>
                </a:cxn>
                <a:cxn ang="0">
                  <a:pos x="75" y="158"/>
                </a:cxn>
                <a:cxn ang="0">
                  <a:pos x="77" y="168"/>
                </a:cxn>
                <a:cxn ang="0">
                  <a:pos x="77" y="170"/>
                </a:cxn>
                <a:cxn ang="0">
                  <a:pos x="77" y="305"/>
                </a:cxn>
                <a:cxn ang="0">
                  <a:pos x="93" y="321"/>
                </a:cxn>
                <a:cxn ang="0">
                  <a:pos x="110" y="305"/>
                </a:cxn>
                <a:cxn ang="0">
                  <a:pos x="110" y="190"/>
                </a:cxn>
                <a:cxn ang="0">
                  <a:pos x="112" y="190"/>
                </a:cxn>
                <a:cxn ang="0">
                  <a:pos x="112" y="190"/>
                </a:cxn>
                <a:cxn ang="0">
                  <a:pos x="112" y="305"/>
                </a:cxn>
                <a:cxn ang="0">
                  <a:pos x="129" y="321"/>
                </a:cxn>
                <a:cxn ang="0">
                  <a:pos x="129" y="321"/>
                </a:cxn>
                <a:cxn ang="0">
                  <a:pos x="146" y="305"/>
                </a:cxn>
                <a:cxn ang="0">
                  <a:pos x="146" y="173"/>
                </a:cxn>
                <a:cxn ang="0">
                  <a:pos x="149" y="175"/>
                </a:cxn>
                <a:cxn ang="0">
                  <a:pos x="155" y="177"/>
                </a:cxn>
                <a:cxn ang="0">
                  <a:pos x="168" y="170"/>
                </a:cxn>
                <a:cxn ang="0">
                  <a:pos x="135" y="53"/>
                </a:cxn>
                <a:cxn ang="0">
                  <a:pos x="112" y="127"/>
                </a:cxn>
                <a:cxn ang="0">
                  <a:pos x="112" y="127"/>
                </a:cxn>
                <a:cxn ang="0">
                  <a:pos x="103" y="115"/>
                </a:cxn>
                <a:cxn ang="0">
                  <a:pos x="112" y="57"/>
                </a:cxn>
                <a:cxn ang="0">
                  <a:pos x="112" y="57"/>
                </a:cxn>
                <a:cxn ang="0">
                  <a:pos x="121" y="115"/>
                </a:cxn>
                <a:cxn ang="0">
                  <a:pos x="112" y="127"/>
                </a:cxn>
                <a:cxn ang="0">
                  <a:pos x="149" y="143"/>
                </a:cxn>
                <a:cxn ang="0">
                  <a:pos x="149" y="103"/>
                </a:cxn>
                <a:cxn ang="0">
                  <a:pos x="149" y="143"/>
                </a:cxn>
                <a:cxn ang="0">
                  <a:pos x="149" y="143"/>
                </a:cxn>
                <a:cxn ang="0">
                  <a:pos x="149" y="143"/>
                </a:cxn>
              </a:cxnLst>
              <a:rect l="0" t="0" r="r" b="b"/>
              <a:pathLst>
                <a:path w="207" h="321">
                  <a:moveTo>
                    <a:pt x="135" y="53"/>
                  </a:moveTo>
                  <a:cubicBezTo>
                    <a:pt x="135" y="53"/>
                    <a:pt x="134" y="52"/>
                    <a:pt x="134" y="52"/>
                  </a:cubicBezTo>
                  <a:cubicBezTo>
                    <a:pt x="130" y="50"/>
                    <a:pt x="126" y="48"/>
                    <a:pt x="121" y="47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99" y="48"/>
                    <a:pt x="95" y="49"/>
                    <a:pt x="91" y="52"/>
                  </a:cubicBezTo>
                  <a:cubicBezTo>
                    <a:pt x="90" y="52"/>
                    <a:pt x="89" y="52"/>
                    <a:pt x="88" y="53"/>
                  </a:cubicBezTo>
                  <a:cubicBezTo>
                    <a:pt x="82" y="56"/>
                    <a:pt x="77" y="57"/>
                    <a:pt x="71" y="55"/>
                  </a:cubicBezTo>
                  <a:cubicBezTo>
                    <a:pt x="52" y="49"/>
                    <a:pt x="34" y="19"/>
                    <a:pt x="29" y="9"/>
                  </a:cubicBezTo>
                  <a:cubicBezTo>
                    <a:pt x="27" y="6"/>
                    <a:pt x="25" y="4"/>
                    <a:pt x="22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0"/>
                    <a:pt x="13" y="1"/>
                    <a:pt x="10" y="2"/>
                  </a:cubicBezTo>
                  <a:cubicBezTo>
                    <a:pt x="3" y="5"/>
                    <a:pt x="0" y="14"/>
                    <a:pt x="3" y="21"/>
                  </a:cubicBezTo>
                  <a:cubicBezTo>
                    <a:pt x="4" y="23"/>
                    <a:pt x="7" y="29"/>
                    <a:pt x="12" y="36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26" y="56"/>
                    <a:pt x="42" y="75"/>
                    <a:pt x="63" y="82"/>
                  </a:cubicBezTo>
                  <a:cubicBezTo>
                    <a:pt x="67" y="83"/>
                    <a:pt x="71" y="84"/>
                    <a:pt x="75" y="84"/>
                  </a:cubicBezTo>
                  <a:cubicBezTo>
                    <a:pt x="75" y="158"/>
                    <a:pt x="75" y="158"/>
                    <a:pt x="75" y="158"/>
                  </a:cubicBezTo>
                  <a:cubicBezTo>
                    <a:pt x="75" y="162"/>
                    <a:pt x="76" y="165"/>
                    <a:pt x="77" y="168"/>
                  </a:cubicBezTo>
                  <a:cubicBezTo>
                    <a:pt x="77" y="169"/>
                    <a:pt x="77" y="170"/>
                    <a:pt x="77" y="170"/>
                  </a:cubicBezTo>
                  <a:cubicBezTo>
                    <a:pt x="77" y="305"/>
                    <a:pt x="77" y="305"/>
                    <a:pt x="77" y="305"/>
                  </a:cubicBezTo>
                  <a:cubicBezTo>
                    <a:pt x="77" y="314"/>
                    <a:pt x="84" y="321"/>
                    <a:pt x="93" y="321"/>
                  </a:cubicBezTo>
                  <a:cubicBezTo>
                    <a:pt x="103" y="321"/>
                    <a:pt x="110" y="314"/>
                    <a:pt x="110" y="305"/>
                  </a:cubicBezTo>
                  <a:cubicBezTo>
                    <a:pt x="110" y="190"/>
                    <a:pt x="110" y="190"/>
                    <a:pt x="110" y="190"/>
                  </a:cubicBezTo>
                  <a:cubicBezTo>
                    <a:pt x="111" y="190"/>
                    <a:pt x="111" y="190"/>
                    <a:pt x="112" y="190"/>
                  </a:cubicBezTo>
                  <a:cubicBezTo>
                    <a:pt x="112" y="190"/>
                    <a:pt x="112" y="190"/>
                    <a:pt x="112" y="190"/>
                  </a:cubicBezTo>
                  <a:cubicBezTo>
                    <a:pt x="112" y="305"/>
                    <a:pt x="112" y="305"/>
                    <a:pt x="112" y="305"/>
                  </a:cubicBezTo>
                  <a:cubicBezTo>
                    <a:pt x="112" y="314"/>
                    <a:pt x="120" y="321"/>
                    <a:pt x="129" y="321"/>
                  </a:cubicBezTo>
                  <a:cubicBezTo>
                    <a:pt x="129" y="321"/>
                    <a:pt x="129" y="321"/>
                    <a:pt x="129" y="321"/>
                  </a:cubicBezTo>
                  <a:cubicBezTo>
                    <a:pt x="138" y="321"/>
                    <a:pt x="146" y="314"/>
                    <a:pt x="146" y="305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6" y="174"/>
                    <a:pt x="147" y="175"/>
                    <a:pt x="149" y="175"/>
                  </a:cubicBezTo>
                  <a:cubicBezTo>
                    <a:pt x="151" y="176"/>
                    <a:pt x="153" y="177"/>
                    <a:pt x="155" y="177"/>
                  </a:cubicBezTo>
                  <a:cubicBezTo>
                    <a:pt x="160" y="177"/>
                    <a:pt x="165" y="174"/>
                    <a:pt x="168" y="170"/>
                  </a:cubicBezTo>
                  <a:cubicBezTo>
                    <a:pt x="207" y="97"/>
                    <a:pt x="153" y="64"/>
                    <a:pt x="135" y="53"/>
                  </a:cubicBezTo>
                  <a:close/>
                  <a:moveTo>
                    <a:pt x="112" y="127"/>
                  </a:moveTo>
                  <a:cubicBezTo>
                    <a:pt x="112" y="127"/>
                    <a:pt x="112" y="127"/>
                    <a:pt x="112" y="127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112" y="127"/>
                  </a:lnTo>
                  <a:close/>
                  <a:moveTo>
                    <a:pt x="149" y="143"/>
                  </a:moveTo>
                  <a:cubicBezTo>
                    <a:pt x="149" y="103"/>
                    <a:pt x="149" y="103"/>
                    <a:pt x="149" y="103"/>
                  </a:cubicBezTo>
                  <a:cubicBezTo>
                    <a:pt x="154" y="113"/>
                    <a:pt x="156" y="126"/>
                    <a:pt x="149" y="143"/>
                  </a:cubicBezTo>
                  <a:close/>
                  <a:moveTo>
                    <a:pt x="149" y="143"/>
                  </a:moveTo>
                  <a:cubicBezTo>
                    <a:pt x="149" y="143"/>
                    <a:pt x="149" y="143"/>
                    <a:pt x="149" y="1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0" name="Freeform: Shape 28">
              <a:extLst>
                <a:ext uri="{FF2B5EF4-FFF2-40B4-BE49-F238E27FC236}">
                  <a16:creationId xmlns:a16="http://schemas.microsoft.com/office/drawing/2014/main" id="{7AFF42A9-91EB-41B9-B9F8-2507F7727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100" y="3633788"/>
              <a:ext cx="119063" cy="120650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36" y="72"/>
                </a:cxn>
                <a:cxn ang="0">
                  <a:pos x="0" y="36"/>
                </a:cxn>
                <a:cxn ang="0">
                  <a:pos x="36" y="0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lose/>
                  <a:moveTo>
                    <a:pt x="72" y="36"/>
                  </a:moveTo>
                  <a:cubicBezTo>
                    <a:pt x="72" y="36"/>
                    <a:pt x="72" y="36"/>
                    <a:pt x="72" y="3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1" name="Freeform: Shape 29">
              <a:extLst>
                <a:ext uri="{FF2B5EF4-FFF2-40B4-BE49-F238E27FC236}">
                  <a16:creationId xmlns:a16="http://schemas.microsoft.com/office/drawing/2014/main" id="{5B460691-A824-4CC9-A75A-0A77ED014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638" y="3632200"/>
              <a:ext cx="361950" cy="338137"/>
            </a:xfrm>
            <a:custGeom>
              <a:avLst/>
              <a:gdLst/>
              <a:ahLst/>
              <a:cxnLst>
                <a:cxn ang="0">
                  <a:pos x="197" y="203"/>
                </a:cxn>
                <a:cxn ang="0">
                  <a:pos x="20" y="203"/>
                </a:cxn>
                <a:cxn ang="0">
                  <a:pos x="0" y="182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97" y="0"/>
                </a:cxn>
                <a:cxn ang="0">
                  <a:pos x="218" y="20"/>
                </a:cxn>
                <a:cxn ang="0">
                  <a:pos x="218" y="182"/>
                </a:cxn>
                <a:cxn ang="0">
                  <a:pos x="197" y="203"/>
                </a:cxn>
                <a:cxn ang="0">
                  <a:pos x="20" y="13"/>
                </a:cxn>
                <a:cxn ang="0">
                  <a:pos x="13" y="20"/>
                </a:cxn>
                <a:cxn ang="0">
                  <a:pos x="13" y="182"/>
                </a:cxn>
                <a:cxn ang="0">
                  <a:pos x="20" y="189"/>
                </a:cxn>
                <a:cxn ang="0">
                  <a:pos x="197" y="189"/>
                </a:cxn>
                <a:cxn ang="0">
                  <a:pos x="204" y="182"/>
                </a:cxn>
                <a:cxn ang="0">
                  <a:pos x="204" y="20"/>
                </a:cxn>
                <a:cxn ang="0">
                  <a:pos x="197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0" y="13"/>
                </a:cxn>
              </a:cxnLst>
              <a:rect l="0" t="0" r="r" b="b"/>
              <a:pathLst>
                <a:path w="218" h="203">
                  <a:moveTo>
                    <a:pt x="197" y="203"/>
                  </a:moveTo>
                  <a:cubicBezTo>
                    <a:pt x="20" y="203"/>
                    <a:pt x="20" y="203"/>
                    <a:pt x="20" y="203"/>
                  </a:cubicBezTo>
                  <a:cubicBezTo>
                    <a:pt x="9" y="203"/>
                    <a:pt x="0" y="194"/>
                    <a:pt x="0" y="18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08" y="0"/>
                    <a:pt x="218" y="9"/>
                    <a:pt x="218" y="20"/>
                  </a:cubicBezTo>
                  <a:cubicBezTo>
                    <a:pt x="218" y="182"/>
                    <a:pt x="218" y="182"/>
                    <a:pt x="218" y="182"/>
                  </a:cubicBezTo>
                  <a:cubicBezTo>
                    <a:pt x="218" y="194"/>
                    <a:pt x="208" y="203"/>
                    <a:pt x="197" y="203"/>
                  </a:cubicBezTo>
                  <a:close/>
                  <a:moveTo>
                    <a:pt x="20" y="13"/>
                  </a:moveTo>
                  <a:cubicBezTo>
                    <a:pt x="16" y="13"/>
                    <a:pt x="13" y="16"/>
                    <a:pt x="13" y="20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3" y="186"/>
                    <a:pt x="16" y="189"/>
                    <a:pt x="20" y="189"/>
                  </a:cubicBezTo>
                  <a:cubicBezTo>
                    <a:pt x="197" y="189"/>
                    <a:pt x="197" y="189"/>
                    <a:pt x="197" y="189"/>
                  </a:cubicBezTo>
                  <a:cubicBezTo>
                    <a:pt x="201" y="189"/>
                    <a:pt x="204" y="186"/>
                    <a:pt x="204" y="182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4" y="16"/>
                    <a:pt x="201" y="13"/>
                    <a:pt x="197" y="13"/>
                  </a:cubicBezTo>
                  <a:lnTo>
                    <a:pt x="20" y="13"/>
                  </a:lnTo>
                  <a:close/>
                  <a:moveTo>
                    <a:pt x="20" y="13"/>
                  </a:moveTo>
                  <a:cubicBezTo>
                    <a:pt x="20" y="13"/>
                    <a:pt x="20" y="13"/>
                    <a:pt x="20" y="1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2" name="Freeform: Shape 30">
              <a:extLst>
                <a:ext uri="{FF2B5EF4-FFF2-40B4-BE49-F238E27FC236}">
                  <a16:creationId xmlns:a16="http://schemas.microsoft.com/office/drawing/2014/main" id="{A7288F9C-FE68-4FF5-B9A4-C864898D8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4003675"/>
              <a:ext cx="96838" cy="93662"/>
            </a:xfrm>
            <a:custGeom>
              <a:avLst/>
              <a:gdLst/>
              <a:ahLst/>
              <a:cxnLst>
                <a:cxn ang="0">
                  <a:pos x="58" y="29"/>
                </a:cxn>
                <a:cxn ang="0">
                  <a:pos x="29" y="57"/>
                </a:cxn>
                <a:cxn ang="0">
                  <a:pos x="0" y="29"/>
                </a:cxn>
                <a:cxn ang="0">
                  <a:pos x="29" y="0"/>
                </a:cxn>
                <a:cxn ang="0">
                  <a:pos x="58" y="29"/>
                </a:cxn>
                <a:cxn ang="0">
                  <a:pos x="58" y="29"/>
                </a:cxn>
                <a:cxn ang="0">
                  <a:pos x="58" y="2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58" y="29"/>
                  </a:moveTo>
                  <a:cubicBezTo>
                    <a:pt x="58" y="29"/>
                    <a:pt x="58" y="29"/>
                    <a:pt x="58" y="2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" name="Freeform: Shape 31">
              <a:extLst>
                <a:ext uri="{FF2B5EF4-FFF2-40B4-BE49-F238E27FC236}">
                  <a16:creationId xmlns:a16="http://schemas.microsoft.com/office/drawing/2014/main" id="{FDD377A3-6C05-4A8B-A8EC-381DDE447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700" y="4100513"/>
              <a:ext cx="192088" cy="106362"/>
            </a:xfrm>
            <a:custGeom>
              <a:avLst/>
              <a:gdLst/>
              <a:ahLst/>
              <a:cxnLst>
                <a:cxn ang="0">
                  <a:pos x="25" y="64"/>
                </a:cxn>
                <a:cxn ang="0">
                  <a:pos x="29" y="44"/>
                </a:cxn>
                <a:cxn ang="0">
                  <a:pos x="29" y="64"/>
                </a:cxn>
                <a:cxn ang="0">
                  <a:pos x="58" y="64"/>
                </a:cxn>
                <a:cxn ang="0">
                  <a:pos x="51" y="54"/>
                </a:cxn>
                <a:cxn ang="0">
                  <a:pos x="58" y="8"/>
                </a:cxn>
                <a:cxn ang="0">
                  <a:pos x="58" y="8"/>
                </a:cxn>
                <a:cxn ang="0">
                  <a:pos x="65" y="54"/>
                </a:cxn>
                <a:cxn ang="0">
                  <a:pos x="58" y="64"/>
                </a:cxn>
                <a:cxn ang="0">
                  <a:pos x="87" y="64"/>
                </a:cxn>
                <a:cxn ang="0">
                  <a:pos x="87" y="44"/>
                </a:cxn>
                <a:cxn ang="0">
                  <a:pos x="91" y="64"/>
                </a:cxn>
                <a:cxn ang="0">
                  <a:pos x="114" y="64"/>
                </a:cxn>
                <a:cxn ang="0">
                  <a:pos x="77" y="5"/>
                </a:cxn>
                <a:cxn ang="0">
                  <a:pos x="76" y="5"/>
                </a:cxn>
                <a:cxn ang="0">
                  <a:pos x="65" y="0"/>
                </a:cxn>
                <a:cxn ang="0">
                  <a:pos x="58" y="7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40" y="5"/>
                </a:cxn>
                <a:cxn ang="0">
                  <a:pos x="39" y="5"/>
                </a:cxn>
                <a:cxn ang="0">
                  <a:pos x="2" y="64"/>
                </a:cxn>
                <a:cxn ang="0">
                  <a:pos x="25" y="64"/>
                </a:cxn>
                <a:cxn ang="0">
                  <a:pos x="25" y="64"/>
                </a:cxn>
                <a:cxn ang="0">
                  <a:pos x="25" y="64"/>
                </a:cxn>
              </a:cxnLst>
              <a:rect l="0" t="0" r="r" b="b"/>
              <a:pathLst>
                <a:path w="116" h="64">
                  <a:moveTo>
                    <a:pt x="25" y="64"/>
                  </a:moveTo>
                  <a:cubicBezTo>
                    <a:pt x="24" y="56"/>
                    <a:pt x="26" y="49"/>
                    <a:pt x="29" y="4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90" y="49"/>
                    <a:pt x="92" y="56"/>
                    <a:pt x="91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6" y="29"/>
                    <a:pt x="88" y="12"/>
                    <a:pt x="77" y="5"/>
                  </a:cubicBezTo>
                  <a:cubicBezTo>
                    <a:pt x="77" y="5"/>
                    <a:pt x="76" y="5"/>
                    <a:pt x="76" y="5"/>
                  </a:cubicBezTo>
                  <a:cubicBezTo>
                    <a:pt x="72" y="2"/>
                    <a:pt x="69" y="1"/>
                    <a:pt x="65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1"/>
                    <a:pt x="44" y="2"/>
                    <a:pt x="40" y="5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28" y="12"/>
                    <a:pt x="0" y="29"/>
                    <a:pt x="2" y="64"/>
                  </a:cubicBezTo>
                  <a:lnTo>
                    <a:pt x="25" y="64"/>
                  </a:lnTo>
                  <a:close/>
                  <a:moveTo>
                    <a:pt x="25" y="64"/>
                  </a:moveTo>
                  <a:cubicBezTo>
                    <a:pt x="25" y="64"/>
                    <a:pt x="25" y="64"/>
                    <a:pt x="25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4" name="Freeform: Shape 32">
              <a:extLst>
                <a:ext uri="{FF2B5EF4-FFF2-40B4-BE49-F238E27FC236}">
                  <a16:creationId xmlns:a16="http://schemas.microsoft.com/office/drawing/2014/main" id="{09672612-FB32-4E00-BEAB-FEB28354D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3" y="4003675"/>
              <a:ext cx="93663" cy="93662"/>
            </a:xfrm>
            <a:custGeom>
              <a:avLst/>
              <a:gdLst/>
              <a:ahLst/>
              <a:cxnLst>
                <a:cxn ang="0">
                  <a:pos x="57" y="29"/>
                </a:cxn>
                <a:cxn ang="0">
                  <a:pos x="28" y="57"/>
                </a:cxn>
                <a:cxn ang="0">
                  <a:pos x="0" y="29"/>
                </a:cxn>
                <a:cxn ang="0">
                  <a:pos x="28" y="0"/>
                </a:cxn>
                <a:cxn ang="0">
                  <a:pos x="57" y="29"/>
                </a:cxn>
                <a:cxn ang="0">
                  <a:pos x="57" y="29"/>
                </a:cxn>
                <a:cxn ang="0">
                  <a:pos x="57" y="2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7" y="29"/>
                  </a:moveTo>
                  <a:cubicBezTo>
                    <a:pt x="57" y="29"/>
                    <a:pt x="57" y="29"/>
                    <a:pt x="57" y="2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5" name="Freeform: Shape 33">
              <a:extLst>
                <a:ext uri="{FF2B5EF4-FFF2-40B4-BE49-F238E27FC236}">
                  <a16:creationId xmlns:a16="http://schemas.microsoft.com/office/drawing/2014/main" id="{2DAF1C2E-C8F5-443A-AB84-4D02EB565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850" y="4100513"/>
              <a:ext cx="192088" cy="106362"/>
            </a:xfrm>
            <a:custGeom>
              <a:avLst/>
              <a:gdLst/>
              <a:ahLst/>
              <a:cxnLst>
                <a:cxn ang="0">
                  <a:pos x="25" y="64"/>
                </a:cxn>
                <a:cxn ang="0">
                  <a:pos x="29" y="44"/>
                </a:cxn>
                <a:cxn ang="0">
                  <a:pos x="29" y="64"/>
                </a:cxn>
                <a:cxn ang="0">
                  <a:pos x="58" y="64"/>
                </a:cxn>
                <a:cxn ang="0">
                  <a:pos x="51" y="54"/>
                </a:cxn>
                <a:cxn ang="0">
                  <a:pos x="58" y="8"/>
                </a:cxn>
                <a:cxn ang="0">
                  <a:pos x="58" y="8"/>
                </a:cxn>
                <a:cxn ang="0">
                  <a:pos x="65" y="54"/>
                </a:cxn>
                <a:cxn ang="0">
                  <a:pos x="59" y="64"/>
                </a:cxn>
                <a:cxn ang="0">
                  <a:pos x="88" y="64"/>
                </a:cxn>
                <a:cxn ang="0">
                  <a:pos x="88" y="44"/>
                </a:cxn>
                <a:cxn ang="0">
                  <a:pos x="92" y="64"/>
                </a:cxn>
                <a:cxn ang="0">
                  <a:pos x="114" y="64"/>
                </a:cxn>
                <a:cxn ang="0">
                  <a:pos x="77" y="5"/>
                </a:cxn>
                <a:cxn ang="0">
                  <a:pos x="76" y="5"/>
                </a:cxn>
                <a:cxn ang="0">
                  <a:pos x="66" y="0"/>
                </a:cxn>
                <a:cxn ang="0">
                  <a:pos x="58" y="7"/>
                </a:cxn>
                <a:cxn ang="0">
                  <a:pos x="52" y="0"/>
                </a:cxn>
                <a:cxn ang="0">
                  <a:pos x="51" y="0"/>
                </a:cxn>
                <a:cxn ang="0">
                  <a:pos x="41" y="5"/>
                </a:cxn>
                <a:cxn ang="0">
                  <a:pos x="39" y="5"/>
                </a:cxn>
                <a:cxn ang="0">
                  <a:pos x="3" y="64"/>
                </a:cxn>
                <a:cxn ang="0">
                  <a:pos x="25" y="64"/>
                </a:cxn>
                <a:cxn ang="0">
                  <a:pos x="25" y="64"/>
                </a:cxn>
                <a:cxn ang="0">
                  <a:pos x="25" y="64"/>
                </a:cxn>
              </a:cxnLst>
              <a:rect l="0" t="0" r="r" b="b"/>
              <a:pathLst>
                <a:path w="116" h="64">
                  <a:moveTo>
                    <a:pt x="25" y="64"/>
                  </a:moveTo>
                  <a:cubicBezTo>
                    <a:pt x="24" y="56"/>
                    <a:pt x="26" y="49"/>
                    <a:pt x="29" y="4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91" y="49"/>
                    <a:pt x="92" y="56"/>
                    <a:pt x="92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6" y="29"/>
                    <a:pt x="88" y="12"/>
                    <a:pt x="77" y="5"/>
                  </a:cubicBezTo>
                  <a:cubicBezTo>
                    <a:pt x="77" y="5"/>
                    <a:pt x="76" y="5"/>
                    <a:pt x="76" y="5"/>
                  </a:cubicBezTo>
                  <a:cubicBezTo>
                    <a:pt x="73" y="2"/>
                    <a:pt x="69" y="1"/>
                    <a:pt x="66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8" y="1"/>
                    <a:pt x="44" y="2"/>
                    <a:pt x="41" y="5"/>
                  </a:cubicBezTo>
                  <a:cubicBezTo>
                    <a:pt x="40" y="5"/>
                    <a:pt x="40" y="5"/>
                    <a:pt x="39" y="5"/>
                  </a:cubicBezTo>
                  <a:cubicBezTo>
                    <a:pt x="28" y="12"/>
                    <a:pt x="0" y="29"/>
                    <a:pt x="3" y="64"/>
                  </a:cubicBezTo>
                  <a:lnTo>
                    <a:pt x="25" y="64"/>
                  </a:lnTo>
                  <a:close/>
                  <a:moveTo>
                    <a:pt x="25" y="64"/>
                  </a:moveTo>
                  <a:cubicBezTo>
                    <a:pt x="25" y="64"/>
                    <a:pt x="25" y="64"/>
                    <a:pt x="25" y="6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6" name="Rectangle 34">
              <a:extLst>
                <a:ext uri="{FF2B5EF4-FFF2-40B4-BE49-F238E27FC236}">
                  <a16:creationId xmlns:a16="http://schemas.microsoft.com/office/drawing/2014/main" id="{B869E3AD-6576-4046-9DBB-5047A9E3F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4222750"/>
              <a:ext cx="542925" cy="666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7" name="Freeform: Shape 35">
              <a:extLst>
                <a:ext uri="{FF2B5EF4-FFF2-40B4-BE49-F238E27FC236}">
                  <a16:creationId xmlns:a16="http://schemas.microsoft.com/office/drawing/2014/main" id="{6DAFFAE5-3DC5-47B5-9B23-3511845A6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713" y="3709988"/>
              <a:ext cx="177800" cy="179387"/>
            </a:xfrm>
            <a:custGeom>
              <a:avLst/>
              <a:gdLst/>
              <a:ahLst/>
              <a:cxnLst>
                <a:cxn ang="0">
                  <a:pos x="103" y="61"/>
                </a:cxn>
                <a:cxn ang="0">
                  <a:pos x="97" y="59"/>
                </a:cxn>
                <a:cxn ang="0">
                  <a:pos x="97" y="46"/>
                </a:cxn>
                <a:cxn ang="0">
                  <a:pos x="102" y="44"/>
                </a:cxn>
                <a:cxn ang="0">
                  <a:pos x="105" y="35"/>
                </a:cxn>
                <a:cxn ang="0">
                  <a:pos x="102" y="28"/>
                </a:cxn>
                <a:cxn ang="0">
                  <a:pos x="93" y="24"/>
                </a:cxn>
                <a:cxn ang="0">
                  <a:pos x="88" y="27"/>
                </a:cxn>
                <a:cxn ang="0">
                  <a:pos x="78" y="18"/>
                </a:cxn>
                <a:cxn ang="0">
                  <a:pos x="81" y="13"/>
                </a:cxn>
                <a:cxn ang="0">
                  <a:pos x="76" y="4"/>
                </a:cxn>
                <a:cxn ang="0">
                  <a:pos x="69" y="1"/>
                </a:cxn>
                <a:cxn ang="0">
                  <a:pos x="60" y="5"/>
                </a:cxn>
                <a:cxn ang="0">
                  <a:pos x="58" y="11"/>
                </a:cxn>
                <a:cxn ang="0">
                  <a:pos x="46" y="11"/>
                </a:cxn>
                <a:cxn ang="0">
                  <a:pos x="43" y="6"/>
                </a:cxn>
                <a:cxn ang="0">
                  <a:pos x="34" y="3"/>
                </a:cxn>
                <a:cxn ang="0">
                  <a:pos x="27" y="6"/>
                </a:cxn>
                <a:cxn ang="0">
                  <a:pos x="24" y="15"/>
                </a:cxn>
                <a:cxn ang="0">
                  <a:pos x="26" y="20"/>
                </a:cxn>
                <a:cxn ang="0">
                  <a:pos x="18" y="30"/>
                </a:cxn>
                <a:cxn ang="0">
                  <a:pos x="12" y="28"/>
                </a:cxn>
                <a:cxn ang="0">
                  <a:pos x="3" y="32"/>
                </a:cxn>
                <a:cxn ang="0">
                  <a:pos x="1" y="39"/>
                </a:cxn>
                <a:cxn ang="0">
                  <a:pos x="1" y="44"/>
                </a:cxn>
                <a:cxn ang="0">
                  <a:pos x="5" y="48"/>
                </a:cxn>
                <a:cxn ang="0">
                  <a:pos x="10" y="50"/>
                </a:cxn>
                <a:cxn ang="0">
                  <a:pos x="11" y="62"/>
                </a:cxn>
                <a:cxn ang="0">
                  <a:pos x="5" y="65"/>
                </a:cxn>
                <a:cxn ang="0">
                  <a:pos x="2" y="74"/>
                </a:cxn>
                <a:cxn ang="0">
                  <a:pos x="5" y="81"/>
                </a:cxn>
                <a:cxn ang="0">
                  <a:pos x="14" y="84"/>
                </a:cxn>
                <a:cxn ang="0">
                  <a:pos x="20" y="82"/>
                </a:cxn>
                <a:cxn ang="0">
                  <a:pos x="29" y="90"/>
                </a:cxn>
                <a:cxn ang="0">
                  <a:pos x="27" y="96"/>
                </a:cxn>
                <a:cxn ang="0">
                  <a:pos x="27" y="101"/>
                </a:cxn>
                <a:cxn ang="0">
                  <a:pos x="31" y="105"/>
                </a:cxn>
                <a:cxn ang="0">
                  <a:pos x="38" y="107"/>
                </a:cxn>
                <a:cxn ang="0">
                  <a:pos x="43" y="107"/>
                </a:cxn>
                <a:cxn ang="0">
                  <a:pos x="47" y="103"/>
                </a:cxn>
                <a:cxn ang="0">
                  <a:pos x="49" y="98"/>
                </a:cxn>
                <a:cxn ang="0">
                  <a:pos x="62" y="97"/>
                </a:cxn>
                <a:cxn ang="0">
                  <a:pos x="64" y="103"/>
                </a:cxn>
                <a:cxn ang="0">
                  <a:pos x="73" y="106"/>
                </a:cxn>
                <a:cxn ang="0">
                  <a:pos x="80" y="103"/>
                </a:cxn>
                <a:cxn ang="0">
                  <a:pos x="84" y="94"/>
                </a:cxn>
                <a:cxn ang="0">
                  <a:pos x="81" y="88"/>
                </a:cxn>
                <a:cxn ang="0">
                  <a:pos x="90" y="79"/>
                </a:cxn>
                <a:cxn ang="0">
                  <a:pos x="95" y="81"/>
                </a:cxn>
                <a:cxn ang="0">
                  <a:pos x="101" y="81"/>
                </a:cxn>
                <a:cxn ang="0">
                  <a:pos x="104" y="77"/>
                </a:cxn>
                <a:cxn ang="0">
                  <a:pos x="107" y="70"/>
                </a:cxn>
                <a:cxn ang="0">
                  <a:pos x="103" y="61"/>
                </a:cxn>
                <a:cxn ang="0">
                  <a:pos x="65" y="79"/>
                </a:cxn>
                <a:cxn ang="0">
                  <a:pos x="54" y="81"/>
                </a:cxn>
                <a:cxn ang="0">
                  <a:pos x="29" y="66"/>
                </a:cxn>
                <a:cxn ang="0">
                  <a:pos x="42" y="30"/>
                </a:cxn>
                <a:cxn ang="0">
                  <a:pos x="54" y="27"/>
                </a:cxn>
                <a:cxn ang="0">
                  <a:pos x="78" y="43"/>
                </a:cxn>
                <a:cxn ang="0">
                  <a:pos x="65" y="79"/>
                </a:cxn>
                <a:cxn ang="0">
                  <a:pos x="65" y="79"/>
                </a:cxn>
                <a:cxn ang="0">
                  <a:pos x="65" y="79"/>
                </a:cxn>
              </a:cxnLst>
              <a:rect l="0" t="0" r="r" b="b"/>
              <a:pathLst>
                <a:path w="108" h="108">
                  <a:moveTo>
                    <a:pt x="103" y="61"/>
                  </a:moveTo>
                  <a:cubicBezTo>
                    <a:pt x="97" y="59"/>
                    <a:pt x="97" y="59"/>
                    <a:pt x="97" y="59"/>
                  </a:cubicBezTo>
                  <a:cubicBezTo>
                    <a:pt x="98" y="55"/>
                    <a:pt x="97" y="51"/>
                    <a:pt x="97" y="46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6" y="42"/>
                    <a:pt x="107" y="38"/>
                    <a:pt x="105" y="35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1" y="24"/>
                    <a:pt x="97" y="23"/>
                    <a:pt x="93" y="24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5" y="24"/>
                    <a:pt x="82" y="21"/>
                    <a:pt x="78" y="18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2" y="9"/>
                    <a:pt x="80" y="5"/>
                    <a:pt x="76" y="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0"/>
                    <a:pt x="62" y="2"/>
                    <a:pt x="60" y="5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4" y="10"/>
                    <a:pt x="50" y="11"/>
                    <a:pt x="46" y="11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2" y="2"/>
                    <a:pt x="38" y="1"/>
                    <a:pt x="34" y="3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4" y="7"/>
                    <a:pt x="22" y="11"/>
                    <a:pt x="24" y="15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3" y="23"/>
                    <a:pt x="20" y="26"/>
                    <a:pt x="18" y="3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4" y="28"/>
                    <a:pt x="3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1"/>
                    <a:pt x="0" y="42"/>
                    <a:pt x="1" y="44"/>
                  </a:cubicBezTo>
                  <a:cubicBezTo>
                    <a:pt x="2" y="46"/>
                    <a:pt x="3" y="47"/>
                    <a:pt x="5" y="48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4"/>
                    <a:pt x="10" y="58"/>
                    <a:pt x="11" y="62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2" y="66"/>
                    <a:pt x="0" y="71"/>
                    <a:pt x="2" y="74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7" y="84"/>
                    <a:pt x="11" y="86"/>
                    <a:pt x="14" y="8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2" y="85"/>
                    <a:pt x="26" y="88"/>
                    <a:pt x="29" y="90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6" y="98"/>
                    <a:pt x="26" y="100"/>
                    <a:pt x="27" y="101"/>
                  </a:cubicBezTo>
                  <a:cubicBezTo>
                    <a:pt x="28" y="103"/>
                    <a:pt x="29" y="104"/>
                    <a:pt x="31" y="105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40" y="108"/>
                    <a:pt x="42" y="108"/>
                    <a:pt x="43" y="107"/>
                  </a:cubicBezTo>
                  <a:cubicBezTo>
                    <a:pt x="45" y="107"/>
                    <a:pt x="46" y="105"/>
                    <a:pt x="47" y="103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3" y="98"/>
                    <a:pt x="57" y="98"/>
                    <a:pt x="62" y="97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6" y="106"/>
                    <a:pt x="70" y="108"/>
                    <a:pt x="73" y="106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4" y="101"/>
                    <a:pt x="85" y="97"/>
                    <a:pt x="84" y="94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4" y="86"/>
                    <a:pt x="87" y="82"/>
                    <a:pt x="90" y="79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97" y="82"/>
                    <a:pt x="99" y="82"/>
                    <a:pt x="101" y="81"/>
                  </a:cubicBezTo>
                  <a:cubicBezTo>
                    <a:pt x="102" y="80"/>
                    <a:pt x="104" y="79"/>
                    <a:pt x="104" y="77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8" y="66"/>
                    <a:pt x="106" y="62"/>
                    <a:pt x="103" y="61"/>
                  </a:cubicBezTo>
                  <a:close/>
                  <a:moveTo>
                    <a:pt x="65" y="79"/>
                  </a:moveTo>
                  <a:cubicBezTo>
                    <a:pt x="61" y="81"/>
                    <a:pt x="58" y="81"/>
                    <a:pt x="54" y="81"/>
                  </a:cubicBezTo>
                  <a:cubicBezTo>
                    <a:pt x="43" y="81"/>
                    <a:pt x="33" y="75"/>
                    <a:pt x="29" y="66"/>
                  </a:cubicBezTo>
                  <a:cubicBezTo>
                    <a:pt x="23" y="52"/>
                    <a:pt x="29" y="36"/>
                    <a:pt x="42" y="30"/>
                  </a:cubicBezTo>
                  <a:cubicBezTo>
                    <a:pt x="46" y="28"/>
                    <a:pt x="50" y="27"/>
                    <a:pt x="54" y="27"/>
                  </a:cubicBezTo>
                  <a:cubicBezTo>
                    <a:pt x="64" y="27"/>
                    <a:pt x="74" y="33"/>
                    <a:pt x="78" y="43"/>
                  </a:cubicBezTo>
                  <a:cubicBezTo>
                    <a:pt x="85" y="57"/>
                    <a:pt x="79" y="73"/>
                    <a:pt x="65" y="79"/>
                  </a:cubicBezTo>
                  <a:close/>
                  <a:moveTo>
                    <a:pt x="65" y="79"/>
                  </a:moveTo>
                  <a:cubicBezTo>
                    <a:pt x="65" y="79"/>
                    <a:pt x="65" y="79"/>
                    <a:pt x="65" y="7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046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4070555" y="2659599"/>
            <a:ext cx="552407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COMUNICACIÓN SOCIAL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7A4D6D-E70C-460F-8FBF-572DC3BB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533021"/>
            <a:ext cx="1022555" cy="10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76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9" y="348716"/>
            <a:ext cx="259819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rgbClr val="32266B"/>
                </a:solidFill>
                <a:latin typeface="Barlow Condensed Medium" panose="00000606000000000000" pitchFamily="2" charset="0"/>
              </a:rPr>
              <a:t>Comunicación Social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6FDDB44-B7CF-4396-AF75-08D99CD4A322}"/>
              </a:ext>
            </a:extLst>
          </p:cNvPr>
          <p:cNvSpPr txBox="1"/>
          <p:nvPr/>
        </p:nvSpPr>
        <p:spPr>
          <a:xfrm>
            <a:off x="4597238" y="1322332"/>
            <a:ext cx="649131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Depuración de redes y actualización de los canales internos con información y directrices acorde al manual de marca de la Secretaria Nacional de Comunicación</a:t>
            </a:r>
            <a:r>
              <a:rPr lang="en-US" sz="1800" spc="21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23440328-9323-44B5-9431-42E6B02D6C16}"/>
              </a:ext>
            </a:extLst>
          </p:cNvPr>
          <p:cNvSpPr txBox="1"/>
          <p:nvPr/>
        </p:nvSpPr>
        <p:spPr>
          <a:xfrm>
            <a:off x="4809617" y="2577152"/>
            <a:ext cx="6278932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328% en incremento de seguidores en redes sociales.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970 piezas gráficas para procesos de difusión.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120 periodistas a nivel nacional en canal directo de información de medios.</a:t>
            </a:r>
            <a:endParaRPr lang="en-US" sz="1800" spc="219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D9A12ED-B02F-4489-8B6C-020543B2E1CE}"/>
              </a:ext>
            </a:extLst>
          </p:cNvPr>
          <p:cNvSpPr txBox="1"/>
          <p:nvPr/>
        </p:nvSpPr>
        <p:spPr>
          <a:xfrm>
            <a:off x="4597238" y="4508864"/>
            <a:ext cx="66766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Conferencias INSPI - 2023 para comunicadores, periodistas y responsables de comunicación de centros de investigación y universidades del Ecuador.</a:t>
            </a:r>
            <a:endParaRPr lang="en-US" sz="1800" spc="219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44AB853-AFEA-4B96-BDA4-F9ED02904D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98" t="6340" r="3752" b="4427"/>
          <a:stretch/>
        </p:blipFill>
        <p:spPr>
          <a:xfrm>
            <a:off x="1" y="1386966"/>
            <a:ext cx="4424516" cy="40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8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DF0757BF-4306-47EE-B194-5A27DFFA0F10}"/>
              </a:ext>
            </a:extLst>
          </p:cNvPr>
          <p:cNvSpPr txBox="1"/>
          <p:nvPr/>
        </p:nvSpPr>
        <p:spPr>
          <a:xfrm>
            <a:off x="312159" y="348716"/>
            <a:ext cx="21135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Logros Obtenidos</a:t>
            </a: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id="{DAE654E0-6B61-439B-9B50-FE2405559615}"/>
              </a:ext>
            </a:extLst>
          </p:cNvPr>
          <p:cNvGrpSpPr/>
          <p:nvPr/>
        </p:nvGrpSpPr>
        <p:grpSpPr>
          <a:xfrm>
            <a:off x="4025154" y="1976942"/>
            <a:ext cx="3637544" cy="3646796"/>
            <a:chOff x="2154980" y="1739196"/>
            <a:chExt cx="4343991" cy="4355043"/>
          </a:xfrm>
        </p:grpSpPr>
        <p:sp>
          <p:nvSpPr>
            <p:cNvPr id="8" name="Left Arrow 2">
              <a:extLst>
                <a:ext uri="{FF2B5EF4-FFF2-40B4-BE49-F238E27FC236}">
                  <a16:creationId xmlns:a16="http://schemas.microsoft.com/office/drawing/2014/main" id="{C424565E-D09C-4395-B661-2CF291B164C3}"/>
                </a:ext>
              </a:extLst>
            </p:cNvPr>
            <p:cNvSpPr/>
            <p:nvPr/>
          </p:nvSpPr>
          <p:spPr>
            <a:xfrm rot="13500000">
              <a:off x="4179319" y="2144315"/>
              <a:ext cx="2550582" cy="1740344"/>
            </a:xfrm>
            <a:custGeom>
              <a:avLst/>
              <a:gdLst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1564191 w 1564191"/>
                <a:gd name="connsiteY7" fmla="*/ 0 h 1189836"/>
                <a:gd name="connsiteX8" fmla="*/ 1388017 w 1564191"/>
                <a:gd name="connsiteY8" fmla="*/ 530857 h 1189836"/>
                <a:gd name="connsiteX9" fmla="*/ 1388955 w 1564191"/>
                <a:gd name="connsiteY9" fmla="*/ 530862 h 1189836"/>
                <a:gd name="connsiteX10" fmla="*/ 1388758 w 1564191"/>
                <a:gd name="connsiteY10" fmla="*/ 532748 h 1189836"/>
                <a:gd name="connsiteX11" fmla="*/ 1388961 w 1564191"/>
                <a:gd name="connsiteY11" fmla="*/ 533267 h 1189836"/>
                <a:gd name="connsiteX12" fmla="*/ 1388703 w 1564191"/>
                <a:gd name="connsiteY12" fmla="*/ 533267 h 1189836"/>
                <a:gd name="connsiteX13" fmla="*/ 939150 w 1564191"/>
                <a:gd name="connsiteY13" fmla="*/ 984963 h 1189836"/>
                <a:gd name="connsiteX14" fmla="*/ 939150 w 1564191"/>
                <a:gd name="connsiteY14" fmla="*/ 985526 h 1189836"/>
                <a:gd name="connsiteX15" fmla="*/ 933544 w 1564191"/>
                <a:gd name="connsiteY15" fmla="*/ 985526 h 1189836"/>
                <a:gd name="connsiteX16" fmla="*/ 931752 w 1564191"/>
                <a:gd name="connsiteY16" fmla="*/ 985706 h 1189836"/>
                <a:gd name="connsiteX17" fmla="*/ 931752 w 1564191"/>
                <a:gd name="connsiteY17" fmla="*/ 985526 h 1189836"/>
                <a:gd name="connsiteX18" fmla="*/ 639997 w 1564191"/>
                <a:gd name="connsiteY18" fmla="*/ 985526 h 1189836"/>
                <a:gd name="connsiteX19" fmla="*/ 639997 w 1564191"/>
                <a:gd name="connsiteY19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388703 w 1564191"/>
                <a:gd name="connsiteY11" fmla="*/ 533267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419659 w 1564191"/>
                <a:gd name="connsiteY11" fmla="*/ 535648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419659 w 1564191"/>
                <a:gd name="connsiteY10" fmla="*/ 535648 h 1189836"/>
                <a:gd name="connsiteX11" fmla="*/ 939150 w 1564191"/>
                <a:gd name="connsiteY11" fmla="*/ 984963 h 1189836"/>
                <a:gd name="connsiteX12" fmla="*/ 939150 w 1564191"/>
                <a:gd name="connsiteY12" fmla="*/ 985526 h 1189836"/>
                <a:gd name="connsiteX13" fmla="*/ 933544 w 1564191"/>
                <a:gd name="connsiteY13" fmla="*/ 985526 h 1189836"/>
                <a:gd name="connsiteX14" fmla="*/ 931752 w 1564191"/>
                <a:gd name="connsiteY14" fmla="*/ 985706 h 1189836"/>
                <a:gd name="connsiteX15" fmla="*/ 931752 w 1564191"/>
                <a:gd name="connsiteY15" fmla="*/ 985526 h 1189836"/>
                <a:gd name="connsiteX16" fmla="*/ 639997 w 1564191"/>
                <a:gd name="connsiteY16" fmla="*/ 985526 h 1189836"/>
                <a:gd name="connsiteX17" fmla="*/ 639997 w 1564191"/>
                <a:gd name="connsiteY17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419659 w 1564191"/>
                <a:gd name="connsiteY9" fmla="*/ 535648 h 1189836"/>
                <a:gd name="connsiteX10" fmla="*/ 939150 w 1564191"/>
                <a:gd name="connsiteY10" fmla="*/ 984963 h 1189836"/>
                <a:gd name="connsiteX11" fmla="*/ 939150 w 1564191"/>
                <a:gd name="connsiteY11" fmla="*/ 985526 h 1189836"/>
                <a:gd name="connsiteX12" fmla="*/ 933544 w 1564191"/>
                <a:gd name="connsiteY12" fmla="*/ 985526 h 1189836"/>
                <a:gd name="connsiteX13" fmla="*/ 931752 w 1564191"/>
                <a:gd name="connsiteY13" fmla="*/ 985706 h 1189836"/>
                <a:gd name="connsiteX14" fmla="*/ 931752 w 1564191"/>
                <a:gd name="connsiteY14" fmla="*/ 985526 h 1189836"/>
                <a:gd name="connsiteX15" fmla="*/ 639997 w 1564191"/>
                <a:gd name="connsiteY15" fmla="*/ 985526 h 1189836"/>
                <a:gd name="connsiteX16" fmla="*/ 639997 w 1564191"/>
                <a:gd name="connsiteY16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419659 w 1564191"/>
                <a:gd name="connsiteY8" fmla="*/ 535648 h 1189836"/>
                <a:gd name="connsiteX9" fmla="*/ 939150 w 1564191"/>
                <a:gd name="connsiteY9" fmla="*/ 984963 h 1189836"/>
                <a:gd name="connsiteX10" fmla="*/ 939150 w 1564191"/>
                <a:gd name="connsiteY10" fmla="*/ 985526 h 1189836"/>
                <a:gd name="connsiteX11" fmla="*/ 933544 w 1564191"/>
                <a:gd name="connsiteY11" fmla="*/ 985526 h 1189836"/>
                <a:gd name="connsiteX12" fmla="*/ 931752 w 1564191"/>
                <a:gd name="connsiteY12" fmla="*/ 985706 h 1189836"/>
                <a:gd name="connsiteX13" fmla="*/ 931752 w 1564191"/>
                <a:gd name="connsiteY13" fmla="*/ 985526 h 1189836"/>
                <a:gd name="connsiteX14" fmla="*/ 639997 w 1564191"/>
                <a:gd name="connsiteY14" fmla="*/ 985526 h 1189836"/>
                <a:gd name="connsiteX15" fmla="*/ 639997 w 1564191"/>
                <a:gd name="connsiteY15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19659 w 1938047"/>
                <a:gd name="connsiteY7" fmla="*/ 440398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1938047 w 1938047"/>
                <a:gd name="connsiteY5" fmla="*/ 0 h 1094586"/>
                <a:gd name="connsiteX6" fmla="*/ 1483952 w 1938047"/>
                <a:gd name="connsiteY6" fmla="*/ 502310 h 1094586"/>
                <a:gd name="connsiteX7" fmla="*/ 939150 w 1938047"/>
                <a:gd name="connsiteY7" fmla="*/ 889713 h 1094586"/>
                <a:gd name="connsiteX8" fmla="*/ 939150 w 1938047"/>
                <a:gd name="connsiteY8" fmla="*/ 890276 h 1094586"/>
                <a:gd name="connsiteX9" fmla="*/ 933544 w 1938047"/>
                <a:gd name="connsiteY9" fmla="*/ 890276 h 1094586"/>
                <a:gd name="connsiteX10" fmla="*/ 931752 w 1938047"/>
                <a:gd name="connsiteY10" fmla="*/ 890456 h 1094586"/>
                <a:gd name="connsiteX11" fmla="*/ 931752 w 1938047"/>
                <a:gd name="connsiteY11" fmla="*/ 890276 h 1094586"/>
                <a:gd name="connsiteX12" fmla="*/ 639997 w 1938047"/>
                <a:gd name="connsiteY12" fmla="*/ 890276 h 1094586"/>
                <a:gd name="connsiteX13" fmla="*/ 639997 w 1938047"/>
                <a:gd name="connsiteY13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974"/>
                <a:gd name="connsiteY0" fmla="*/ 1275741 h 1275741"/>
                <a:gd name="connsiteX1" fmla="*/ 0 w 1860974"/>
                <a:gd name="connsiteY1" fmla="*/ 867121 h 1275741"/>
                <a:gd name="connsiteX2" fmla="*/ 639997 w 1860974"/>
                <a:gd name="connsiteY2" fmla="*/ 458501 h 1275741"/>
                <a:gd name="connsiteX3" fmla="*/ 639997 w 1860974"/>
                <a:gd name="connsiteY3" fmla="*/ 662811 h 1275741"/>
                <a:gd name="connsiteX4" fmla="*/ 1860409 w 1860974"/>
                <a:gd name="connsiteY4" fmla="*/ 0 h 1275741"/>
                <a:gd name="connsiteX5" fmla="*/ 1690986 w 1860974"/>
                <a:gd name="connsiteY5" fmla="*/ 700718 h 1275741"/>
                <a:gd name="connsiteX6" fmla="*/ 939150 w 1860974"/>
                <a:gd name="connsiteY6" fmla="*/ 1070868 h 1275741"/>
                <a:gd name="connsiteX7" fmla="*/ 939150 w 1860974"/>
                <a:gd name="connsiteY7" fmla="*/ 1071431 h 1275741"/>
                <a:gd name="connsiteX8" fmla="*/ 933544 w 1860974"/>
                <a:gd name="connsiteY8" fmla="*/ 1071431 h 1275741"/>
                <a:gd name="connsiteX9" fmla="*/ 931752 w 1860974"/>
                <a:gd name="connsiteY9" fmla="*/ 1071611 h 1275741"/>
                <a:gd name="connsiteX10" fmla="*/ 931752 w 1860974"/>
                <a:gd name="connsiteY10" fmla="*/ 1071431 h 1275741"/>
                <a:gd name="connsiteX11" fmla="*/ 639997 w 1860974"/>
                <a:gd name="connsiteY11" fmla="*/ 1071431 h 1275741"/>
                <a:gd name="connsiteX12" fmla="*/ 639997 w 1860974"/>
                <a:gd name="connsiteY12" fmla="*/ 1275741 h 1275741"/>
                <a:gd name="connsiteX0" fmla="*/ 657407 w 1878384"/>
                <a:gd name="connsiteY0" fmla="*/ 1275741 h 1275741"/>
                <a:gd name="connsiteX1" fmla="*/ 0 w 1878384"/>
                <a:gd name="connsiteY1" fmla="*/ 806186 h 1275741"/>
                <a:gd name="connsiteX2" fmla="*/ 657407 w 1878384"/>
                <a:gd name="connsiteY2" fmla="*/ 458501 h 1275741"/>
                <a:gd name="connsiteX3" fmla="*/ 657407 w 1878384"/>
                <a:gd name="connsiteY3" fmla="*/ 662811 h 1275741"/>
                <a:gd name="connsiteX4" fmla="*/ 1877819 w 1878384"/>
                <a:gd name="connsiteY4" fmla="*/ 0 h 1275741"/>
                <a:gd name="connsiteX5" fmla="*/ 1708396 w 1878384"/>
                <a:gd name="connsiteY5" fmla="*/ 700718 h 1275741"/>
                <a:gd name="connsiteX6" fmla="*/ 956560 w 1878384"/>
                <a:gd name="connsiteY6" fmla="*/ 1070868 h 1275741"/>
                <a:gd name="connsiteX7" fmla="*/ 956560 w 1878384"/>
                <a:gd name="connsiteY7" fmla="*/ 1071431 h 1275741"/>
                <a:gd name="connsiteX8" fmla="*/ 950954 w 1878384"/>
                <a:gd name="connsiteY8" fmla="*/ 1071431 h 1275741"/>
                <a:gd name="connsiteX9" fmla="*/ 949162 w 1878384"/>
                <a:gd name="connsiteY9" fmla="*/ 1071611 h 1275741"/>
                <a:gd name="connsiteX10" fmla="*/ 949162 w 1878384"/>
                <a:gd name="connsiteY10" fmla="*/ 1071431 h 1275741"/>
                <a:gd name="connsiteX11" fmla="*/ 657407 w 1878384"/>
                <a:gd name="connsiteY11" fmla="*/ 1071431 h 1275741"/>
                <a:gd name="connsiteX12" fmla="*/ 657407 w 1878384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48701 w 1869678"/>
                <a:gd name="connsiteY2" fmla="*/ 458501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92227 w 1869678"/>
                <a:gd name="connsiteY2" fmla="*/ 467206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9678" h="1275741">
                  <a:moveTo>
                    <a:pt x="648701" y="1275741"/>
                  </a:moveTo>
                  <a:lnTo>
                    <a:pt x="0" y="745250"/>
                  </a:lnTo>
                  <a:lnTo>
                    <a:pt x="692227" y="467206"/>
                  </a:lnTo>
                  <a:lnTo>
                    <a:pt x="648701" y="662811"/>
                  </a:lnTo>
                  <a:cubicBezTo>
                    <a:pt x="1357429" y="830061"/>
                    <a:pt x="1695222" y="453850"/>
                    <a:pt x="1869113" y="0"/>
                  </a:cubicBezTo>
                  <a:cubicBezTo>
                    <a:pt x="1874698" y="336676"/>
                    <a:pt x="1840380" y="504920"/>
                    <a:pt x="1699690" y="700718"/>
                  </a:cubicBezTo>
                  <a:cubicBezTo>
                    <a:pt x="1447095" y="992167"/>
                    <a:pt x="1195243" y="1067624"/>
                    <a:pt x="947854" y="1070868"/>
                  </a:cubicBezTo>
                  <a:lnTo>
                    <a:pt x="947854" y="1071431"/>
                  </a:lnTo>
                  <a:lnTo>
                    <a:pt x="942248" y="1071431"/>
                  </a:lnTo>
                  <a:cubicBezTo>
                    <a:pt x="941652" y="1071610"/>
                    <a:pt x="941054" y="1071611"/>
                    <a:pt x="940456" y="1071611"/>
                  </a:cubicBezTo>
                  <a:lnTo>
                    <a:pt x="940456" y="1071431"/>
                  </a:lnTo>
                  <a:lnTo>
                    <a:pt x="648701" y="1071431"/>
                  </a:lnTo>
                  <a:lnTo>
                    <a:pt x="648701" y="12757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" name="Left Arrow 2">
              <a:extLst>
                <a:ext uri="{FF2B5EF4-FFF2-40B4-BE49-F238E27FC236}">
                  <a16:creationId xmlns:a16="http://schemas.microsoft.com/office/drawing/2014/main" id="{2048C0B1-1761-446D-80B6-5D32DD20D4BB}"/>
                </a:ext>
              </a:extLst>
            </p:cNvPr>
            <p:cNvSpPr/>
            <p:nvPr/>
          </p:nvSpPr>
          <p:spPr>
            <a:xfrm rot="18900000">
              <a:off x="3948389" y="4128212"/>
              <a:ext cx="2550582" cy="1740344"/>
            </a:xfrm>
            <a:custGeom>
              <a:avLst/>
              <a:gdLst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1564191 w 1564191"/>
                <a:gd name="connsiteY7" fmla="*/ 0 h 1189836"/>
                <a:gd name="connsiteX8" fmla="*/ 1388017 w 1564191"/>
                <a:gd name="connsiteY8" fmla="*/ 530857 h 1189836"/>
                <a:gd name="connsiteX9" fmla="*/ 1388955 w 1564191"/>
                <a:gd name="connsiteY9" fmla="*/ 530862 h 1189836"/>
                <a:gd name="connsiteX10" fmla="*/ 1388758 w 1564191"/>
                <a:gd name="connsiteY10" fmla="*/ 532748 h 1189836"/>
                <a:gd name="connsiteX11" fmla="*/ 1388961 w 1564191"/>
                <a:gd name="connsiteY11" fmla="*/ 533267 h 1189836"/>
                <a:gd name="connsiteX12" fmla="*/ 1388703 w 1564191"/>
                <a:gd name="connsiteY12" fmla="*/ 533267 h 1189836"/>
                <a:gd name="connsiteX13" fmla="*/ 939150 w 1564191"/>
                <a:gd name="connsiteY13" fmla="*/ 984963 h 1189836"/>
                <a:gd name="connsiteX14" fmla="*/ 939150 w 1564191"/>
                <a:gd name="connsiteY14" fmla="*/ 985526 h 1189836"/>
                <a:gd name="connsiteX15" fmla="*/ 933544 w 1564191"/>
                <a:gd name="connsiteY15" fmla="*/ 985526 h 1189836"/>
                <a:gd name="connsiteX16" fmla="*/ 931752 w 1564191"/>
                <a:gd name="connsiteY16" fmla="*/ 985706 h 1189836"/>
                <a:gd name="connsiteX17" fmla="*/ 931752 w 1564191"/>
                <a:gd name="connsiteY17" fmla="*/ 985526 h 1189836"/>
                <a:gd name="connsiteX18" fmla="*/ 639997 w 1564191"/>
                <a:gd name="connsiteY18" fmla="*/ 985526 h 1189836"/>
                <a:gd name="connsiteX19" fmla="*/ 639997 w 1564191"/>
                <a:gd name="connsiteY19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388703 w 1564191"/>
                <a:gd name="connsiteY11" fmla="*/ 533267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419659 w 1564191"/>
                <a:gd name="connsiteY11" fmla="*/ 535648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419659 w 1564191"/>
                <a:gd name="connsiteY10" fmla="*/ 535648 h 1189836"/>
                <a:gd name="connsiteX11" fmla="*/ 939150 w 1564191"/>
                <a:gd name="connsiteY11" fmla="*/ 984963 h 1189836"/>
                <a:gd name="connsiteX12" fmla="*/ 939150 w 1564191"/>
                <a:gd name="connsiteY12" fmla="*/ 985526 h 1189836"/>
                <a:gd name="connsiteX13" fmla="*/ 933544 w 1564191"/>
                <a:gd name="connsiteY13" fmla="*/ 985526 h 1189836"/>
                <a:gd name="connsiteX14" fmla="*/ 931752 w 1564191"/>
                <a:gd name="connsiteY14" fmla="*/ 985706 h 1189836"/>
                <a:gd name="connsiteX15" fmla="*/ 931752 w 1564191"/>
                <a:gd name="connsiteY15" fmla="*/ 985526 h 1189836"/>
                <a:gd name="connsiteX16" fmla="*/ 639997 w 1564191"/>
                <a:gd name="connsiteY16" fmla="*/ 985526 h 1189836"/>
                <a:gd name="connsiteX17" fmla="*/ 639997 w 1564191"/>
                <a:gd name="connsiteY17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419659 w 1564191"/>
                <a:gd name="connsiteY9" fmla="*/ 535648 h 1189836"/>
                <a:gd name="connsiteX10" fmla="*/ 939150 w 1564191"/>
                <a:gd name="connsiteY10" fmla="*/ 984963 h 1189836"/>
                <a:gd name="connsiteX11" fmla="*/ 939150 w 1564191"/>
                <a:gd name="connsiteY11" fmla="*/ 985526 h 1189836"/>
                <a:gd name="connsiteX12" fmla="*/ 933544 w 1564191"/>
                <a:gd name="connsiteY12" fmla="*/ 985526 h 1189836"/>
                <a:gd name="connsiteX13" fmla="*/ 931752 w 1564191"/>
                <a:gd name="connsiteY13" fmla="*/ 985706 h 1189836"/>
                <a:gd name="connsiteX14" fmla="*/ 931752 w 1564191"/>
                <a:gd name="connsiteY14" fmla="*/ 985526 h 1189836"/>
                <a:gd name="connsiteX15" fmla="*/ 639997 w 1564191"/>
                <a:gd name="connsiteY15" fmla="*/ 985526 h 1189836"/>
                <a:gd name="connsiteX16" fmla="*/ 639997 w 1564191"/>
                <a:gd name="connsiteY16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419659 w 1564191"/>
                <a:gd name="connsiteY8" fmla="*/ 535648 h 1189836"/>
                <a:gd name="connsiteX9" fmla="*/ 939150 w 1564191"/>
                <a:gd name="connsiteY9" fmla="*/ 984963 h 1189836"/>
                <a:gd name="connsiteX10" fmla="*/ 939150 w 1564191"/>
                <a:gd name="connsiteY10" fmla="*/ 985526 h 1189836"/>
                <a:gd name="connsiteX11" fmla="*/ 933544 w 1564191"/>
                <a:gd name="connsiteY11" fmla="*/ 985526 h 1189836"/>
                <a:gd name="connsiteX12" fmla="*/ 931752 w 1564191"/>
                <a:gd name="connsiteY12" fmla="*/ 985706 h 1189836"/>
                <a:gd name="connsiteX13" fmla="*/ 931752 w 1564191"/>
                <a:gd name="connsiteY13" fmla="*/ 985526 h 1189836"/>
                <a:gd name="connsiteX14" fmla="*/ 639997 w 1564191"/>
                <a:gd name="connsiteY14" fmla="*/ 985526 h 1189836"/>
                <a:gd name="connsiteX15" fmla="*/ 639997 w 1564191"/>
                <a:gd name="connsiteY15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19659 w 1938047"/>
                <a:gd name="connsiteY7" fmla="*/ 440398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1938047 w 1938047"/>
                <a:gd name="connsiteY5" fmla="*/ 0 h 1094586"/>
                <a:gd name="connsiteX6" fmla="*/ 1483952 w 1938047"/>
                <a:gd name="connsiteY6" fmla="*/ 502310 h 1094586"/>
                <a:gd name="connsiteX7" fmla="*/ 939150 w 1938047"/>
                <a:gd name="connsiteY7" fmla="*/ 889713 h 1094586"/>
                <a:gd name="connsiteX8" fmla="*/ 939150 w 1938047"/>
                <a:gd name="connsiteY8" fmla="*/ 890276 h 1094586"/>
                <a:gd name="connsiteX9" fmla="*/ 933544 w 1938047"/>
                <a:gd name="connsiteY9" fmla="*/ 890276 h 1094586"/>
                <a:gd name="connsiteX10" fmla="*/ 931752 w 1938047"/>
                <a:gd name="connsiteY10" fmla="*/ 890456 h 1094586"/>
                <a:gd name="connsiteX11" fmla="*/ 931752 w 1938047"/>
                <a:gd name="connsiteY11" fmla="*/ 890276 h 1094586"/>
                <a:gd name="connsiteX12" fmla="*/ 639997 w 1938047"/>
                <a:gd name="connsiteY12" fmla="*/ 890276 h 1094586"/>
                <a:gd name="connsiteX13" fmla="*/ 639997 w 1938047"/>
                <a:gd name="connsiteY13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974"/>
                <a:gd name="connsiteY0" fmla="*/ 1275741 h 1275741"/>
                <a:gd name="connsiteX1" fmla="*/ 0 w 1860974"/>
                <a:gd name="connsiteY1" fmla="*/ 867121 h 1275741"/>
                <a:gd name="connsiteX2" fmla="*/ 639997 w 1860974"/>
                <a:gd name="connsiteY2" fmla="*/ 458501 h 1275741"/>
                <a:gd name="connsiteX3" fmla="*/ 639997 w 1860974"/>
                <a:gd name="connsiteY3" fmla="*/ 662811 h 1275741"/>
                <a:gd name="connsiteX4" fmla="*/ 1860409 w 1860974"/>
                <a:gd name="connsiteY4" fmla="*/ 0 h 1275741"/>
                <a:gd name="connsiteX5" fmla="*/ 1690986 w 1860974"/>
                <a:gd name="connsiteY5" fmla="*/ 700718 h 1275741"/>
                <a:gd name="connsiteX6" fmla="*/ 939150 w 1860974"/>
                <a:gd name="connsiteY6" fmla="*/ 1070868 h 1275741"/>
                <a:gd name="connsiteX7" fmla="*/ 939150 w 1860974"/>
                <a:gd name="connsiteY7" fmla="*/ 1071431 h 1275741"/>
                <a:gd name="connsiteX8" fmla="*/ 933544 w 1860974"/>
                <a:gd name="connsiteY8" fmla="*/ 1071431 h 1275741"/>
                <a:gd name="connsiteX9" fmla="*/ 931752 w 1860974"/>
                <a:gd name="connsiteY9" fmla="*/ 1071611 h 1275741"/>
                <a:gd name="connsiteX10" fmla="*/ 931752 w 1860974"/>
                <a:gd name="connsiteY10" fmla="*/ 1071431 h 1275741"/>
                <a:gd name="connsiteX11" fmla="*/ 639997 w 1860974"/>
                <a:gd name="connsiteY11" fmla="*/ 1071431 h 1275741"/>
                <a:gd name="connsiteX12" fmla="*/ 639997 w 1860974"/>
                <a:gd name="connsiteY12" fmla="*/ 1275741 h 1275741"/>
                <a:gd name="connsiteX0" fmla="*/ 657407 w 1878384"/>
                <a:gd name="connsiteY0" fmla="*/ 1275741 h 1275741"/>
                <a:gd name="connsiteX1" fmla="*/ 0 w 1878384"/>
                <a:gd name="connsiteY1" fmla="*/ 806186 h 1275741"/>
                <a:gd name="connsiteX2" fmla="*/ 657407 w 1878384"/>
                <a:gd name="connsiteY2" fmla="*/ 458501 h 1275741"/>
                <a:gd name="connsiteX3" fmla="*/ 657407 w 1878384"/>
                <a:gd name="connsiteY3" fmla="*/ 662811 h 1275741"/>
                <a:gd name="connsiteX4" fmla="*/ 1877819 w 1878384"/>
                <a:gd name="connsiteY4" fmla="*/ 0 h 1275741"/>
                <a:gd name="connsiteX5" fmla="*/ 1708396 w 1878384"/>
                <a:gd name="connsiteY5" fmla="*/ 700718 h 1275741"/>
                <a:gd name="connsiteX6" fmla="*/ 956560 w 1878384"/>
                <a:gd name="connsiteY6" fmla="*/ 1070868 h 1275741"/>
                <a:gd name="connsiteX7" fmla="*/ 956560 w 1878384"/>
                <a:gd name="connsiteY7" fmla="*/ 1071431 h 1275741"/>
                <a:gd name="connsiteX8" fmla="*/ 950954 w 1878384"/>
                <a:gd name="connsiteY8" fmla="*/ 1071431 h 1275741"/>
                <a:gd name="connsiteX9" fmla="*/ 949162 w 1878384"/>
                <a:gd name="connsiteY9" fmla="*/ 1071611 h 1275741"/>
                <a:gd name="connsiteX10" fmla="*/ 949162 w 1878384"/>
                <a:gd name="connsiteY10" fmla="*/ 1071431 h 1275741"/>
                <a:gd name="connsiteX11" fmla="*/ 657407 w 1878384"/>
                <a:gd name="connsiteY11" fmla="*/ 1071431 h 1275741"/>
                <a:gd name="connsiteX12" fmla="*/ 657407 w 1878384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48701 w 1869678"/>
                <a:gd name="connsiteY2" fmla="*/ 458501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92227 w 1869678"/>
                <a:gd name="connsiteY2" fmla="*/ 467206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9678" h="1275741">
                  <a:moveTo>
                    <a:pt x="648701" y="1275741"/>
                  </a:moveTo>
                  <a:lnTo>
                    <a:pt x="0" y="745250"/>
                  </a:lnTo>
                  <a:lnTo>
                    <a:pt x="692227" y="467206"/>
                  </a:lnTo>
                  <a:lnTo>
                    <a:pt x="648701" y="662811"/>
                  </a:lnTo>
                  <a:cubicBezTo>
                    <a:pt x="1357429" y="830061"/>
                    <a:pt x="1695222" y="453850"/>
                    <a:pt x="1869113" y="0"/>
                  </a:cubicBezTo>
                  <a:cubicBezTo>
                    <a:pt x="1874698" y="336676"/>
                    <a:pt x="1840380" y="504920"/>
                    <a:pt x="1699690" y="700718"/>
                  </a:cubicBezTo>
                  <a:cubicBezTo>
                    <a:pt x="1447095" y="992167"/>
                    <a:pt x="1195243" y="1067624"/>
                    <a:pt x="947854" y="1070868"/>
                  </a:cubicBezTo>
                  <a:lnTo>
                    <a:pt x="947854" y="1071431"/>
                  </a:lnTo>
                  <a:lnTo>
                    <a:pt x="942248" y="1071431"/>
                  </a:lnTo>
                  <a:cubicBezTo>
                    <a:pt x="941652" y="1071610"/>
                    <a:pt x="941054" y="1071611"/>
                    <a:pt x="940456" y="1071611"/>
                  </a:cubicBezTo>
                  <a:lnTo>
                    <a:pt x="940456" y="1071431"/>
                  </a:lnTo>
                  <a:lnTo>
                    <a:pt x="648701" y="1071431"/>
                  </a:lnTo>
                  <a:lnTo>
                    <a:pt x="648701" y="127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0" name="Left Arrow 2">
              <a:extLst>
                <a:ext uri="{FF2B5EF4-FFF2-40B4-BE49-F238E27FC236}">
                  <a16:creationId xmlns:a16="http://schemas.microsoft.com/office/drawing/2014/main" id="{0432BFFA-0DDC-4373-9AF7-DDC558D120FD}"/>
                </a:ext>
              </a:extLst>
            </p:cNvPr>
            <p:cNvSpPr/>
            <p:nvPr/>
          </p:nvSpPr>
          <p:spPr>
            <a:xfrm rot="2700000">
              <a:off x="1933461" y="3948776"/>
              <a:ext cx="2550582" cy="1740344"/>
            </a:xfrm>
            <a:custGeom>
              <a:avLst/>
              <a:gdLst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1564191 w 1564191"/>
                <a:gd name="connsiteY7" fmla="*/ 0 h 1189836"/>
                <a:gd name="connsiteX8" fmla="*/ 1388017 w 1564191"/>
                <a:gd name="connsiteY8" fmla="*/ 530857 h 1189836"/>
                <a:gd name="connsiteX9" fmla="*/ 1388955 w 1564191"/>
                <a:gd name="connsiteY9" fmla="*/ 530862 h 1189836"/>
                <a:gd name="connsiteX10" fmla="*/ 1388758 w 1564191"/>
                <a:gd name="connsiteY10" fmla="*/ 532748 h 1189836"/>
                <a:gd name="connsiteX11" fmla="*/ 1388961 w 1564191"/>
                <a:gd name="connsiteY11" fmla="*/ 533267 h 1189836"/>
                <a:gd name="connsiteX12" fmla="*/ 1388703 w 1564191"/>
                <a:gd name="connsiteY12" fmla="*/ 533267 h 1189836"/>
                <a:gd name="connsiteX13" fmla="*/ 939150 w 1564191"/>
                <a:gd name="connsiteY13" fmla="*/ 984963 h 1189836"/>
                <a:gd name="connsiteX14" fmla="*/ 939150 w 1564191"/>
                <a:gd name="connsiteY14" fmla="*/ 985526 h 1189836"/>
                <a:gd name="connsiteX15" fmla="*/ 933544 w 1564191"/>
                <a:gd name="connsiteY15" fmla="*/ 985526 h 1189836"/>
                <a:gd name="connsiteX16" fmla="*/ 931752 w 1564191"/>
                <a:gd name="connsiteY16" fmla="*/ 985706 h 1189836"/>
                <a:gd name="connsiteX17" fmla="*/ 931752 w 1564191"/>
                <a:gd name="connsiteY17" fmla="*/ 985526 h 1189836"/>
                <a:gd name="connsiteX18" fmla="*/ 639997 w 1564191"/>
                <a:gd name="connsiteY18" fmla="*/ 985526 h 1189836"/>
                <a:gd name="connsiteX19" fmla="*/ 639997 w 1564191"/>
                <a:gd name="connsiteY19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388703 w 1564191"/>
                <a:gd name="connsiteY11" fmla="*/ 533267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419659 w 1564191"/>
                <a:gd name="connsiteY11" fmla="*/ 535648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419659 w 1564191"/>
                <a:gd name="connsiteY10" fmla="*/ 535648 h 1189836"/>
                <a:gd name="connsiteX11" fmla="*/ 939150 w 1564191"/>
                <a:gd name="connsiteY11" fmla="*/ 984963 h 1189836"/>
                <a:gd name="connsiteX12" fmla="*/ 939150 w 1564191"/>
                <a:gd name="connsiteY12" fmla="*/ 985526 h 1189836"/>
                <a:gd name="connsiteX13" fmla="*/ 933544 w 1564191"/>
                <a:gd name="connsiteY13" fmla="*/ 985526 h 1189836"/>
                <a:gd name="connsiteX14" fmla="*/ 931752 w 1564191"/>
                <a:gd name="connsiteY14" fmla="*/ 985706 h 1189836"/>
                <a:gd name="connsiteX15" fmla="*/ 931752 w 1564191"/>
                <a:gd name="connsiteY15" fmla="*/ 985526 h 1189836"/>
                <a:gd name="connsiteX16" fmla="*/ 639997 w 1564191"/>
                <a:gd name="connsiteY16" fmla="*/ 985526 h 1189836"/>
                <a:gd name="connsiteX17" fmla="*/ 639997 w 1564191"/>
                <a:gd name="connsiteY17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419659 w 1564191"/>
                <a:gd name="connsiteY9" fmla="*/ 535648 h 1189836"/>
                <a:gd name="connsiteX10" fmla="*/ 939150 w 1564191"/>
                <a:gd name="connsiteY10" fmla="*/ 984963 h 1189836"/>
                <a:gd name="connsiteX11" fmla="*/ 939150 w 1564191"/>
                <a:gd name="connsiteY11" fmla="*/ 985526 h 1189836"/>
                <a:gd name="connsiteX12" fmla="*/ 933544 w 1564191"/>
                <a:gd name="connsiteY12" fmla="*/ 985526 h 1189836"/>
                <a:gd name="connsiteX13" fmla="*/ 931752 w 1564191"/>
                <a:gd name="connsiteY13" fmla="*/ 985706 h 1189836"/>
                <a:gd name="connsiteX14" fmla="*/ 931752 w 1564191"/>
                <a:gd name="connsiteY14" fmla="*/ 985526 h 1189836"/>
                <a:gd name="connsiteX15" fmla="*/ 639997 w 1564191"/>
                <a:gd name="connsiteY15" fmla="*/ 985526 h 1189836"/>
                <a:gd name="connsiteX16" fmla="*/ 639997 w 1564191"/>
                <a:gd name="connsiteY16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419659 w 1564191"/>
                <a:gd name="connsiteY8" fmla="*/ 535648 h 1189836"/>
                <a:gd name="connsiteX9" fmla="*/ 939150 w 1564191"/>
                <a:gd name="connsiteY9" fmla="*/ 984963 h 1189836"/>
                <a:gd name="connsiteX10" fmla="*/ 939150 w 1564191"/>
                <a:gd name="connsiteY10" fmla="*/ 985526 h 1189836"/>
                <a:gd name="connsiteX11" fmla="*/ 933544 w 1564191"/>
                <a:gd name="connsiteY11" fmla="*/ 985526 h 1189836"/>
                <a:gd name="connsiteX12" fmla="*/ 931752 w 1564191"/>
                <a:gd name="connsiteY12" fmla="*/ 985706 h 1189836"/>
                <a:gd name="connsiteX13" fmla="*/ 931752 w 1564191"/>
                <a:gd name="connsiteY13" fmla="*/ 985526 h 1189836"/>
                <a:gd name="connsiteX14" fmla="*/ 639997 w 1564191"/>
                <a:gd name="connsiteY14" fmla="*/ 985526 h 1189836"/>
                <a:gd name="connsiteX15" fmla="*/ 639997 w 1564191"/>
                <a:gd name="connsiteY15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19659 w 1938047"/>
                <a:gd name="connsiteY7" fmla="*/ 440398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1938047 w 1938047"/>
                <a:gd name="connsiteY5" fmla="*/ 0 h 1094586"/>
                <a:gd name="connsiteX6" fmla="*/ 1483952 w 1938047"/>
                <a:gd name="connsiteY6" fmla="*/ 502310 h 1094586"/>
                <a:gd name="connsiteX7" fmla="*/ 939150 w 1938047"/>
                <a:gd name="connsiteY7" fmla="*/ 889713 h 1094586"/>
                <a:gd name="connsiteX8" fmla="*/ 939150 w 1938047"/>
                <a:gd name="connsiteY8" fmla="*/ 890276 h 1094586"/>
                <a:gd name="connsiteX9" fmla="*/ 933544 w 1938047"/>
                <a:gd name="connsiteY9" fmla="*/ 890276 h 1094586"/>
                <a:gd name="connsiteX10" fmla="*/ 931752 w 1938047"/>
                <a:gd name="connsiteY10" fmla="*/ 890456 h 1094586"/>
                <a:gd name="connsiteX11" fmla="*/ 931752 w 1938047"/>
                <a:gd name="connsiteY11" fmla="*/ 890276 h 1094586"/>
                <a:gd name="connsiteX12" fmla="*/ 639997 w 1938047"/>
                <a:gd name="connsiteY12" fmla="*/ 890276 h 1094586"/>
                <a:gd name="connsiteX13" fmla="*/ 639997 w 1938047"/>
                <a:gd name="connsiteY13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974"/>
                <a:gd name="connsiteY0" fmla="*/ 1275741 h 1275741"/>
                <a:gd name="connsiteX1" fmla="*/ 0 w 1860974"/>
                <a:gd name="connsiteY1" fmla="*/ 867121 h 1275741"/>
                <a:gd name="connsiteX2" fmla="*/ 639997 w 1860974"/>
                <a:gd name="connsiteY2" fmla="*/ 458501 h 1275741"/>
                <a:gd name="connsiteX3" fmla="*/ 639997 w 1860974"/>
                <a:gd name="connsiteY3" fmla="*/ 662811 h 1275741"/>
                <a:gd name="connsiteX4" fmla="*/ 1860409 w 1860974"/>
                <a:gd name="connsiteY4" fmla="*/ 0 h 1275741"/>
                <a:gd name="connsiteX5" fmla="*/ 1690986 w 1860974"/>
                <a:gd name="connsiteY5" fmla="*/ 700718 h 1275741"/>
                <a:gd name="connsiteX6" fmla="*/ 939150 w 1860974"/>
                <a:gd name="connsiteY6" fmla="*/ 1070868 h 1275741"/>
                <a:gd name="connsiteX7" fmla="*/ 939150 w 1860974"/>
                <a:gd name="connsiteY7" fmla="*/ 1071431 h 1275741"/>
                <a:gd name="connsiteX8" fmla="*/ 933544 w 1860974"/>
                <a:gd name="connsiteY8" fmla="*/ 1071431 h 1275741"/>
                <a:gd name="connsiteX9" fmla="*/ 931752 w 1860974"/>
                <a:gd name="connsiteY9" fmla="*/ 1071611 h 1275741"/>
                <a:gd name="connsiteX10" fmla="*/ 931752 w 1860974"/>
                <a:gd name="connsiteY10" fmla="*/ 1071431 h 1275741"/>
                <a:gd name="connsiteX11" fmla="*/ 639997 w 1860974"/>
                <a:gd name="connsiteY11" fmla="*/ 1071431 h 1275741"/>
                <a:gd name="connsiteX12" fmla="*/ 639997 w 1860974"/>
                <a:gd name="connsiteY12" fmla="*/ 1275741 h 1275741"/>
                <a:gd name="connsiteX0" fmla="*/ 657407 w 1878384"/>
                <a:gd name="connsiteY0" fmla="*/ 1275741 h 1275741"/>
                <a:gd name="connsiteX1" fmla="*/ 0 w 1878384"/>
                <a:gd name="connsiteY1" fmla="*/ 806186 h 1275741"/>
                <a:gd name="connsiteX2" fmla="*/ 657407 w 1878384"/>
                <a:gd name="connsiteY2" fmla="*/ 458501 h 1275741"/>
                <a:gd name="connsiteX3" fmla="*/ 657407 w 1878384"/>
                <a:gd name="connsiteY3" fmla="*/ 662811 h 1275741"/>
                <a:gd name="connsiteX4" fmla="*/ 1877819 w 1878384"/>
                <a:gd name="connsiteY4" fmla="*/ 0 h 1275741"/>
                <a:gd name="connsiteX5" fmla="*/ 1708396 w 1878384"/>
                <a:gd name="connsiteY5" fmla="*/ 700718 h 1275741"/>
                <a:gd name="connsiteX6" fmla="*/ 956560 w 1878384"/>
                <a:gd name="connsiteY6" fmla="*/ 1070868 h 1275741"/>
                <a:gd name="connsiteX7" fmla="*/ 956560 w 1878384"/>
                <a:gd name="connsiteY7" fmla="*/ 1071431 h 1275741"/>
                <a:gd name="connsiteX8" fmla="*/ 950954 w 1878384"/>
                <a:gd name="connsiteY8" fmla="*/ 1071431 h 1275741"/>
                <a:gd name="connsiteX9" fmla="*/ 949162 w 1878384"/>
                <a:gd name="connsiteY9" fmla="*/ 1071611 h 1275741"/>
                <a:gd name="connsiteX10" fmla="*/ 949162 w 1878384"/>
                <a:gd name="connsiteY10" fmla="*/ 1071431 h 1275741"/>
                <a:gd name="connsiteX11" fmla="*/ 657407 w 1878384"/>
                <a:gd name="connsiteY11" fmla="*/ 1071431 h 1275741"/>
                <a:gd name="connsiteX12" fmla="*/ 657407 w 1878384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48701 w 1869678"/>
                <a:gd name="connsiteY2" fmla="*/ 458501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92227 w 1869678"/>
                <a:gd name="connsiteY2" fmla="*/ 467206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9678" h="1275741">
                  <a:moveTo>
                    <a:pt x="648701" y="1275741"/>
                  </a:moveTo>
                  <a:lnTo>
                    <a:pt x="0" y="745250"/>
                  </a:lnTo>
                  <a:lnTo>
                    <a:pt x="692227" y="467206"/>
                  </a:lnTo>
                  <a:lnTo>
                    <a:pt x="648701" y="662811"/>
                  </a:lnTo>
                  <a:cubicBezTo>
                    <a:pt x="1357429" y="830061"/>
                    <a:pt x="1695222" y="453850"/>
                    <a:pt x="1869113" y="0"/>
                  </a:cubicBezTo>
                  <a:cubicBezTo>
                    <a:pt x="1874698" y="336676"/>
                    <a:pt x="1840380" y="504920"/>
                    <a:pt x="1699690" y="700718"/>
                  </a:cubicBezTo>
                  <a:cubicBezTo>
                    <a:pt x="1447095" y="992167"/>
                    <a:pt x="1195243" y="1067624"/>
                    <a:pt x="947854" y="1070868"/>
                  </a:cubicBezTo>
                  <a:lnTo>
                    <a:pt x="947854" y="1071431"/>
                  </a:lnTo>
                  <a:lnTo>
                    <a:pt x="942248" y="1071431"/>
                  </a:lnTo>
                  <a:cubicBezTo>
                    <a:pt x="941652" y="1071610"/>
                    <a:pt x="941054" y="1071611"/>
                    <a:pt x="940456" y="1071611"/>
                  </a:cubicBezTo>
                  <a:lnTo>
                    <a:pt x="940456" y="1071431"/>
                  </a:lnTo>
                  <a:lnTo>
                    <a:pt x="648701" y="1071431"/>
                  </a:lnTo>
                  <a:lnTo>
                    <a:pt x="648701" y="12757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1" name="Left Arrow 2">
              <a:extLst>
                <a:ext uri="{FF2B5EF4-FFF2-40B4-BE49-F238E27FC236}">
                  <a16:creationId xmlns:a16="http://schemas.microsoft.com/office/drawing/2014/main" id="{694F7254-CD1C-4B4B-B187-E96065E94435}"/>
                </a:ext>
              </a:extLst>
            </p:cNvPr>
            <p:cNvSpPr/>
            <p:nvPr/>
          </p:nvSpPr>
          <p:spPr>
            <a:xfrm rot="8100000">
              <a:off x="2154980" y="1987482"/>
              <a:ext cx="2550582" cy="1740344"/>
            </a:xfrm>
            <a:custGeom>
              <a:avLst/>
              <a:gdLst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983944 w 1564191"/>
                <a:gd name="connsiteY7" fmla="*/ 528775 h 1189836"/>
                <a:gd name="connsiteX8" fmla="*/ 1564191 w 1564191"/>
                <a:gd name="connsiteY8" fmla="*/ 0 h 1189836"/>
                <a:gd name="connsiteX9" fmla="*/ 1388017 w 1564191"/>
                <a:gd name="connsiteY9" fmla="*/ 530857 h 1189836"/>
                <a:gd name="connsiteX10" fmla="*/ 1388955 w 1564191"/>
                <a:gd name="connsiteY10" fmla="*/ 530862 h 1189836"/>
                <a:gd name="connsiteX11" fmla="*/ 1388758 w 1564191"/>
                <a:gd name="connsiteY11" fmla="*/ 532748 h 1189836"/>
                <a:gd name="connsiteX12" fmla="*/ 1388961 w 1564191"/>
                <a:gd name="connsiteY12" fmla="*/ 533267 h 1189836"/>
                <a:gd name="connsiteX13" fmla="*/ 1388703 w 1564191"/>
                <a:gd name="connsiteY13" fmla="*/ 533267 h 1189836"/>
                <a:gd name="connsiteX14" fmla="*/ 939150 w 1564191"/>
                <a:gd name="connsiteY14" fmla="*/ 984963 h 1189836"/>
                <a:gd name="connsiteX15" fmla="*/ 939150 w 1564191"/>
                <a:gd name="connsiteY15" fmla="*/ 985526 h 1189836"/>
                <a:gd name="connsiteX16" fmla="*/ 933544 w 1564191"/>
                <a:gd name="connsiteY16" fmla="*/ 985526 h 1189836"/>
                <a:gd name="connsiteX17" fmla="*/ 931752 w 1564191"/>
                <a:gd name="connsiteY17" fmla="*/ 985706 h 1189836"/>
                <a:gd name="connsiteX18" fmla="*/ 931752 w 1564191"/>
                <a:gd name="connsiteY18" fmla="*/ 985526 h 1189836"/>
                <a:gd name="connsiteX19" fmla="*/ 639997 w 1564191"/>
                <a:gd name="connsiteY19" fmla="*/ 985526 h 1189836"/>
                <a:gd name="connsiteX20" fmla="*/ 639997 w 1564191"/>
                <a:gd name="connsiteY20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981979 w 1564191"/>
                <a:gd name="connsiteY6" fmla="*/ 528765 h 1189836"/>
                <a:gd name="connsiteX7" fmla="*/ 1564191 w 1564191"/>
                <a:gd name="connsiteY7" fmla="*/ 0 h 1189836"/>
                <a:gd name="connsiteX8" fmla="*/ 1388017 w 1564191"/>
                <a:gd name="connsiteY8" fmla="*/ 530857 h 1189836"/>
                <a:gd name="connsiteX9" fmla="*/ 1388955 w 1564191"/>
                <a:gd name="connsiteY9" fmla="*/ 530862 h 1189836"/>
                <a:gd name="connsiteX10" fmla="*/ 1388758 w 1564191"/>
                <a:gd name="connsiteY10" fmla="*/ 532748 h 1189836"/>
                <a:gd name="connsiteX11" fmla="*/ 1388961 w 1564191"/>
                <a:gd name="connsiteY11" fmla="*/ 533267 h 1189836"/>
                <a:gd name="connsiteX12" fmla="*/ 1388703 w 1564191"/>
                <a:gd name="connsiteY12" fmla="*/ 533267 h 1189836"/>
                <a:gd name="connsiteX13" fmla="*/ 939150 w 1564191"/>
                <a:gd name="connsiteY13" fmla="*/ 984963 h 1189836"/>
                <a:gd name="connsiteX14" fmla="*/ 939150 w 1564191"/>
                <a:gd name="connsiteY14" fmla="*/ 985526 h 1189836"/>
                <a:gd name="connsiteX15" fmla="*/ 933544 w 1564191"/>
                <a:gd name="connsiteY15" fmla="*/ 985526 h 1189836"/>
                <a:gd name="connsiteX16" fmla="*/ 931752 w 1564191"/>
                <a:gd name="connsiteY16" fmla="*/ 985706 h 1189836"/>
                <a:gd name="connsiteX17" fmla="*/ 931752 w 1564191"/>
                <a:gd name="connsiteY17" fmla="*/ 985526 h 1189836"/>
                <a:gd name="connsiteX18" fmla="*/ 639997 w 1564191"/>
                <a:gd name="connsiteY18" fmla="*/ 985526 h 1189836"/>
                <a:gd name="connsiteX19" fmla="*/ 639997 w 1564191"/>
                <a:gd name="connsiteY19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388703 w 1564191"/>
                <a:gd name="connsiteY11" fmla="*/ 533267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388961 w 1564191"/>
                <a:gd name="connsiteY10" fmla="*/ 533267 h 1189836"/>
                <a:gd name="connsiteX11" fmla="*/ 1419659 w 1564191"/>
                <a:gd name="connsiteY11" fmla="*/ 535648 h 1189836"/>
                <a:gd name="connsiteX12" fmla="*/ 939150 w 1564191"/>
                <a:gd name="connsiteY12" fmla="*/ 984963 h 1189836"/>
                <a:gd name="connsiteX13" fmla="*/ 939150 w 1564191"/>
                <a:gd name="connsiteY13" fmla="*/ 985526 h 1189836"/>
                <a:gd name="connsiteX14" fmla="*/ 933544 w 1564191"/>
                <a:gd name="connsiteY14" fmla="*/ 985526 h 1189836"/>
                <a:gd name="connsiteX15" fmla="*/ 931752 w 1564191"/>
                <a:gd name="connsiteY15" fmla="*/ 985706 h 1189836"/>
                <a:gd name="connsiteX16" fmla="*/ 931752 w 1564191"/>
                <a:gd name="connsiteY16" fmla="*/ 985526 h 1189836"/>
                <a:gd name="connsiteX17" fmla="*/ 639997 w 1564191"/>
                <a:gd name="connsiteY17" fmla="*/ 985526 h 1189836"/>
                <a:gd name="connsiteX18" fmla="*/ 639997 w 1564191"/>
                <a:gd name="connsiteY18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388758 w 1564191"/>
                <a:gd name="connsiteY9" fmla="*/ 532748 h 1189836"/>
                <a:gd name="connsiteX10" fmla="*/ 1419659 w 1564191"/>
                <a:gd name="connsiteY10" fmla="*/ 535648 h 1189836"/>
                <a:gd name="connsiteX11" fmla="*/ 939150 w 1564191"/>
                <a:gd name="connsiteY11" fmla="*/ 984963 h 1189836"/>
                <a:gd name="connsiteX12" fmla="*/ 939150 w 1564191"/>
                <a:gd name="connsiteY12" fmla="*/ 985526 h 1189836"/>
                <a:gd name="connsiteX13" fmla="*/ 933544 w 1564191"/>
                <a:gd name="connsiteY13" fmla="*/ 985526 h 1189836"/>
                <a:gd name="connsiteX14" fmla="*/ 931752 w 1564191"/>
                <a:gd name="connsiteY14" fmla="*/ 985706 h 1189836"/>
                <a:gd name="connsiteX15" fmla="*/ 931752 w 1564191"/>
                <a:gd name="connsiteY15" fmla="*/ 985526 h 1189836"/>
                <a:gd name="connsiteX16" fmla="*/ 639997 w 1564191"/>
                <a:gd name="connsiteY16" fmla="*/ 985526 h 1189836"/>
                <a:gd name="connsiteX17" fmla="*/ 639997 w 1564191"/>
                <a:gd name="connsiteY17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388955 w 1564191"/>
                <a:gd name="connsiteY8" fmla="*/ 530862 h 1189836"/>
                <a:gd name="connsiteX9" fmla="*/ 1419659 w 1564191"/>
                <a:gd name="connsiteY9" fmla="*/ 535648 h 1189836"/>
                <a:gd name="connsiteX10" fmla="*/ 939150 w 1564191"/>
                <a:gd name="connsiteY10" fmla="*/ 984963 h 1189836"/>
                <a:gd name="connsiteX11" fmla="*/ 939150 w 1564191"/>
                <a:gd name="connsiteY11" fmla="*/ 985526 h 1189836"/>
                <a:gd name="connsiteX12" fmla="*/ 933544 w 1564191"/>
                <a:gd name="connsiteY12" fmla="*/ 985526 h 1189836"/>
                <a:gd name="connsiteX13" fmla="*/ 931752 w 1564191"/>
                <a:gd name="connsiteY13" fmla="*/ 985706 h 1189836"/>
                <a:gd name="connsiteX14" fmla="*/ 931752 w 1564191"/>
                <a:gd name="connsiteY14" fmla="*/ 985526 h 1189836"/>
                <a:gd name="connsiteX15" fmla="*/ 639997 w 1564191"/>
                <a:gd name="connsiteY15" fmla="*/ 985526 h 1189836"/>
                <a:gd name="connsiteX16" fmla="*/ 639997 w 1564191"/>
                <a:gd name="connsiteY16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388017 w 1564191"/>
                <a:gd name="connsiteY7" fmla="*/ 530857 h 1189836"/>
                <a:gd name="connsiteX8" fmla="*/ 1419659 w 1564191"/>
                <a:gd name="connsiteY8" fmla="*/ 535648 h 1189836"/>
                <a:gd name="connsiteX9" fmla="*/ 939150 w 1564191"/>
                <a:gd name="connsiteY9" fmla="*/ 984963 h 1189836"/>
                <a:gd name="connsiteX10" fmla="*/ 939150 w 1564191"/>
                <a:gd name="connsiteY10" fmla="*/ 985526 h 1189836"/>
                <a:gd name="connsiteX11" fmla="*/ 933544 w 1564191"/>
                <a:gd name="connsiteY11" fmla="*/ 985526 h 1189836"/>
                <a:gd name="connsiteX12" fmla="*/ 931752 w 1564191"/>
                <a:gd name="connsiteY12" fmla="*/ 985706 h 1189836"/>
                <a:gd name="connsiteX13" fmla="*/ 931752 w 1564191"/>
                <a:gd name="connsiteY13" fmla="*/ 985526 h 1189836"/>
                <a:gd name="connsiteX14" fmla="*/ 639997 w 1564191"/>
                <a:gd name="connsiteY14" fmla="*/ 985526 h 1189836"/>
                <a:gd name="connsiteX15" fmla="*/ 639997 w 1564191"/>
                <a:gd name="connsiteY15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564191"/>
                <a:gd name="connsiteY0" fmla="*/ 1189836 h 1189836"/>
                <a:gd name="connsiteX1" fmla="*/ 0 w 1564191"/>
                <a:gd name="connsiteY1" fmla="*/ 781216 h 1189836"/>
                <a:gd name="connsiteX2" fmla="*/ 639997 w 1564191"/>
                <a:gd name="connsiteY2" fmla="*/ 372596 h 1189836"/>
                <a:gd name="connsiteX3" fmla="*/ 639997 w 1564191"/>
                <a:gd name="connsiteY3" fmla="*/ 576906 h 1189836"/>
                <a:gd name="connsiteX4" fmla="*/ 939150 w 1564191"/>
                <a:gd name="connsiteY4" fmla="*/ 576906 h 1189836"/>
                <a:gd name="connsiteX5" fmla="*/ 939150 w 1564191"/>
                <a:gd name="connsiteY5" fmla="*/ 577238 h 1189836"/>
                <a:gd name="connsiteX6" fmla="*/ 1564191 w 1564191"/>
                <a:gd name="connsiteY6" fmla="*/ 0 h 1189836"/>
                <a:gd name="connsiteX7" fmla="*/ 1419659 w 1564191"/>
                <a:gd name="connsiteY7" fmla="*/ 535648 h 1189836"/>
                <a:gd name="connsiteX8" fmla="*/ 939150 w 1564191"/>
                <a:gd name="connsiteY8" fmla="*/ 984963 h 1189836"/>
                <a:gd name="connsiteX9" fmla="*/ 939150 w 1564191"/>
                <a:gd name="connsiteY9" fmla="*/ 985526 h 1189836"/>
                <a:gd name="connsiteX10" fmla="*/ 933544 w 1564191"/>
                <a:gd name="connsiteY10" fmla="*/ 985526 h 1189836"/>
                <a:gd name="connsiteX11" fmla="*/ 931752 w 1564191"/>
                <a:gd name="connsiteY11" fmla="*/ 985706 h 1189836"/>
                <a:gd name="connsiteX12" fmla="*/ 931752 w 1564191"/>
                <a:gd name="connsiteY12" fmla="*/ 985526 h 1189836"/>
                <a:gd name="connsiteX13" fmla="*/ 639997 w 1564191"/>
                <a:gd name="connsiteY13" fmla="*/ 985526 h 1189836"/>
                <a:gd name="connsiteX14" fmla="*/ 639997 w 1564191"/>
                <a:gd name="connsiteY14" fmla="*/ 1189836 h 118983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19659 w 1938047"/>
                <a:gd name="connsiteY7" fmla="*/ 440398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939150 w 1938047"/>
                <a:gd name="connsiteY5" fmla="*/ 481988 h 1094586"/>
                <a:gd name="connsiteX6" fmla="*/ 1938047 w 1938047"/>
                <a:gd name="connsiteY6" fmla="*/ 0 h 1094586"/>
                <a:gd name="connsiteX7" fmla="*/ 1483952 w 1938047"/>
                <a:gd name="connsiteY7" fmla="*/ 502310 h 1094586"/>
                <a:gd name="connsiteX8" fmla="*/ 939150 w 1938047"/>
                <a:gd name="connsiteY8" fmla="*/ 889713 h 1094586"/>
                <a:gd name="connsiteX9" fmla="*/ 939150 w 1938047"/>
                <a:gd name="connsiteY9" fmla="*/ 890276 h 1094586"/>
                <a:gd name="connsiteX10" fmla="*/ 933544 w 1938047"/>
                <a:gd name="connsiteY10" fmla="*/ 890276 h 1094586"/>
                <a:gd name="connsiteX11" fmla="*/ 931752 w 1938047"/>
                <a:gd name="connsiteY11" fmla="*/ 890456 h 1094586"/>
                <a:gd name="connsiteX12" fmla="*/ 931752 w 1938047"/>
                <a:gd name="connsiteY12" fmla="*/ 890276 h 1094586"/>
                <a:gd name="connsiteX13" fmla="*/ 639997 w 1938047"/>
                <a:gd name="connsiteY13" fmla="*/ 890276 h 1094586"/>
                <a:gd name="connsiteX14" fmla="*/ 639997 w 1938047"/>
                <a:gd name="connsiteY14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939150 w 1938047"/>
                <a:gd name="connsiteY4" fmla="*/ 481656 h 1094586"/>
                <a:gd name="connsiteX5" fmla="*/ 1938047 w 1938047"/>
                <a:gd name="connsiteY5" fmla="*/ 0 h 1094586"/>
                <a:gd name="connsiteX6" fmla="*/ 1483952 w 1938047"/>
                <a:gd name="connsiteY6" fmla="*/ 502310 h 1094586"/>
                <a:gd name="connsiteX7" fmla="*/ 939150 w 1938047"/>
                <a:gd name="connsiteY7" fmla="*/ 889713 h 1094586"/>
                <a:gd name="connsiteX8" fmla="*/ 939150 w 1938047"/>
                <a:gd name="connsiteY8" fmla="*/ 890276 h 1094586"/>
                <a:gd name="connsiteX9" fmla="*/ 933544 w 1938047"/>
                <a:gd name="connsiteY9" fmla="*/ 890276 h 1094586"/>
                <a:gd name="connsiteX10" fmla="*/ 931752 w 1938047"/>
                <a:gd name="connsiteY10" fmla="*/ 890456 h 1094586"/>
                <a:gd name="connsiteX11" fmla="*/ 931752 w 1938047"/>
                <a:gd name="connsiteY11" fmla="*/ 890276 h 1094586"/>
                <a:gd name="connsiteX12" fmla="*/ 639997 w 1938047"/>
                <a:gd name="connsiteY12" fmla="*/ 890276 h 1094586"/>
                <a:gd name="connsiteX13" fmla="*/ 639997 w 1938047"/>
                <a:gd name="connsiteY13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938047"/>
                <a:gd name="connsiteY0" fmla="*/ 1094586 h 1094586"/>
                <a:gd name="connsiteX1" fmla="*/ 0 w 1938047"/>
                <a:gd name="connsiteY1" fmla="*/ 685966 h 1094586"/>
                <a:gd name="connsiteX2" fmla="*/ 639997 w 1938047"/>
                <a:gd name="connsiteY2" fmla="*/ 277346 h 1094586"/>
                <a:gd name="connsiteX3" fmla="*/ 639997 w 1938047"/>
                <a:gd name="connsiteY3" fmla="*/ 481656 h 1094586"/>
                <a:gd name="connsiteX4" fmla="*/ 1938047 w 1938047"/>
                <a:gd name="connsiteY4" fmla="*/ 0 h 1094586"/>
                <a:gd name="connsiteX5" fmla="*/ 1483952 w 1938047"/>
                <a:gd name="connsiteY5" fmla="*/ 502310 h 1094586"/>
                <a:gd name="connsiteX6" fmla="*/ 939150 w 1938047"/>
                <a:gd name="connsiteY6" fmla="*/ 889713 h 1094586"/>
                <a:gd name="connsiteX7" fmla="*/ 939150 w 1938047"/>
                <a:gd name="connsiteY7" fmla="*/ 890276 h 1094586"/>
                <a:gd name="connsiteX8" fmla="*/ 933544 w 1938047"/>
                <a:gd name="connsiteY8" fmla="*/ 890276 h 1094586"/>
                <a:gd name="connsiteX9" fmla="*/ 931752 w 1938047"/>
                <a:gd name="connsiteY9" fmla="*/ 890456 h 1094586"/>
                <a:gd name="connsiteX10" fmla="*/ 931752 w 1938047"/>
                <a:gd name="connsiteY10" fmla="*/ 890276 h 1094586"/>
                <a:gd name="connsiteX11" fmla="*/ 639997 w 1938047"/>
                <a:gd name="connsiteY11" fmla="*/ 890276 h 1094586"/>
                <a:gd name="connsiteX12" fmla="*/ 639997 w 1938047"/>
                <a:gd name="connsiteY12" fmla="*/ 1094586 h 1094586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483952 w 1860409"/>
                <a:gd name="connsiteY5" fmla="*/ 683465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39227 w 1860409"/>
                <a:gd name="connsiteY5" fmla="*/ 717971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409"/>
                <a:gd name="connsiteY0" fmla="*/ 1275741 h 1275741"/>
                <a:gd name="connsiteX1" fmla="*/ 0 w 1860409"/>
                <a:gd name="connsiteY1" fmla="*/ 867121 h 1275741"/>
                <a:gd name="connsiteX2" fmla="*/ 639997 w 1860409"/>
                <a:gd name="connsiteY2" fmla="*/ 458501 h 1275741"/>
                <a:gd name="connsiteX3" fmla="*/ 639997 w 1860409"/>
                <a:gd name="connsiteY3" fmla="*/ 662811 h 1275741"/>
                <a:gd name="connsiteX4" fmla="*/ 1860409 w 1860409"/>
                <a:gd name="connsiteY4" fmla="*/ 0 h 1275741"/>
                <a:gd name="connsiteX5" fmla="*/ 1690986 w 1860409"/>
                <a:gd name="connsiteY5" fmla="*/ 700718 h 1275741"/>
                <a:gd name="connsiteX6" fmla="*/ 939150 w 1860409"/>
                <a:gd name="connsiteY6" fmla="*/ 1070868 h 1275741"/>
                <a:gd name="connsiteX7" fmla="*/ 939150 w 1860409"/>
                <a:gd name="connsiteY7" fmla="*/ 1071431 h 1275741"/>
                <a:gd name="connsiteX8" fmla="*/ 933544 w 1860409"/>
                <a:gd name="connsiteY8" fmla="*/ 1071431 h 1275741"/>
                <a:gd name="connsiteX9" fmla="*/ 931752 w 1860409"/>
                <a:gd name="connsiteY9" fmla="*/ 1071611 h 1275741"/>
                <a:gd name="connsiteX10" fmla="*/ 931752 w 1860409"/>
                <a:gd name="connsiteY10" fmla="*/ 1071431 h 1275741"/>
                <a:gd name="connsiteX11" fmla="*/ 639997 w 1860409"/>
                <a:gd name="connsiteY11" fmla="*/ 1071431 h 1275741"/>
                <a:gd name="connsiteX12" fmla="*/ 639997 w 1860409"/>
                <a:gd name="connsiteY12" fmla="*/ 1275741 h 1275741"/>
                <a:gd name="connsiteX0" fmla="*/ 639997 w 1860974"/>
                <a:gd name="connsiteY0" fmla="*/ 1275741 h 1275741"/>
                <a:gd name="connsiteX1" fmla="*/ 0 w 1860974"/>
                <a:gd name="connsiteY1" fmla="*/ 867121 h 1275741"/>
                <a:gd name="connsiteX2" fmla="*/ 639997 w 1860974"/>
                <a:gd name="connsiteY2" fmla="*/ 458501 h 1275741"/>
                <a:gd name="connsiteX3" fmla="*/ 639997 w 1860974"/>
                <a:gd name="connsiteY3" fmla="*/ 662811 h 1275741"/>
                <a:gd name="connsiteX4" fmla="*/ 1860409 w 1860974"/>
                <a:gd name="connsiteY4" fmla="*/ 0 h 1275741"/>
                <a:gd name="connsiteX5" fmla="*/ 1690986 w 1860974"/>
                <a:gd name="connsiteY5" fmla="*/ 700718 h 1275741"/>
                <a:gd name="connsiteX6" fmla="*/ 939150 w 1860974"/>
                <a:gd name="connsiteY6" fmla="*/ 1070868 h 1275741"/>
                <a:gd name="connsiteX7" fmla="*/ 939150 w 1860974"/>
                <a:gd name="connsiteY7" fmla="*/ 1071431 h 1275741"/>
                <a:gd name="connsiteX8" fmla="*/ 933544 w 1860974"/>
                <a:gd name="connsiteY8" fmla="*/ 1071431 h 1275741"/>
                <a:gd name="connsiteX9" fmla="*/ 931752 w 1860974"/>
                <a:gd name="connsiteY9" fmla="*/ 1071611 h 1275741"/>
                <a:gd name="connsiteX10" fmla="*/ 931752 w 1860974"/>
                <a:gd name="connsiteY10" fmla="*/ 1071431 h 1275741"/>
                <a:gd name="connsiteX11" fmla="*/ 639997 w 1860974"/>
                <a:gd name="connsiteY11" fmla="*/ 1071431 h 1275741"/>
                <a:gd name="connsiteX12" fmla="*/ 639997 w 1860974"/>
                <a:gd name="connsiteY12" fmla="*/ 1275741 h 1275741"/>
                <a:gd name="connsiteX0" fmla="*/ 657407 w 1878384"/>
                <a:gd name="connsiteY0" fmla="*/ 1275741 h 1275741"/>
                <a:gd name="connsiteX1" fmla="*/ 0 w 1878384"/>
                <a:gd name="connsiteY1" fmla="*/ 806186 h 1275741"/>
                <a:gd name="connsiteX2" fmla="*/ 657407 w 1878384"/>
                <a:gd name="connsiteY2" fmla="*/ 458501 h 1275741"/>
                <a:gd name="connsiteX3" fmla="*/ 657407 w 1878384"/>
                <a:gd name="connsiteY3" fmla="*/ 662811 h 1275741"/>
                <a:gd name="connsiteX4" fmla="*/ 1877819 w 1878384"/>
                <a:gd name="connsiteY4" fmla="*/ 0 h 1275741"/>
                <a:gd name="connsiteX5" fmla="*/ 1708396 w 1878384"/>
                <a:gd name="connsiteY5" fmla="*/ 700718 h 1275741"/>
                <a:gd name="connsiteX6" fmla="*/ 956560 w 1878384"/>
                <a:gd name="connsiteY6" fmla="*/ 1070868 h 1275741"/>
                <a:gd name="connsiteX7" fmla="*/ 956560 w 1878384"/>
                <a:gd name="connsiteY7" fmla="*/ 1071431 h 1275741"/>
                <a:gd name="connsiteX8" fmla="*/ 950954 w 1878384"/>
                <a:gd name="connsiteY8" fmla="*/ 1071431 h 1275741"/>
                <a:gd name="connsiteX9" fmla="*/ 949162 w 1878384"/>
                <a:gd name="connsiteY9" fmla="*/ 1071611 h 1275741"/>
                <a:gd name="connsiteX10" fmla="*/ 949162 w 1878384"/>
                <a:gd name="connsiteY10" fmla="*/ 1071431 h 1275741"/>
                <a:gd name="connsiteX11" fmla="*/ 657407 w 1878384"/>
                <a:gd name="connsiteY11" fmla="*/ 1071431 h 1275741"/>
                <a:gd name="connsiteX12" fmla="*/ 657407 w 1878384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48701 w 1869678"/>
                <a:gd name="connsiteY2" fmla="*/ 458501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  <a:gd name="connsiteX0" fmla="*/ 648701 w 1869678"/>
                <a:gd name="connsiteY0" fmla="*/ 1275741 h 1275741"/>
                <a:gd name="connsiteX1" fmla="*/ 0 w 1869678"/>
                <a:gd name="connsiteY1" fmla="*/ 745250 h 1275741"/>
                <a:gd name="connsiteX2" fmla="*/ 692227 w 1869678"/>
                <a:gd name="connsiteY2" fmla="*/ 467206 h 1275741"/>
                <a:gd name="connsiteX3" fmla="*/ 648701 w 1869678"/>
                <a:gd name="connsiteY3" fmla="*/ 662811 h 1275741"/>
                <a:gd name="connsiteX4" fmla="*/ 1869113 w 1869678"/>
                <a:gd name="connsiteY4" fmla="*/ 0 h 1275741"/>
                <a:gd name="connsiteX5" fmla="*/ 1699690 w 1869678"/>
                <a:gd name="connsiteY5" fmla="*/ 700718 h 1275741"/>
                <a:gd name="connsiteX6" fmla="*/ 947854 w 1869678"/>
                <a:gd name="connsiteY6" fmla="*/ 1070868 h 1275741"/>
                <a:gd name="connsiteX7" fmla="*/ 947854 w 1869678"/>
                <a:gd name="connsiteY7" fmla="*/ 1071431 h 1275741"/>
                <a:gd name="connsiteX8" fmla="*/ 942248 w 1869678"/>
                <a:gd name="connsiteY8" fmla="*/ 1071431 h 1275741"/>
                <a:gd name="connsiteX9" fmla="*/ 940456 w 1869678"/>
                <a:gd name="connsiteY9" fmla="*/ 1071611 h 1275741"/>
                <a:gd name="connsiteX10" fmla="*/ 940456 w 1869678"/>
                <a:gd name="connsiteY10" fmla="*/ 1071431 h 1275741"/>
                <a:gd name="connsiteX11" fmla="*/ 648701 w 1869678"/>
                <a:gd name="connsiteY11" fmla="*/ 1071431 h 1275741"/>
                <a:gd name="connsiteX12" fmla="*/ 648701 w 1869678"/>
                <a:gd name="connsiteY12" fmla="*/ 1275741 h 127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9678" h="1275741">
                  <a:moveTo>
                    <a:pt x="648701" y="1275741"/>
                  </a:moveTo>
                  <a:lnTo>
                    <a:pt x="0" y="745250"/>
                  </a:lnTo>
                  <a:lnTo>
                    <a:pt x="692227" y="467206"/>
                  </a:lnTo>
                  <a:lnTo>
                    <a:pt x="648701" y="662811"/>
                  </a:lnTo>
                  <a:cubicBezTo>
                    <a:pt x="1357429" y="830061"/>
                    <a:pt x="1695222" y="453850"/>
                    <a:pt x="1869113" y="0"/>
                  </a:cubicBezTo>
                  <a:cubicBezTo>
                    <a:pt x="1874698" y="336676"/>
                    <a:pt x="1840380" y="504920"/>
                    <a:pt x="1699690" y="700718"/>
                  </a:cubicBezTo>
                  <a:cubicBezTo>
                    <a:pt x="1447095" y="992167"/>
                    <a:pt x="1195243" y="1067624"/>
                    <a:pt x="947854" y="1070868"/>
                  </a:cubicBezTo>
                  <a:lnTo>
                    <a:pt x="947854" y="1071431"/>
                  </a:lnTo>
                  <a:lnTo>
                    <a:pt x="942248" y="1071431"/>
                  </a:lnTo>
                  <a:cubicBezTo>
                    <a:pt x="941652" y="1071610"/>
                    <a:pt x="941054" y="1071611"/>
                    <a:pt x="940456" y="1071611"/>
                  </a:cubicBezTo>
                  <a:lnTo>
                    <a:pt x="940456" y="1071431"/>
                  </a:lnTo>
                  <a:lnTo>
                    <a:pt x="648701" y="1071431"/>
                  </a:lnTo>
                  <a:lnTo>
                    <a:pt x="648701" y="127574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7">
            <a:extLst>
              <a:ext uri="{FF2B5EF4-FFF2-40B4-BE49-F238E27FC236}">
                <a16:creationId xmlns:a16="http://schemas.microsoft.com/office/drawing/2014/main" id="{8FB857B6-0D23-4FC4-B23A-990A33E830E6}"/>
              </a:ext>
            </a:extLst>
          </p:cNvPr>
          <p:cNvSpPr txBox="1"/>
          <p:nvPr/>
        </p:nvSpPr>
        <p:spPr>
          <a:xfrm>
            <a:off x="5116497" y="3713237"/>
            <a:ext cx="1480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OGROS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3" name="Group 39">
            <a:extLst>
              <a:ext uri="{FF2B5EF4-FFF2-40B4-BE49-F238E27FC236}">
                <a16:creationId xmlns:a16="http://schemas.microsoft.com/office/drawing/2014/main" id="{A5C60F24-F23E-4E9B-85A5-7714128FB06E}"/>
              </a:ext>
            </a:extLst>
          </p:cNvPr>
          <p:cNvGrpSpPr/>
          <p:nvPr/>
        </p:nvGrpSpPr>
        <p:grpSpPr>
          <a:xfrm>
            <a:off x="7878197" y="1719753"/>
            <a:ext cx="3192723" cy="1446550"/>
            <a:chOff x="6210998" y="1433695"/>
            <a:chExt cx="2229890" cy="1029112"/>
          </a:xfrm>
        </p:grpSpPr>
        <p:sp>
          <p:nvSpPr>
            <p:cNvPr id="14" name="TextBox 40">
              <a:extLst>
                <a:ext uri="{FF2B5EF4-FFF2-40B4-BE49-F238E27FC236}">
                  <a16:creationId xmlns:a16="http://schemas.microsoft.com/office/drawing/2014/main" id="{EE8004AA-3E1C-48D8-B811-B222492C7665}"/>
                </a:ext>
              </a:extLst>
            </p:cNvPr>
            <p:cNvSpPr txBox="1"/>
            <p:nvPr/>
          </p:nvSpPr>
          <p:spPr>
            <a:xfrm>
              <a:off x="6210999" y="1433695"/>
              <a:ext cx="2229889" cy="19706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Alianzas</a:t>
              </a:r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Comunicacionales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41">
              <a:extLst>
                <a:ext uri="{FF2B5EF4-FFF2-40B4-BE49-F238E27FC236}">
                  <a16:creationId xmlns:a16="http://schemas.microsoft.com/office/drawing/2014/main" id="{BAC323EF-3B12-444C-9369-81DF835957CD}"/>
                </a:ext>
              </a:extLst>
            </p:cNvPr>
            <p:cNvSpPr txBox="1"/>
            <p:nvPr/>
          </p:nvSpPr>
          <p:spPr>
            <a:xfrm>
              <a:off x="6210998" y="1630759"/>
              <a:ext cx="2229889" cy="83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C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GIZ</a:t>
              </a:r>
            </a:p>
            <a:p>
              <a:r>
                <a:rPr lang="es-EC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OPS</a:t>
              </a:r>
            </a:p>
            <a:p>
              <a:r>
                <a:rPr lang="es-EC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MSP</a:t>
              </a:r>
            </a:p>
            <a:p>
              <a:r>
                <a:rPr lang="es-EC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SEGCOM</a:t>
              </a:r>
            </a:p>
            <a:p>
              <a:r>
                <a:rPr lang="es-EC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OMNIHOSPITAL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42">
            <a:extLst>
              <a:ext uri="{FF2B5EF4-FFF2-40B4-BE49-F238E27FC236}">
                <a16:creationId xmlns:a16="http://schemas.microsoft.com/office/drawing/2014/main" id="{52DF7E5C-E064-46DD-8FE2-8869E0064CF6}"/>
              </a:ext>
            </a:extLst>
          </p:cNvPr>
          <p:cNvGrpSpPr/>
          <p:nvPr/>
        </p:nvGrpSpPr>
        <p:grpSpPr>
          <a:xfrm>
            <a:off x="7878197" y="4691155"/>
            <a:ext cx="3192723" cy="1015663"/>
            <a:chOff x="6210998" y="1433695"/>
            <a:chExt cx="2229890" cy="722568"/>
          </a:xfrm>
        </p:grpSpPr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381B29A0-9895-4CCE-8E36-918F30C43334}"/>
                </a:ext>
              </a:extLst>
            </p:cNvPr>
            <p:cNvSpPr txBox="1"/>
            <p:nvPr/>
          </p:nvSpPr>
          <p:spPr>
            <a:xfrm>
              <a:off x="6210999" y="1433695"/>
              <a:ext cx="2229889" cy="19706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C" altLang="ko-KR" sz="1200" b="1" dirty="0">
                  <a:solidFill>
                    <a:schemeClr val="bg1"/>
                  </a:solidFill>
                  <a:cs typeface="Arial" pitchFamily="34" charset="0"/>
                </a:rPr>
                <a:t>Producción</a:t>
              </a:r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bg1"/>
                  </a:solidFill>
                  <a:cs typeface="Arial" pitchFamily="34" charset="0"/>
                </a:rPr>
                <a:t>Informativa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44">
              <a:extLst>
                <a:ext uri="{FF2B5EF4-FFF2-40B4-BE49-F238E27FC236}">
                  <a16:creationId xmlns:a16="http://schemas.microsoft.com/office/drawing/2014/main" id="{780A5E6C-82B7-40F8-8ECD-C3C7A268B8B7}"/>
                </a:ext>
              </a:extLst>
            </p:cNvPr>
            <p:cNvSpPr txBox="1"/>
            <p:nvPr/>
          </p:nvSpPr>
          <p:spPr>
            <a:xfrm>
              <a:off x="6210998" y="1630759"/>
              <a:ext cx="2229889" cy="52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500 noticias para los equipos de directores y responsables de los equipos técnicos y administrativos.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45">
            <a:extLst>
              <a:ext uri="{FF2B5EF4-FFF2-40B4-BE49-F238E27FC236}">
                <a16:creationId xmlns:a16="http://schemas.microsoft.com/office/drawing/2014/main" id="{D157A1D2-7841-497B-97D7-4B68A8023365}"/>
              </a:ext>
            </a:extLst>
          </p:cNvPr>
          <p:cNvGrpSpPr/>
          <p:nvPr/>
        </p:nvGrpSpPr>
        <p:grpSpPr>
          <a:xfrm>
            <a:off x="698695" y="1191864"/>
            <a:ext cx="3151047" cy="3385543"/>
            <a:chOff x="6210998" y="1433695"/>
            <a:chExt cx="2229890" cy="2408558"/>
          </a:xfrm>
        </p:grpSpPr>
        <p:sp>
          <p:nvSpPr>
            <p:cNvPr id="20" name="TextBox 46">
              <a:extLst>
                <a:ext uri="{FF2B5EF4-FFF2-40B4-BE49-F238E27FC236}">
                  <a16:creationId xmlns:a16="http://schemas.microsoft.com/office/drawing/2014/main" id="{0B1447AC-CB20-4E1D-AE24-526C76CB903C}"/>
                </a:ext>
              </a:extLst>
            </p:cNvPr>
            <p:cNvSpPr txBox="1"/>
            <p:nvPr/>
          </p:nvSpPr>
          <p:spPr>
            <a:xfrm>
              <a:off x="6210999" y="1433695"/>
              <a:ext cx="2229889" cy="197064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cs typeface="Arial" pitchFamily="34" charset="0"/>
                </a:rPr>
                <a:t>52 </a:t>
              </a:r>
              <a:r>
                <a:rPr lang="en-US" altLang="ko-KR" sz="1200" b="1" dirty="0" err="1">
                  <a:cs typeface="Arial" pitchFamily="34" charset="0"/>
                </a:rPr>
                <a:t>Eventos</a:t>
              </a:r>
              <a:r>
                <a:rPr lang="en-US" altLang="ko-KR" sz="1200" b="1" dirty="0">
                  <a:cs typeface="Arial" pitchFamily="34" charset="0"/>
                </a:rPr>
                <a:t> </a:t>
              </a:r>
              <a:r>
                <a:rPr lang="en-US" altLang="ko-KR" sz="1200" b="1" dirty="0" err="1">
                  <a:cs typeface="Arial" pitchFamily="34" charset="0"/>
                </a:rPr>
                <a:t>Institucionales</a:t>
              </a:r>
              <a:endParaRPr lang="ko-KR" altLang="en-US" sz="1200" b="1" dirty="0">
                <a:cs typeface="Arial" pitchFamily="34" charset="0"/>
              </a:endParaRPr>
            </a:p>
          </p:txBody>
        </p: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BE4E65C5-8B3C-4440-BAF9-CB3A1819A7B8}"/>
                </a:ext>
              </a:extLst>
            </p:cNvPr>
            <p:cNvSpPr txBox="1"/>
            <p:nvPr/>
          </p:nvSpPr>
          <p:spPr>
            <a:xfrm>
              <a:off x="6210998" y="1630759"/>
              <a:ext cx="2229889" cy="2211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altLang="ko-KR" sz="1400" dirty="0">
                  <a:cs typeface="Arial" pitchFamily="34" charset="0"/>
                </a:rPr>
                <a:t>Rendición de Cuentas</a:t>
              </a:r>
            </a:p>
            <a:p>
              <a:r>
                <a:rPr lang="es-ES" altLang="ko-KR" sz="1400" dirty="0">
                  <a:cs typeface="Arial" pitchFamily="34" charset="0"/>
                </a:rPr>
                <a:t>1er. Simposio Internacional de Microscopia Electrónica. </a:t>
              </a:r>
            </a:p>
            <a:p>
              <a:r>
                <a:rPr lang="es-ES" altLang="ko-KR" sz="1400" dirty="0">
                  <a:cs typeface="Arial" pitchFamily="34" charset="0"/>
                </a:rPr>
                <a:t>Ciclo de Conferencias Virtuales INSPI - 2023 </a:t>
              </a:r>
            </a:p>
            <a:p>
              <a:r>
                <a:rPr lang="es-ES" altLang="ko-KR" sz="1400" dirty="0">
                  <a:cs typeface="Arial" pitchFamily="34" charset="0"/>
                </a:rPr>
                <a:t>Taller de Fortalecimiento Institucional con OPS. </a:t>
              </a:r>
            </a:p>
            <a:p>
              <a:r>
                <a:rPr lang="es-ES" altLang="ko-KR" sz="1400" dirty="0">
                  <a:cs typeface="Arial" pitchFamily="34" charset="0"/>
                </a:rPr>
                <a:t>Curso de Bioseguridad Replica de GIZ </a:t>
              </a:r>
            </a:p>
            <a:p>
              <a:r>
                <a:rPr lang="es-ES" altLang="ko-KR" sz="1400" dirty="0">
                  <a:cs typeface="Arial" pitchFamily="34" charset="0"/>
                </a:rPr>
                <a:t>Reconocimiento a trayectoria de los funcionarios de INSPI </a:t>
              </a:r>
            </a:p>
            <a:p>
              <a:r>
                <a:rPr lang="es-ES" altLang="ko-KR" sz="1400" dirty="0">
                  <a:cs typeface="Arial" pitchFamily="34" charset="0"/>
                </a:rPr>
                <a:t>Fortalecimiento Institucional Vicepresidencia, OPS, OMS, GIZ, CDC</a:t>
              </a:r>
            </a:p>
          </p:txBody>
        </p:sp>
      </p:grpSp>
      <p:grpSp>
        <p:nvGrpSpPr>
          <p:cNvPr id="22" name="Group 48">
            <a:extLst>
              <a:ext uri="{FF2B5EF4-FFF2-40B4-BE49-F238E27FC236}">
                <a16:creationId xmlns:a16="http://schemas.microsoft.com/office/drawing/2014/main" id="{455AECC4-42F6-438D-895F-70A1F6099D07}"/>
              </a:ext>
            </a:extLst>
          </p:cNvPr>
          <p:cNvGrpSpPr/>
          <p:nvPr/>
        </p:nvGrpSpPr>
        <p:grpSpPr>
          <a:xfrm>
            <a:off x="646112" y="4691155"/>
            <a:ext cx="3192724" cy="1015663"/>
            <a:chOff x="6210999" y="1433695"/>
            <a:chExt cx="2259383" cy="722568"/>
          </a:xfrm>
        </p:grpSpPr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31E95E3D-0C3C-4F4B-987D-E3E1D1068798}"/>
                </a:ext>
              </a:extLst>
            </p:cNvPr>
            <p:cNvSpPr txBox="1"/>
            <p:nvPr/>
          </p:nvSpPr>
          <p:spPr>
            <a:xfrm>
              <a:off x="6210999" y="1433695"/>
              <a:ext cx="2229889" cy="19706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C" altLang="ko-KR" sz="1200" b="1" dirty="0">
                  <a:solidFill>
                    <a:schemeClr val="bg1"/>
                  </a:solidFill>
                  <a:cs typeface="Arial" pitchFamily="34" charset="0"/>
                </a:rPr>
                <a:t>Canales</a:t>
              </a:r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s-EC" altLang="ko-KR" sz="1200" b="1" dirty="0">
                  <a:solidFill>
                    <a:schemeClr val="bg1"/>
                  </a:solidFill>
                  <a:cs typeface="Arial" pitchFamily="34" charset="0"/>
                </a:rPr>
                <a:t>Digitales de Comunicación</a:t>
              </a:r>
              <a:endParaRPr lang="en-US" altLang="ko-KR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50">
              <a:extLst>
                <a:ext uri="{FF2B5EF4-FFF2-40B4-BE49-F238E27FC236}">
                  <a16:creationId xmlns:a16="http://schemas.microsoft.com/office/drawing/2014/main" id="{86C10B8B-84EA-4671-8125-59B2252AC497}"/>
                </a:ext>
              </a:extLst>
            </p:cNvPr>
            <p:cNvSpPr txBox="1"/>
            <p:nvPr/>
          </p:nvSpPr>
          <p:spPr>
            <a:xfrm>
              <a:off x="6240493" y="1630759"/>
              <a:ext cx="2229889" cy="525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cs typeface="Arial" pitchFamily="34" charset="0"/>
                </a:rPr>
                <a:t>Facebook /Instragram/Twitter</a:t>
              </a:r>
            </a:p>
            <a:p>
              <a:r>
                <a:rPr lang="en-US" altLang="ko-KR" sz="1400" dirty="0">
                  <a:cs typeface="Arial" pitchFamily="34" charset="0"/>
                </a:rPr>
                <a:t>Youtube</a:t>
              </a:r>
            </a:p>
            <a:p>
              <a:r>
                <a:rPr lang="en-US" altLang="ko-KR" sz="1400" dirty="0">
                  <a:cs typeface="Arial" pitchFamily="34" charset="0"/>
                </a:rPr>
                <a:t>Pagina web</a:t>
              </a:r>
              <a:endParaRPr lang="ko-KR" altLang="en-US" sz="1400" dirty="0">
                <a:cs typeface="Arial" pitchFamily="34" charset="0"/>
              </a:endParaRPr>
            </a:p>
          </p:txBody>
        </p:sp>
      </p:grpSp>
      <p:sp>
        <p:nvSpPr>
          <p:cNvPr id="25" name="Rectangle 16">
            <a:extLst>
              <a:ext uri="{FF2B5EF4-FFF2-40B4-BE49-F238E27FC236}">
                <a16:creationId xmlns:a16="http://schemas.microsoft.com/office/drawing/2014/main" id="{00D121B4-8EE3-4DEC-94B5-5B2BB4A47BCB}"/>
              </a:ext>
            </a:extLst>
          </p:cNvPr>
          <p:cNvSpPr/>
          <p:nvPr/>
        </p:nvSpPr>
        <p:spPr>
          <a:xfrm rot="2700000">
            <a:off x="5629428" y="2922032"/>
            <a:ext cx="428993" cy="76910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9604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3539613" y="2659599"/>
            <a:ext cx="681375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NUDOS CRÍTICOS DE LA GESTIÓN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A79F1F-21CD-45E9-AE2F-C1CF5F924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935" y="2521960"/>
            <a:ext cx="1044678" cy="10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92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S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Nudos Críticos de la Gestión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pSp>
        <p:nvGrpSpPr>
          <p:cNvPr id="5" name="Group 22">
            <a:extLst>
              <a:ext uri="{FF2B5EF4-FFF2-40B4-BE49-F238E27FC236}">
                <a16:creationId xmlns:a16="http://schemas.microsoft.com/office/drawing/2014/main" id="{0750CDFA-356A-4C6C-8664-68DEB126B322}"/>
              </a:ext>
            </a:extLst>
          </p:cNvPr>
          <p:cNvGrpSpPr/>
          <p:nvPr/>
        </p:nvGrpSpPr>
        <p:grpSpPr>
          <a:xfrm>
            <a:off x="1565722" y="3161577"/>
            <a:ext cx="534846" cy="534846"/>
            <a:chOff x="1654212" y="3298341"/>
            <a:chExt cx="534846" cy="534846"/>
          </a:xfrm>
        </p:grpSpPr>
        <p:sp>
          <p:nvSpPr>
            <p:cNvPr id="7" name="Teardrop 23">
              <a:extLst>
                <a:ext uri="{FF2B5EF4-FFF2-40B4-BE49-F238E27FC236}">
                  <a16:creationId xmlns:a16="http://schemas.microsoft.com/office/drawing/2014/main" id="{E7194E45-91F5-4E68-9811-8A41D44FE0E2}"/>
                </a:ext>
              </a:extLst>
            </p:cNvPr>
            <p:cNvSpPr/>
            <p:nvPr/>
          </p:nvSpPr>
          <p:spPr>
            <a:xfrm rot="8228570">
              <a:off x="1654212" y="3298341"/>
              <a:ext cx="534846" cy="534846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24">
              <a:extLst>
                <a:ext uri="{FF2B5EF4-FFF2-40B4-BE49-F238E27FC236}">
                  <a16:creationId xmlns:a16="http://schemas.microsoft.com/office/drawing/2014/main" id="{EFE4730A-55E4-431F-B59E-AAC8E70E68B4}"/>
                </a:ext>
              </a:extLst>
            </p:cNvPr>
            <p:cNvSpPr txBox="1"/>
            <p:nvPr/>
          </p:nvSpPr>
          <p:spPr>
            <a:xfrm>
              <a:off x="1654854" y="3396487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 18</a:t>
              </a:r>
              <a:endParaRPr lang="vi-V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5">
            <a:extLst>
              <a:ext uri="{FF2B5EF4-FFF2-40B4-BE49-F238E27FC236}">
                <a16:creationId xmlns:a16="http://schemas.microsoft.com/office/drawing/2014/main" id="{A04A96E3-0863-4B7F-B134-C1FE00C0F33D}"/>
              </a:ext>
            </a:extLst>
          </p:cNvPr>
          <p:cNvGrpSpPr/>
          <p:nvPr/>
        </p:nvGrpSpPr>
        <p:grpSpPr>
          <a:xfrm>
            <a:off x="3648240" y="2308331"/>
            <a:ext cx="595035" cy="534846"/>
            <a:chOff x="3792960" y="2326459"/>
            <a:chExt cx="595035" cy="534846"/>
          </a:xfrm>
        </p:grpSpPr>
        <p:sp>
          <p:nvSpPr>
            <p:cNvPr id="10" name="Teardrop 26">
              <a:extLst>
                <a:ext uri="{FF2B5EF4-FFF2-40B4-BE49-F238E27FC236}">
                  <a16:creationId xmlns:a16="http://schemas.microsoft.com/office/drawing/2014/main" id="{0760E0BE-A1D1-4FBD-9B56-15461E60EA3B}"/>
                </a:ext>
              </a:extLst>
            </p:cNvPr>
            <p:cNvSpPr/>
            <p:nvPr/>
          </p:nvSpPr>
          <p:spPr>
            <a:xfrm rot="8228570">
              <a:off x="3795804" y="2326459"/>
              <a:ext cx="534846" cy="534846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27">
              <a:extLst>
                <a:ext uri="{FF2B5EF4-FFF2-40B4-BE49-F238E27FC236}">
                  <a16:creationId xmlns:a16="http://schemas.microsoft.com/office/drawing/2014/main" id="{D6E7E359-43D1-4097-BBD2-CAB3AB6F7AA8}"/>
                </a:ext>
              </a:extLst>
            </p:cNvPr>
            <p:cNvSpPr txBox="1"/>
            <p:nvPr/>
          </p:nvSpPr>
          <p:spPr>
            <a:xfrm>
              <a:off x="3792960" y="2424604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50%</a:t>
              </a:r>
              <a:endParaRPr lang="vi-V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8">
            <a:extLst>
              <a:ext uri="{FF2B5EF4-FFF2-40B4-BE49-F238E27FC236}">
                <a16:creationId xmlns:a16="http://schemas.microsoft.com/office/drawing/2014/main" id="{632BD68F-1643-452B-8814-27B8ABEF21AE}"/>
              </a:ext>
            </a:extLst>
          </p:cNvPr>
          <p:cNvGrpSpPr/>
          <p:nvPr/>
        </p:nvGrpSpPr>
        <p:grpSpPr>
          <a:xfrm>
            <a:off x="5737243" y="3161579"/>
            <a:ext cx="595035" cy="534846"/>
            <a:chOff x="5825733" y="3298343"/>
            <a:chExt cx="595035" cy="534846"/>
          </a:xfrm>
        </p:grpSpPr>
        <p:sp>
          <p:nvSpPr>
            <p:cNvPr id="13" name="Teardrop 29">
              <a:extLst>
                <a:ext uri="{FF2B5EF4-FFF2-40B4-BE49-F238E27FC236}">
                  <a16:creationId xmlns:a16="http://schemas.microsoft.com/office/drawing/2014/main" id="{6F8771F4-ED9F-4743-9357-29DA7D16E7EA}"/>
                </a:ext>
              </a:extLst>
            </p:cNvPr>
            <p:cNvSpPr/>
            <p:nvPr/>
          </p:nvSpPr>
          <p:spPr>
            <a:xfrm rot="8228570">
              <a:off x="5828577" y="3298343"/>
              <a:ext cx="534846" cy="534846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E8A07A46-D5C3-4995-B298-9602E1D94BC5}"/>
                </a:ext>
              </a:extLst>
            </p:cNvPr>
            <p:cNvSpPr txBox="1"/>
            <p:nvPr/>
          </p:nvSpPr>
          <p:spPr>
            <a:xfrm>
              <a:off x="5825733" y="339648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70%</a:t>
              </a:r>
              <a:endParaRPr lang="vi-V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31">
            <a:extLst>
              <a:ext uri="{FF2B5EF4-FFF2-40B4-BE49-F238E27FC236}">
                <a16:creationId xmlns:a16="http://schemas.microsoft.com/office/drawing/2014/main" id="{38286A45-B6F1-437C-966E-A18AE12B5A71}"/>
              </a:ext>
            </a:extLst>
          </p:cNvPr>
          <p:cNvGrpSpPr/>
          <p:nvPr/>
        </p:nvGrpSpPr>
        <p:grpSpPr>
          <a:xfrm>
            <a:off x="7822682" y="2308330"/>
            <a:ext cx="595035" cy="534846"/>
            <a:chOff x="7911172" y="2326458"/>
            <a:chExt cx="595035" cy="534846"/>
          </a:xfrm>
        </p:grpSpPr>
        <p:sp>
          <p:nvSpPr>
            <p:cNvPr id="16" name="Teardrop 32">
              <a:extLst>
                <a:ext uri="{FF2B5EF4-FFF2-40B4-BE49-F238E27FC236}">
                  <a16:creationId xmlns:a16="http://schemas.microsoft.com/office/drawing/2014/main" id="{121D82E1-C567-4285-A92F-42D208A221F4}"/>
                </a:ext>
              </a:extLst>
            </p:cNvPr>
            <p:cNvSpPr/>
            <p:nvPr/>
          </p:nvSpPr>
          <p:spPr>
            <a:xfrm rot="8228570">
              <a:off x="7917501" y="2326458"/>
              <a:ext cx="534846" cy="534846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ED97F940-0F67-4026-80C3-415C260880D4}"/>
                </a:ext>
              </a:extLst>
            </p:cNvPr>
            <p:cNvSpPr txBox="1"/>
            <p:nvPr/>
          </p:nvSpPr>
          <p:spPr>
            <a:xfrm>
              <a:off x="7911172" y="2424604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50%</a:t>
              </a:r>
              <a:endParaRPr lang="vi-V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34">
            <a:extLst>
              <a:ext uri="{FF2B5EF4-FFF2-40B4-BE49-F238E27FC236}">
                <a16:creationId xmlns:a16="http://schemas.microsoft.com/office/drawing/2014/main" id="{5172E2D3-3634-4CCB-AE6C-D25DFEC0D53D}"/>
              </a:ext>
            </a:extLst>
          </p:cNvPr>
          <p:cNvGrpSpPr/>
          <p:nvPr/>
        </p:nvGrpSpPr>
        <p:grpSpPr>
          <a:xfrm>
            <a:off x="9908120" y="3161578"/>
            <a:ext cx="595035" cy="534846"/>
            <a:chOff x="9996610" y="3298342"/>
            <a:chExt cx="595035" cy="534846"/>
          </a:xfrm>
        </p:grpSpPr>
        <p:sp>
          <p:nvSpPr>
            <p:cNvPr id="19" name="Teardrop 35">
              <a:extLst>
                <a:ext uri="{FF2B5EF4-FFF2-40B4-BE49-F238E27FC236}">
                  <a16:creationId xmlns:a16="http://schemas.microsoft.com/office/drawing/2014/main" id="{398530C8-B640-4D6A-8A06-4D479F9A3B75}"/>
                </a:ext>
              </a:extLst>
            </p:cNvPr>
            <p:cNvSpPr/>
            <p:nvPr/>
          </p:nvSpPr>
          <p:spPr>
            <a:xfrm rot="8228570">
              <a:off x="9999454" y="3298342"/>
              <a:ext cx="534846" cy="534846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id="{7841F17D-0F95-42E7-A697-36850230DDDD}"/>
                </a:ext>
              </a:extLst>
            </p:cNvPr>
            <p:cNvSpPr txBox="1"/>
            <p:nvPr/>
          </p:nvSpPr>
          <p:spPr>
            <a:xfrm>
              <a:off x="9996610" y="3392699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anose="020B0604020202020204" pitchFamily="34" charset="0"/>
                </a:rPr>
                <a:t>60%</a:t>
              </a:r>
              <a:endParaRPr lang="vi-V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BD0760DD-5F06-446E-8571-A539288CF1AE}"/>
              </a:ext>
            </a:extLst>
          </p:cNvPr>
          <p:cNvSpPr/>
          <p:nvPr/>
        </p:nvSpPr>
        <p:spPr>
          <a:xfrm>
            <a:off x="1183802" y="2953681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8FBB7E4-B9AC-46D7-8ED3-451BF059079B}"/>
              </a:ext>
            </a:extLst>
          </p:cNvPr>
          <p:cNvSpPr/>
          <p:nvPr/>
        </p:nvSpPr>
        <p:spPr>
          <a:xfrm>
            <a:off x="3274154" y="2140108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7403E1D-AC89-4D21-BCCD-A1D8E1FCEB47}"/>
              </a:ext>
            </a:extLst>
          </p:cNvPr>
          <p:cNvSpPr/>
          <p:nvPr/>
        </p:nvSpPr>
        <p:spPr>
          <a:xfrm>
            <a:off x="5363157" y="2953681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392977AA-E258-4298-8E68-684EC3F0A6C1}"/>
              </a:ext>
            </a:extLst>
          </p:cNvPr>
          <p:cNvSpPr/>
          <p:nvPr/>
        </p:nvSpPr>
        <p:spPr>
          <a:xfrm>
            <a:off x="9534034" y="2953681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D3E0ADE-D457-41F5-A65D-3B4CDBDE1978}"/>
              </a:ext>
            </a:extLst>
          </p:cNvPr>
          <p:cNvSpPr/>
          <p:nvPr/>
        </p:nvSpPr>
        <p:spPr>
          <a:xfrm>
            <a:off x="7448595" y="2140107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4800" dirty="0">
              <a:solidFill>
                <a:schemeClr val="accent1"/>
              </a:solidFill>
              <a:latin typeface="FontAwesome" pitchFamily="2" charset="0"/>
            </a:endParaRPr>
          </a:p>
        </p:txBody>
      </p:sp>
      <p:grpSp>
        <p:nvGrpSpPr>
          <p:cNvPr id="26" name="Group 45">
            <a:extLst>
              <a:ext uri="{FF2B5EF4-FFF2-40B4-BE49-F238E27FC236}">
                <a16:creationId xmlns:a16="http://schemas.microsoft.com/office/drawing/2014/main" id="{9BE22911-B89B-4BF3-B8ED-BAB1BAEFB08E}"/>
              </a:ext>
            </a:extLst>
          </p:cNvPr>
          <p:cNvGrpSpPr/>
          <p:nvPr/>
        </p:nvGrpSpPr>
        <p:grpSpPr>
          <a:xfrm>
            <a:off x="648499" y="2140108"/>
            <a:ext cx="10851232" cy="2354538"/>
            <a:chOff x="736989" y="2636741"/>
            <a:chExt cx="10851232" cy="2354538"/>
          </a:xfrm>
        </p:grpSpPr>
        <p:grpSp>
          <p:nvGrpSpPr>
            <p:cNvPr id="27" name="Group 46">
              <a:extLst>
                <a:ext uri="{FF2B5EF4-FFF2-40B4-BE49-F238E27FC236}">
                  <a16:creationId xmlns:a16="http://schemas.microsoft.com/office/drawing/2014/main" id="{25A17A81-A7AA-45B5-B1C3-F5A176A12DA6}"/>
                </a:ext>
              </a:extLst>
            </p:cNvPr>
            <p:cNvGrpSpPr/>
            <p:nvPr/>
          </p:nvGrpSpPr>
          <p:grpSpPr>
            <a:xfrm>
              <a:off x="736989" y="2636741"/>
              <a:ext cx="10718021" cy="2354538"/>
              <a:chOff x="736989" y="2298598"/>
              <a:chExt cx="10718021" cy="2354538"/>
            </a:xfrm>
          </p:grpSpPr>
          <p:sp>
            <p:nvSpPr>
              <p:cNvPr id="29" name="Block Arc 48">
                <a:extLst>
                  <a:ext uri="{FF2B5EF4-FFF2-40B4-BE49-F238E27FC236}">
                    <a16:creationId xmlns:a16="http://schemas.microsoft.com/office/drawing/2014/main" id="{96C61497-F7BF-4852-9CF6-9C1B94ACFC38}"/>
                  </a:ext>
                </a:extLst>
              </p:cNvPr>
              <p:cNvSpPr/>
              <p:nvPr/>
            </p:nvSpPr>
            <p:spPr>
              <a:xfrm rot="10800000">
                <a:off x="6993307" y="2298599"/>
                <a:ext cx="2376264" cy="2354537"/>
              </a:xfrm>
              <a:prstGeom prst="blockArc">
                <a:avLst>
                  <a:gd name="adj1" fmla="val 10800000"/>
                  <a:gd name="adj2" fmla="val 21562961"/>
                  <a:gd name="adj3" fmla="val 12434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49">
                <a:extLst>
                  <a:ext uri="{FF2B5EF4-FFF2-40B4-BE49-F238E27FC236}">
                    <a16:creationId xmlns:a16="http://schemas.microsoft.com/office/drawing/2014/main" id="{F9574CAE-6AF0-4E0C-8EDC-C49BFD6CA7D1}"/>
                  </a:ext>
                </a:extLst>
              </p:cNvPr>
              <p:cNvSpPr/>
              <p:nvPr/>
            </p:nvSpPr>
            <p:spPr>
              <a:xfrm>
                <a:off x="9078746" y="2298599"/>
                <a:ext cx="2376264" cy="2354537"/>
              </a:xfrm>
              <a:prstGeom prst="blockArc">
                <a:avLst>
                  <a:gd name="adj1" fmla="val 10800000"/>
                  <a:gd name="adj2" fmla="val 78694"/>
                  <a:gd name="adj3" fmla="val 12426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Block Arc 50">
                <a:extLst>
                  <a:ext uri="{FF2B5EF4-FFF2-40B4-BE49-F238E27FC236}">
                    <a16:creationId xmlns:a16="http://schemas.microsoft.com/office/drawing/2014/main" id="{8A2567FD-863B-4BF6-90F8-0D3AEF492B34}"/>
                  </a:ext>
                </a:extLst>
              </p:cNvPr>
              <p:cNvSpPr/>
              <p:nvPr/>
            </p:nvSpPr>
            <p:spPr>
              <a:xfrm>
                <a:off x="4907868" y="2298598"/>
                <a:ext cx="2376264" cy="2354537"/>
              </a:xfrm>
              <a:prstGeom prst="blockArc">
                <a:avLst>
                  <a:gd name="adj1" fmla="val 10800000"/>
                  <a:gd name="adj2" fmla="val 78694"/>
                  <a:gd name="adj3" fmla="val 12426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51">
                <a:extLst>
                  <a:ext uri="{FF2B5EF4-FFF2-40B4-BE49-F238E27FC236}">
                    <a16:creationId xmlns:a16="http://schemas.microsoft.com/office/drawing/2014/main" id="{3281D52F-E87D-4869-9205-A064D2109996}"/>
                  </a:ext>
                </a:extLst>
              </p:cNvPr>
              <p:cNvSpPr/>
              <p:nvPr/>
            </p:nvSpPr>
            <p:spPr>
              <a:xfrm rot="10800000">
                <a:off x="2822429" y="2298598"/>
                <a:ext cx="2376264" cy="2354537"/>
              </a:xfrm>
              <a:prstGeom prst="blockArc">
                <a:avLst>
                  <a:gd name="adj1" fmla="val 10800000"/>
                  <a:gd name="adj2" fmla="val 21562961"/>
                  <a:gd name="adj3" fmla="val 124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Block Arc 52">
                <a:extLst>
                  <a:ext uri="{FF2B5EF4-FFF2-40B4-BE49-F238E27FC236}">
                    <a16:creationId xmlns:a16="http://schemas.microsoft.com/office/drawing/2014/main" id="{3E85D1E0-EAD1-4D6E-BE70-F3AD852AB77B}"/>
                  </a:ext>
                </a:extLst>
              </p:cNvPr>
              <p:cNvSpPr/>
              <p:nvPr/>
            </p:nvSpPr>
            <p:spPr>
              <a:xfrm>
                <a:off x="736989" y="2298598"/>
                <a:ext cx="2376264" cy="2354537"/>
              </a:xfrm>
              <a:prstGeom prst="blockArc">
                <a:avLst>
                  <a:gd name="adj1" fmla="val 10800000"/>
                  <a:gd name="adj2" fmla="val 78694"/>
                  <a:gd name="adj3" fmla="val 12426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Isosceles Triangle 47">
              <a:extLst>
                <a:ext uri="{FF2B5EF4-FFF2-40B4-BE49-F238E27FC236}">
                  <a16:creationId xmlns:a16="http://schemas.microsoft.com/office/drawing/2014/main" id="{61BB98F9-272D-406F-B93E-044DCC2C9EBE}"/>
                </a:ext>
              </a:extLst>
            </p:cNvPr>
            <p:cNvSpPr/>
            <p:nvPr/>
          </p:nvSpPr>
          <p:spPr>
            <a:xfrm rot="10800000">
              <a:off x="11028169" y="3814010"/>
              <a:ext cx="560052" cy="35937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55">
            <a:extLst>
              <a:ext uri="{FF2B5EF4-FFF2-40B4-BE49-F238E27FC236}">
                <a16:creationId xmlns:a16="http://schemas.microsoft.com/office/drawing/2014/main" id="{3C76E307-B186-48C7-8DB9-54EE054B01AB}"/>
              </a:ext>
            </a:extLst>
          </p:cNvPr>
          <p:cNvSpPr txBox="1"/>
          <p:nvPr/>
        </p:nvSpPr>
        <p:spPr>
          <a:xfrm>
            <a:off x="399619" y="4451037"/>
            <a:ext cx="2571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Cierre de proyectos de la SENESCYT ha sido limitado, principalmente debido a la dependencia de los respaldos del archivo financiero del INH</a:t>
            </a:r>
            <a:r>
              <a:rPr lang="es-ES" sz="12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1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TextBox 56">
            <a:extLst>
              <a:ext uri="{FF2B5EF4-FFF2-40B4-BE49-F238E27FC236}">
                <a16:creationId xmlns:a16="http://schemas.microsoft.com/office/drawing/2014/main" id="{A723C795-C120-4463-91C8-C987779EF93D}"/>
              </a:ext>
            </a:extLst>
          </p:cNvPr>
          <p:cNvSpPr txBox="1"/>
          <p:nvPr/>
        </p:nvSpPr>
        <p:spPr>
          <a:xfrm>
            <a:off x="4703937" y="4451035"/>
            <a:ext cx="274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Falta de mantenimiento en equipos de laboratorios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6" name="TextBox 57">
            <a:extLst>
              <a:ext uri="{FF2B5EF4-FFF2-40B4-BE49-F238E27FC236}">
                <a16:creationId xmlns:a16="http://schemas.microsoft.com/office/drawing/2014/main" id="{AC585C7C-537A-4CB7-88BE-A2685DD953BE}"/>
              </a:ext>
            </a:extLst>
          </p:cNvPr>
          <p:cNvSpPr txBox="1"/>
          <p:nvPr/>
        </p:nvSpPr>
        <p:spPr>
          <a:xfrm>
            <a:off x="8852741" y="4242385"/>
            <a:ext cx="2915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/>
                </a:solidFill>
              </a:rPr>
              <a:t>Contratación del personal limitado por lineamientos Gubernamentales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7" name="TextBox 59">
            <a:extLst>
              <a:ext uri="{FF2B5EF4-FFF2-40B4-BE49-F238E27FC236}">
                <a16:creationId xmlns:a16="http://schemas.microsoft.com/office/drawing/2014/main" id="{7BEB740C-5F5F-4D4D-AC85-F596F6DBC53D}"/>
              </a:ext>
            </a:extLst>
          </p:cNvPr>
          <p:cNvSpPr txBox="1"/>
          <p:nvPr/>
        </p:nvSpPr>
        <p:spPr>
          <a:xfrm>
            <a:off x="2657966" y="1712173"/>
            <a:ext cx="274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2"/>
                </a:solidFill>
              </a:rPr>
              <a:t>Carencia de inventario institucional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38" name="TextBox 61">
            <a:extLst>
              <a:ext uri="{FF2B5EF4-FFF2-40B4-BE49-F238E27FC236}">
                <a16:creationId xmlns:a16="http://schemas.microsoft.com/office/drawing/2014/main" id="{F59FD6F7-43A3-42B5-8332-28B64645B9C6}"/>
              </a:ext>
            </a:extLst>
          </p:cNvPr>
          <p:cNvSpPr txBox="1"/>
          <p:nvPr/>
        </p:nvSpPr>
        <p:spPr>
          <a:xfrm>
            <a:off x="6614593" y="1502488"/>
            <a:ext cx="2919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4">
                    <a:lumMod val="75000"/>
                  </a:schemeClr>
                </a:solidFill>
              </a:rPr>
              <a:t>Sistemas informáticos obsoleto con más de 10 años en uso</a:t>
            </a:r>
            <a:endParaRPr lang="en-US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u="none" strike="noStrike" cap="none" dirty="0">
                <a:solidFill>
                  <a:srgbClr val="4D4D4D"/>
                </a:solidFill>
                <a:latin typeface="Barlow Condensed Medium" pitchFamily="2" charset="77"/>
                <a:sym typeface="Arial"/>
              </a:rPr>
              <a:t>Presencia Institucional en Territorio</a:t>
            </a:r>
            <a:endParaRPr sz="2500" b="1" u="none" strike="noStrike" cap="none" dirty="0">
              <a:solidFill>
                <a:srgbClr val="4D4D4D"/>
              </a:solidFill>
              <a:latin typeface="Barlow Condensed Medium" pitchFamily="2" charset="77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pic>
        <p:nvPicPr>
          <p:cNvPr id="9" name="Google Shape;124;p3">
            <a:extLst>
              <a:ext uri="{FF2B5EF4-FFF2-40B4-BE49-F238E27FC236}">
                <a16:creationId xmlns:a16="http://schemas.microsoft.com/office/drawing/2014/main" id="{43AF9A32-CD48-445F-9B83-FF903FAC2559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603480" y="456871"/>
            <a:ext cx="6834983" cy="630837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0EAFB3-1D4A-49B8-ADD4-48B12077A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21" y="3775799"/>
            <a:ext cx="2572735" cy="141439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08E1748-B9D5-4DF4-BB44-EC418E527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3537" y="2482193"/>
            <a:ext cx="1914310" cy="149364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8835F02-229A-44BE-8EE0-6B4F7C7A6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8668" y="3611059"/>
            <a:ext cx="1969179" cy="213988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71C33DA-66B3-40A4-B188-768830CDF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615" y="3189130"/>
            <a:ext cx="400463" cy="53908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D6848D0-45DB-4DE6-8670-B59BBFA12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8039" y="4395641"/>
            <a:ext cx="3792041" cy="146316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E2C1CC5-21AB-4DCC-8CD3-546FE9E6BD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600" y="782649"/>
            <a:ext cx="4834547" cy="190211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69F88CE-E41B-4FD2-86F0-B507CEC0BC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0465" y="1540278"/>
            <a:ext cx="431269" cy="53908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FE4B4DA-A7DF-4F5C-9143-A178F6C23E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1046" y="2122577"/>
            <a:ext cx="431268" cy="56218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6AB0F9C-67B2-448B-B8A7-D1DC2BFE9F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9656" y="4146798"/>
            <a:ext cx="446671" cy="5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3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Freeform: Shape 29">
            <a:extLst>
              <a:ext uri="{FF2B5EF4-FFF2-40B4-BE49-F238E27FC236}">
                <a16:creationId xmlns:a16="http://schemas.microsoft.com/office/drawing/2014/main" id="{12A390FB-5EDD-43C4-8FD6-A3E3427B9CAB}"/>
              </a:ext>
            </a:extLst>
          </p:cNvPr>
          <p:cNvSpPr/>
          <p:nvPr/>
        </p:nvSpPr>
        <p:spPr>
          <a:xfrm>
            <a:off x="2124148" y="2896455"/>
            <a:ext cx="7555521" cy="1612056"/>
          </a:xfrm>
          <a:custGeom>
            <a:avLst/>
            <a:gdLst>
              <a:gd name="connsiteX0" fmla="*/ 4602898 w 7555521"/>
              <a:gd name="connsiteY0" fmla="*/ 0 h 1612056"/>
              <a:gd name="connsiteX1" fmla="*/ 7555521 w 7555521"/>
              <a:gd name="connsiteY1" fmla="*/ 0 h 1612056"/>
              <a:gd name="connsiteX2" fmla="*/ 7555521 w 7555521"/>
              <a:gd name="connsiteY2" fmla="*/ 239661 h 1612056"/>
              <a:gd name="connsiteX3" fmla="*/ 4688247 w 7555521"/>
              <a:gd name="connsiteY3" fmla="*/ 239661 h 1612056"/>
              <a:gd name="connsiteX4" fmla="*/ 2951117 w 7555521"/>
              <a:gd name="connsiteY4" fmla="*/ 1606918 h 1612056"/>
              <a:gd name="connsiteX5" fmla="*/ 2951117 w 7555521"/>
              <a:gd name="connsiteY5" fmla="*/ 1612056 h 1612056"/>
              <a:gd name="connsiteX6" fmla="*/ 0 w 7555521"/>
              <a:gd name="connsiteY6" fmla="*/ 1612056 h 1612056"/>
              <a:gd name="connsiteX7" fmla="*/ 0 w 7555521"/>
              <a:gd name="connsiteY7" fmla="*/ 1372395 h 1612056"/>
              <a:gd name="connsiteX8" fmla="*/ 2861587 w 7555521"/>
              <a:gd name="connsiteY8" fmla="*/ 1372395 h 1612056"/>
              <a:gd name="connsiteX9" fmla="*/ 4602898 w 7555521"/>
              <a:gd name="connsiteY9" fmla="*/ 1846 h 161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55521" h="1612056">
                <a:moveTo>
                  <a:pt x="4602898" y="0"/>
                </a:moveTo>
                <a:lnTo>
                  <a:pt x="7555521" y="0"/>
                </a:lnTo>
                <a:lnTo>
                  <a:pt x="7555521" y="239661"/>
                </a:lnTo>
                <a:lnTo>
                  <a:pt x="4688247" y="239661"/>
                </a:lnTo>
                <a:lnTo>
                  <a:pt x="2951117" y="1606918"/>
                </a:lnTo>
                <a:lnTo>
                  <a:pt x="2951117" y="1612056"/>
                </a:lnTo>
                <a:lnTo>
                  <a:pt x="0" y="1612056"/>
                </a:lnTo>
                <a:lnTo>
                  <a:pt x="0" y="1372395"/>
                </a:lnTo>
                <a:lnTo>
                  <a:pt x="2861587" y="1372395"/>
                </a:lnTo>
                <a:lnTo>
                  <a:pt x="4602898" y="18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92100" dist="292100" dir="11400000" kx="-1200000" algn="bl" rotWithShape="0">
              <a:prstClr val="black">
                <a:alpha val="27000"/>
              </a:prstClr>
            </a:outerShdw>
          </a:effectLst>
          <a:scene3d>
            <a:camera prst="orthographicFront">
              <a:rot lat="1200000" lon="19800000" rev="21000000"/>
            </a:camera>
            <a:lightRig rig="threePt" dir="t">
              <a:rot lat="0" lon="0" rev="1800000"/>
            </a:lightRig>
          </a:scene3d>
          <a:sp3d extrusionH="228600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grpSp>
        <p:nvGrpSpPr>
          <p:cNvPr id="7" name="Graphic 9">
            <a:extLst>
              <a:ext uri="{FF2B5EF4-FFF2-40B4-BE49-F238E27FC236}">
                <a16:creationId xmlns:a16="http://schemas.microsoft.com/office/drawing/2014/main" id="{35925B3B-A8F8-4E72-9335-A5D5ADD39FF2}"/>
              </a:ext>
            </a:extLst>
          </p:cNvPr>
          <p:cNvGrpSpPr/>
          <p:nvPr/>
        </p:nvGrpSpPr>
        <p:grpSpPr>
          <a:xfrm>
            <a:off x="643068" y="2691448"/>
            <a:ext cx="1285020" cy="3316652"/>
            <a:chOff x="8594527" y="2160767"/>
            <a:chExt cx="1599200" cy="4127554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E790A041-84DD-464E-B31D-53ED10C3AA9C}"/>
                </a:ext>
              </a:extLst>
            </p:cNvPr>
            <p:cNvSpPr/>
            <p:nvPr/>
          </p:nvSpPr>
          <p:spPr>
            <a:xfrm>
              <a:off x="8594527" y="2733332"/>
              <a:ext cx="1485269" cy="3554989"/>
            </a:xfrm>
            <a:custGeom>
              <a:avLst/>
              <a:gdLst>
                <a:gd name="connsiteX0" fmla="*/ 990600 w 1485269"/>
                <a:gd name="connsiteY0" fmla="*/ 41151 h 3554989"/>
                <a:gd name="connsiteX1" fmla="*/ 1005840 w 1485269"/>
                <a:gd name="connsiteY1" fmla="*/ 51628 h 3554989"/>
                <a:gd name="connsiteX2" fmla="*/ 1321118 w 1485269"/>
                <a:gd name="connsiteY2" fmla="*/ 156403 h 3554989"/>
                <a:gd name="connsiteX3" fmla="*/ 1332548 w 1485269"/>
                <a:gd name="connsiteY3" fmla="*/ 168786 h 3554989"/>
                <a:gd name="connsiteX4" fmla="*/ 1378268 w 1485269"/>
                <a:gd name="connsiteY4" fmla="*/ 455488 h 3554989"/>
                <a:gd name="connsiteX5" fmla="*/ 1403033 w 1485269"/>
                <a:gd name="connsiteY5" fmla="*/ 714568 h 3554989"/>
                <a:gd name="connsiteX6" fmla="*/ 1436370 w 1485269"/>
                <a:gd name="connsiteY6" fmla="*/ 946978 h 3554989"/>
                <a:gd name="connsiteX7" fmla="*/ 1484948 w 1485269"/>
                <a:gd name="connsiteY7" fmla="*/ 1175578 h 3554989"/>
                <a:gd name="connsiteX8" fmla="*/ 1479233 w 1485269"/>
                <a:gd name="connsiteY8" fmla="*/ 1188913 h 3554989"/>
                <a:gd name="connsiteX9" fmla="*/ 1343978 w 1485269"/>
                <a:gd name="connsiteY9" fmla="*/ 1273686 h 3554989"/>
                <a:gd name="connsiteX10" fmla="*/ 1320165 w 1485269"/>
                <a:gd name="connsiteY10" fmla="*/ 1277496 h 3554989"/>
                <a:gd name="connsiteX11" fmla="*/ 1363028 w 1485269"/>
                <a:gd name="connsiteY11" fmla="*/ 1649923 h 3554989"/>
                <a:gd name="connsiteX12" fmla="*/ 1353503 w 1485269"/>
                <a:gd name="connsiteY12" fmla="*/ 1660401 h 3554989"/>
                <a:gd name="connsiteX13" fmla="*/ 1281113 w 1485269"/>
                <a:gd name="connsiteY13" fmla="*/ 1660401 h 3554989"/>
                <a:gd name="connsiteX14" fmla="*/ 1268730 w 1485269"/>
                <a:gd name="connsiteY14" fmla="*/ 1671831 h 3554989"/>
                <a:gd name="connsiteX15" fmla="*/ 1255395 w 1485269"/>
                <a:gd name="connsiteY15" fmla="*/ 1880428 h 3554989"/>
                <a:gd name="connsiteX16" fmla="*/ 1242060 w 1485269"/>
                <a:gd name="connsiteY16" fmla="*/ 2072834 h 3554989"/>
                <a:gd name="connsiteX17" fmla="*/ 1248728 w 1485269"/>
                <a:gd name="connsiteY17" fmla="*/ 2182371 h 3554989"/>
                <a:gd name="connsiteX18" fmla="*/ 1261110 w 1485269"/>
                <a:gd name="connsiteY18" fmla="*/ 2313816 h 3554989"/>
                <a:gd name="connsiteX19" fmla="*/ 1275398 w 1485269"/>
                <a:gd name="connsiteY19" fmla="*/ 2469074 h 3554989"/>
                <a:gd name="connsiteX20" fmla="*/ 1279208 w 1485269"/>
                <a:gd name="connsiteY20" fmla="*/ 2620521 h 3554989"/>
                <a:gd name="connsiteX21" fmla="*/ 1277303 w 1485269"/>
                <a:gd name="connsiteY21" fmla="*/ 2888174 h 3554989"/>
                <a:gd name="connsiteX22" fmla="*/ 1274445 w 1485269"/>
                <a:gd name="connsiteY22" fmla="*/ 3261553 h 3554989"/>
                <a:gd name="connsiteX23" fmla="*/ 1263968 w 1485269"/>
                <a:gd name="connsiteY23" fmla="*/ 3278699 h 3554989"/>
                <a:gd name="connsiteX24" fmla="*/ 1264920 w 1485269"/>
                <a:gd name="connsiteY24" fmla="*/ 3285366 h 3554989"/>
                <a:gd name="connsiteX25" fmla="*/ 1335405 w 1485269"/>
                <a:gd name="connsiteY25" fmla="*/ 3374901 h 3554989"/>
                <a:gd name="connsiteX26" fmla="*/ 1400175 w 1485269"/>
                <a:gd name="connsiteY26" fmla="*/ 3444434 h 3554989"/>
                <a:gd name="connsiteX27" fmla="*/ 1403985 w 1485269"/>
                <a:gd name="connsiteY27" fmla="*/ 3524444 h 3554989"/>
                <a:gd name="connsiteX28" fmla="*/ 1349693 w 1485269"/>
                <a:gd name="connsiteY28" fmla="*/ 3553971 h 3554989"/>
                <a:gd name="connsiteX29" fmla="*/ 1210628 w 1485269"/>
                <a:gd name="connsiteY29" fmla="*/ 3514919 h 3554989"/>
                <a:gd name="connsiteX30" fmla="*/ 1172528 w 1485269"/>
                <a:gd name="connsiteY30" fmla="*/ 3486344 h 3554989"/>
                <a:gd name="connsiteX31" fmla="*/ 1139190 w 1485269"/>
                <a:gd name="connsiteY31" fmla="*/ 3435861 h 3554989"/>
                <a:gd name="connsiteX32" fmla="*/ 1115378 w 1485269"/>
                <a:gd name="connsiteY32" fmla="*/ 3413953 h 3554989"/>
                <a:gd name="connsiteX33" fmla="*/ 1059180 w 1485269"/>
                <a:gd name="connsiteY33" fmla="*/ 3402524 h 3554989"/>
                <a:gd name="connsiteX34" fmla="*/ 1004888 w 1485269"/>
                <a:gd name="connsiteY34" fmla="*/ 3331086 h 3554989"/>
                <a:gd name="connsiteX35" fmla="*/ 1008698 w 1485269"/>
                <a:gd name="connsiteY35" fmla="*/ 3299653 h 3554989"/>
                <a:gd name="connsiteX36" fmla="*/ 1002030 w 1485269"/>
                <a:gd name="connsiteY36" fmla="*/ 3272031 h 3554989"/>
                <a:gd name="connsiteX37" fmla="*/ 973455 w 1485269"/>
                <a:gd name="connsiteY37" fmla="*/ 3206309 h 3554989"/>
                <a:gd name="connsiteX38" fmla="*/ 957263 w 1485269"/>
                <a:gd name="connsiteY38" fmla="*/ 3045336 h 3554989"/>
                <a:gd name="connsiteX39" fmla="*/ 946785 w 1485269"/>
                <a:gd name="connsiteY39" fmla="*/ 2812926 h 3554989"/>
                <a:gd name="connsiteX40" fmla="*/ 939165 w 1485269"/>
                <a:gd name="connsiteY40" fmla="*/ 2650049 h 3554989"/>
                <a:gd name="connsiteX41" fmla="*/ 919163 w 1485269"/>
                <a:gd name="connsiteY41" fmla="*/ 2459549 h 3554989"/>
                <a:gd name="connsiteX42" fmla="*/ 780098 w 1485269"/>
                <a:gd name="connsiteY42" fmla="*/ 1884238 h 3554989"/>
                <a:gd name="connsiteX43" fmla="*/ 778193 w 1485269"/>
                <a:gd name="connsiteY43" fmla="*/ 1882334 h 3554989"/>
                <a:gd name="connsiteX44" fmla="*/ 764858 w 1485269"/>
                <a:gd name="connsiteY44" fmla="*/ 1903288 h 3554989"/>
                <a:gd name="connsiteX45" fmla="*/ 741998 w 1485269"/>
                <a:gd name="connsiteY45" fmla="*/ 2010921 h 3554989"/>
                <a:gd name="connsiteX46" fmla="*/ 716280 w 1485269"/>
                <a:gd name="connsiteY46" fmla="*/ 2379538 h 3554989"/>
                <a:gd name="connsiteX47" fmla="*/ 702945 w 1485269"/>
                <a:gd name="connsiteY47" fmla="*/ 2669099 h 3554989"/>
                <a:gd name="connsiteX48" fmla="*/ 690563 w 1485269"/>
                <a:gd name="connsiteY48" fmla="*/ 2946276 h 3554989"/>
                <a:gd name="connsiteX49" fmla="*/ 697230 w 1485269"/>
                <a:gd name="connsiteY49" fmla="*/ 3017713 h 3554989"/>
                <a:gd name="connsiteX50" fmla="*/ 707708 w 1485269"/>
                <a:gd name="connsiteY50" fmla="*/ 3135824 h 3554989"/>
                <a:gd name="connsiteX51" fmla="*/ 717233 w 1485269"/>
                <a:gd name="connsiteY51" fmla="*/ 3263459 h 3554989"/>
                <a:gd name="connsiteX52" fmla="*/ 708660 w 1485269"/>
                <a:gd name="connsiteY52" fmla="*/ 3274888 h 3554989"/>
                <a:gd name="connsiteX53" fmla="*/ 700088 w 1485269"/>
                <a:gd name="connsiteY53" fmla="*/ 3284413 h 3554989"/>
                <a:gd name="connsiteX54" fmla="*/ 698183 w 1485269"/>
                <a:gd name="connsiteY54" fmla="*/ 3317751 h 3554989"/>
                <a:gd name="connsiteX55" fmla="*/ 678180 w 1485269"/>
                <a:gd name="connsiteY55" fmla="*/ 3361566 h 3554989"/>
                <a:gd name="connsiteX56" fmla="*/ 666750 w 1485269"/>
                <a:gd name="connsiteY56" fmla="*/ 3398713 h 3554989"/>
                <a:gd name="connsiteX57" fmla="*/ 660083 w 1485269"/>
                <a:gd name="connsiteY57" fmla="*/ 3453959 h 3554989"/>
                <a:gd name="connsiteX58" fmla="*/ 621030 w 1485269"/>
                <a:gd name="connsiteY58" fmla="*/ 3503488 h 3554989"/>
                <a:gd name="connsiteX59" fmla="*/ 543878 w 1485269"/>
                <a:gd name="connsiteY59" fmla="*/ 3528253 h 3554989"/>
                <a:gd name="connsiteX60" fmla="*/ 443865 w 1485269"/>
                <a:gd name="connsiteY60" fmla="*/ 3428241 h 3554989"/>
                <a:gd name="connsiteX61" fmla="*/ 477203 w 1485269"/>
                <a:gd name="connsiteY61" fmla="*/ 3338706 h 3554989"/>
                <a:gd name="connsiteX62" fmla="*/ 495300 w 1485269"/>
                <a:gd name="connsiteY62" fmla="*/ 3306321 h 3554989"/>
                <a:gd name="connsiteX63" fmla="*/ 485775 w 1485269"/>
                <a:gd name="connsiteY63" fmla="*/ 3305369 h 3554989"/>
                <a:gd name="connsiteX64" fmla="*/ 462915 w 1485269"/>
                <a:gd name="connsiteY64" fmla="*/ 3289176 h 3554989"/>
                <a:gd name="connsiteX65" fmla="*/ 424815 w 1485269"/>
                <a:gd name="connsiteY65" fmla="*/ 3031049 h 3554989"/>
                <a:gd name="connsiteX66" fmla="*/ 396240 w 1485269"/>
                <a:gd name="connsiteY66" fmla="*/ 2774826 h 3554989"/>
                <a:gd name="connsiteX67" fmla="*/ 374333 w 1485269"/>
                <a:gd name="connsiteY67" fmla="*/ 2528128 h 3554989"/>
                <a:gd name="connsiteX68" fmla="*/ 358140 w 1485269"/>
                <a:gd name="connsiteY68" fmla="*/ 2288099 h 3554989"/>
                <a:gd name="connsiteX69" fmla="*/ 340995 w 1485269"/>
                <a:gd name="connsiteY69" fmla="*/ 1992824 h 3554989"/>
                <a:gd name="connsiteX70" fmla="*/ 328613 w 1485269"/>
                <a:gd name="connsiteY70" fmla="*/ 1714693 h 3554989"/>
                <a:gd name="connsiteX71" fmla="*/ 325755 w 1485269"/>
                <a:gd name="connsiteY71" fmla="*/ 1688976 h 3554989"/>
                <a:gd name="connsiteX72" fmla="*/ 300990 w 1485269"/>
                <a:gd name="connsiteY72" fmla="*/ 1688023 h 3554989"/>
                <a:gd name="connsiteX73" fmla="*/ 145733 w 1485269"/>
                <a:gd name="connsiteY73" fmla="*/ 1688976 h 3554989"/>
                <a:gd name="connsiteX74" fmla="*/ 138113 w 1485269"/>
                <a:gd name="connsiteY74" fmla="*/ 1679451 h 3554989"/>
                <a:gd name="connsiteX75" fmla="*/ 211455 w 1485269"/>
                <a:gd name="connsiteY75" fmla="*/ 1355601 h 3554989"/>
                <a:gd name="connsiteX76" fmla="*/ 253365 w 1485269"/>
                <a:gd name="connsiteY76" fmla="*/ 1178436 h 3554989"/>
                <a:gd name="connsiteX77" fmla="*/ 339090 w 1485269"/>
                <a:gd name="connsiteY77" fmla="*/ 813628 h 3554989"/>
                <a:gd name="connsiteX78" fmla="*/ 345758 w 1485269"/>
                <a:gd name="connsiteY78" fmla="*/ 788863 h 3554989"/>
                <a:gd name="connsiteX79" fmla="*/ 322898 w 1485269"/>
                <a:gd name="connsiteY79" fmla="*/ 841251 h 3554989"/>
                <a:gd name="connsiteX80" fmla="*/ 312420 w 1485269"/>
                <a:gd name="connsiteY80" fmla="*/ 884113 h 3554989"/>
                <a:gd name="connsiteX81" fmla="*/ 262890 w 1485269"/>
                <a:gd name="connsiteY81" fmla="*/ 1046991 h 3554989"/>
                <a:gd name="connsiteX82" fmla="*/ 161925 w 1485269"/>
                <a:gd name="connsiteY82" fmla="*/ 1313691 h 3554989"/>
                <a:gd name="connsiteX83" fmla="*/ 18098 w 1485269"/>
                <a:gd name="connsiteY83" fmla="*/ 1320359 h 3554989"/>
                <a:gd name="connsiteX84" fmla="*/ 0 w 1485269"/>
                <a:gd name="connsiteY84" fmla="*/ 1301309 h 3554989"/>
                <a:gd name="connsiteX85" fmla="*/ 9525 w 1485269"/>
                <a:gd name="connsiteY85" fmla="*/ 1060326 h 3554989"/>
                <a:gd name="connsiteX86" fmla="*/ 29527 w 1485269"/>
                <a:gd name="connsiteY86" fmla="*/ 911736 h 3554989"/>
                <a:gd name="connsiteX87" fmla="*/ 39052 w 1485269"/>
                <a:gd name="connsiteY87" fmla="*/ 888876 h 3554989"/>
                <a:gd name="connsiteX88" fmla="*/ 134303 w 1485269"/>
                <a:gd name="connsiteY88" fmla="*/ 678373 h 3554989"/>
                <a:gd name="connsiteX89" fmla="*/ 220980 w 1485269"/>
                <a:gd name="connsiteY89" fmla="*/ 316423 h 3554989"/>
                <a:gd name="connsiteX90" fmla="*/ 251460 w 1485269"/>
                <a:gd name="connsiteY90" fmla="*/ 202123 h 3554989"/>
                <a:gd name="connsiteX91" fmla="*/ 262890 w 1485269"/>
                <a:gd name="connsiteY91" fmla="*/ 188788 h 3554989"/>
                <a:gd name="connsiteX92" fmla="*/ 581025 w 1485269"/>
                <a:gd name="connsiteY92" fmla="*/ 79251 h 3554989"/>
                <a:gd name="connsiteX93" fmla="*/ 596265 w 1485269"/>
                <a:gd name="connsiteY93" fmla="*/ 68773 h 3554989"/>
                <a:gd name="connsiteX94" fmla="*/ 646748 w 1485269"/>
                <a:gd name="connsiteY94" fmla="*/ 1146 h 3554989"/>
                <a:gd name="connsiteX95" fmla="*/ 944880 w 1485269"/>
                <a:gd name="connsiteY95" fmla="*/ 193 h 3554989"/>
                <a:gd name="connsiteX96" fmla="*/ 990600 w 1485269"/>
                <a:gd name="connsiteY96" fmla="*/ 41151 h 35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485269" h="3554989">
                  <a:moveTo>
                    <a:pt x="990600" y="41151"/>
                  </a:moveTo>
                  <a:cubicBezTo>
                    <a:pt x="995363" y="45913"/>
                    <a:pt x="1000125" y="49723"/>
                    <a:pt x="1005840" y="51628"/>
                  </a:cubicBezTo>
                  <a:cubicBezTo>
                    <a:pt x="1110615" y="85918"/>
                    <a:pt x="1215390" y="121161"/>
                    <a:pt x="1321118" y="156403"/>
                  </a:cubicBezTo>
                  <a:cubicBezTo>
                    <a:pt x="1327785" y="158308"/>
                    <a:pt x="1330643" y="161166"/>
                    <a:pt x="1332548" y="168786"/>
                  </a:cubicBezTo>
                  <a:cubicBezTo>
                    <a:pt x="1348740" y="264036"/>
                    <a:pt x="1363980" y="360238"/>
                    <a:pt x="1378268" y="455488"/>
                  </a:cubicBezTo>
                  <a:cubicBezTo>
                    <a:pt x="1391603" y="541213"/>
                    <a:pt x="1400175" y="627891"/>
                    <a:pt x="1403033" y="714568"/>
                  </a:cubicBezTo>
                  <a:cubicBezTo>
                    <a:pt x="1405890" y="793626"/>
                    <a:pt x="1420178" y="869826"/>
                    <a:pt x="1436370" y="946978"/>
                  </a:cubicBezTo>
                  <a:cubicBezTo>
                    <a:pt x="1451610" y="1023178"/>
                    <a:pt x="1468755" y="1099378"/>
                    <a:pt x="1484948" y="1175578"/>
                  </a:cubicBezTo>
                  <a:cubicBezTo>
                    <a:pt x="1485900" y="1182246"/>
                    <a:pt x="1484948" y="1186056"/>
                    <a:pt x="1479233" y="1188913"/>
                  </a:cubicBezTo>
                  <a:cubicBezTo>
                    <a:pt x="1475423" y="1190818"/>
                    <a:pt x="1350645" y="1268923"/>
                    <a:pt x="1343978" y="1273686"/>
                  </a:cubicBezTo>
                  <a:cubicBezTo>
                    <a:pt x="1336358" y="1278448"/>
                    <a:pt x="1328738" y="1279401"/>
                    <a:pt x="1320165" y="1277496"/>
                  </a:cubicBezTo>
                  <a:cubicBezTo>
                    <a:pt x="1323023" y="1327978"/>
                    <a:pt x="1357313" y="1600393"/>
                    <a:pt x="1363028" y="1649923"/>
                  </a:cubicBezTo>
                  <a:cubicBezTo>
                    <a:pt x="1363980" y="1658496"/>
                    <a:pt x="1362075" y="1661353"/>
                    <a:pt x="1353503" y="1660401"/>
                  </a:cubicBezTo>
                  <a:cubicBezTo>
                    <a:pt x="1329690" y="1660401"/>
                    <a:pt x="1305878" y="1661353"/>
                    <a:pt x="1281113" y="1660401"/>
                  </a:cubicBezTo>
                  <a:cubicBezTo>
                    <a:pt x="1272540" y="1660401"/>
                    <a:pt x="1268730" y="1662306"/>
                    <a:pt x="1268730" y="1671831"/>
                  </a:cubicBezTo>
                  <a:cubicBezTo>
                    <a:pt x="1264920" y="1741363"/>
                    <a:pt x="1260158" y="1810896"/>
                    <a:pt x="1255395" y="1880428"/>
                  </a:cubicBezTo>
                  <a:cubicBezTo>
                    <a:pt x="1251585" y="1944246"/>
                    <a:pt x="1246823" y="2009016"/>
                    <a:pt x="1242060" y="2072834"/>
                  </a:cubicBezTo>
                  <a:cubicBezTo>
                    <a:pt x="1239203" y="2109981"/>
                    <a:pt x="1245870" y="2145224"/>
                    <a:pt x="1248728" y="2182371"/>
                  </a:cubicBezTo>
                  <a:cubicBezTo>
                    <a:pt x="1252538" y="2226186"/>
                    <a:pt x="1257300" y="2270001"/>
                    <a:pt x="1261110" y="2313816"/>
                  </a:cubicBezTo>
                  <a:cubicBezTo>
                    <a:pt x="1265873" y="2365251"/>
                    <a:pt x="1269683" y="2417638"/>
                    <a:pt x="1275398" y="2469074"/>
                  </a:cubicBezTo>
                  <a:cubicBezTo>
                    <a:pt x="1281113" y="2519556"/>
                    <a:pt x="1279208" y="2570038"/>
                    <a:pt x="1279208" y="2620521"/>
                  </a:cubicBezTo>
                  <a:cubicBezTo>
                    <a:pt x="1279208" y="2710056"/>
                    <a:pt x="1278255" y="2798638"/>
                    <a:pt x="1277303" y="2888174"/>
                  </a:cubicBezTo>
                  <a:cubicBezTo>
                    <a:pt x="1276350" y="3012951"/>
                    <a:pt x="1275398" y="3137728"/>
                    <a:pt x="1274445" y="3261553"/>
                  </a:cubicBezTo>
                  <a:cubicBezTo>
                    <a:pt x="1274445" y="3269174"/>
                    <a:pt x="1277303" y="3277746"/>
                    <a:pt x="1263968" y="3278699"/>
                  </a:cubicBezTo>
                  <a:cubicBezTo>
                    <a:pt x="1259205" y="3278699"/>
                    <a:pt x="1263968" y="3283461"/>
                    <a:pt x="1264920" y="3285366"/>
                  </a:cubicBezTo>
                  <a:cubicBezTo>
                    <a:pt x="1285875" y="3316799"/>
                    <a:pt x="1308735" y="3348231"/>
                    <a:pt x="1335405" y="3374901"/>
                  </a:cubicBezTo>
                  <a:cubicBezTo>
                    <a:pt x="1357313" y="3397761"/>
                    <a:pt x="1381125" y="3418716"/>
                    <a:pt x="1400175" y="3444434"/>
                  </a:cubicBezTo>
                  <a:cubicBezTo>
                    <a:pt x="1421130" y="3473009"/>
                    <a:pt x="1423035" y="3500631"/>
                    <a:pt x="1403985" y="3524444"/>
                  </a:cubicBezTo>
                  <a:cubicBezTo>
                    <a:pt x="1390650" y="3542541"/>
                    <a:pt x="1371600" y="3551113"/>
                    <a:pt x="1349693" y="3553971"/>
                  </a:cubicBezTo>
                  <a:cubicBezTo>
                    <a:pt x="1298258" y="3559686"/>
                    <a:pt x="1253490" y="3540636"/>
                    <a:pt x="1210628" y="3514919"/>
                  </a:cubicBezTo>
                  <a:cubicBezTo>
                    <a:pt x="1197293" y="3506346"/>
                    <a:pt x="1183958" y="3496821"/>
                    <a:pt x="1172528" y="3486344"/>
                  </a:cubicBezTo>
                  <a:cubicBezTo>
                    <a:pt x="1156335" y="3472056"/>
                    <a:pt x="1144905" y="3455863"/>
                    <a:pt x="1139190" y="3435861"/>
                  </a:cubicBezTo>
                  <a:cubicBezTo>
                    <a:pt x="1135380" y="3423478"/>
                    <a:pt x="1127760" y="3416811"/>
                    <a:pt x="1115378" y="3413953"/>
                  </a:cubicBezTo>
                  <a:cubicBezTo>
                    <a:pt x="1096328" y="3410144"/>
                    <a:pt x="1078230" y="3407286"/>
                    <a:pt x="1059180" y="3402524"/>
                  </a:cubicBezTo>
                  <a:cubicBezTo>
                    <a:pt x="1020128" y="3393951"/>
                    <a:pt x="1002983" y="3371091"/>
                    <a:pt x="1004888" y="3331086"/>
                  </a:cubicBezTo>
                  <a:cubicBezTo>
                    <a:pt x="1005840" y="3320609"/>
                    <a:pt x="1005840" y="3309178"/>
                    <a:pt x="1008698" y="3299653"/>
                  </a:cubicBezTo>
                  <a:cubicBezTo>
                    <a:pt x="1011555" y="3288224"/>
                    <a:pt x="1010603" y="3280603"/>
                    <a:pt x="1002030" y="3272031"/>
                  </a:cubicBezTo>
                  <a:cubicBezTo>
                    <a:pt x="984885" y="3253934"/>
                    <a:pt x="979170" y="3229169"/>
                    <a:pt x="973455" y="3206309"/>
                  </a:cubicBezTo>
                  <a:cubicBezTo>
                    <a:pt x="961073" y="3152969"/>
                    <a:pt x="960120" y="3099628"/>
                    <a:pt x="957263" y="3045336"/>
                  </a:cubicBezTo>
                  <a:cubicBezTo>
                    <a:pt x="953453" y="2968184"/>
                    <a:pt x="950595" y="2890078"/>
                    <a:pt x="946785" y="2812926"/>
                  </a:cubicBezTo>
                  <a:cubicBezTo>
                    <a:pt x="943928" y="2758634"/>
                    <a:pt x="942023" y="2704341"/>
                    <a:pt x="939165" y="2650049"/>
                  </a:cubicBezTo>
                  <a:cubicBezTo>
                    <a:pt x="935355" y="2586231"/>
                    <a:pt x="928688" y="2522413"/>
                    <a:pt x="919163" y="2459549"/>
                  </a:cubicBezTo>
                  <a:cubicBezTo>
                    <a:pt x="891540" y="2263334"/>
                    <a:pt x="838200" y="2072834"/>
                    <a:pt x="780098" y="1884238"/>
                  </a:cubicBezTo>
                  <a:cubicBezTo>
                    <a:pt x="780098" y="1883286"/>
                    <a:pt x="779145" y="1883286"/>
                    <a:pt x="778193" y="1882334"/>
                  </a:cubicBezTo>
                  <a:cubicBezTo>
                    <a:pt x="770573" y="1887096"/>
                    <a:pt x="767715" y="1895668"/>
                    <a:pt x="764858" y="1903288"/>
                  </a:cubicBezTo>
                  <a:cubicBezTo>
                    <a:pt x="751523" y="1937578"/>
                    <a:pt x="746760" y="1974726"/>
                    <a:pt x="741998" y="2010921"/>
                  </a:cubicBezTo>
                  <a:cubicBezTo>
                    <a:pt x="726758" y="2133794"/>
                    <a:pt x="721995" y="2256666"/>
                    <a:pt x="716280" y="2379538"/>
                  </a:cubicBezTo>
                  <a:cubicBezTo>
                    <a:pt x="711518" y="2475741"/>
                    <a:pt x="706755" y="2572896"/>
                    <a:pt x="702945" y="2669099"/>
                  </a:cubicBezTo>
                  <a:cubicBezTo>
                    <a:pt x="698183" y="2761491"/>
                    <a:pt x="693420" y="2853884"/>
                    <a:pt x="690563" y="2946276"/>
                  </a:cubicBezTo>
                  <a:cubicBezTo>
                    <a:pt x="689610" y="2970088"/>
                    <a:pt x="694373" y="2993901"/>
                    <a:pt x="697230" y="3017713"/>
                  </a:cubicBezTo>
                  <a:cubicBezTo>
                    <a:pt x="701040" y="3056766"/>
                    <a:pt x="704850" y="3096771"/>
                    <a:pt x="707708" y="3135824"/>
                  </a:cubicBezTo>
                  <a:cubicBezTo>
                    <a:pt x="711518" y="3178686"/>
                    <a:pt x="714375" y="3220596"/>
                    <a:pt x="717233" y="3263459"/>
                  </a:cubicBezTo>
                  <a:cubicBezTo>
                    <a:pt x="718185" y="3271078"/>
                    <a:pt x="717233" y="3274888"/>
                    <a:pt x="708660" y="3274888"/>
                  </a:cubicBezTo>
                  <a:cubicBezTo>
                    <a:pt x="701993" y="3274888"/>
                    <a:pt x="700088" y="3277746"/>
                    <a:pt x="700088" y="3284413"/>
                  </a:cubicBezTo>
                  <a:cubicBezTo>
                    <a:pt x="700088" y="3295844"/>
                    <a:pt x="699135" y="3306321"/>
                    <a:pt x="698183" y="3317751"/>
                  </a:cubicBezTo>
                  <a:cubicBezTo>
                    <a:pt x="696278" y="3334896"/>
                    <a:pt x="692468" y="3350136"/>
                    <a:pt x="678180" y="3361566"/>
                  </a:cubicBezTo>
                  <a:cubicBezTo>
                    <a:pt x="666750" y="3371091"/>
                    <a:pt x="667703" y="3385378"/>
                    <a:pt x="666750" y="3398713"/>
                  </a:cubicBezTo>
                  <a:cubicBezTo>
                    <a:pt x="664845" y="3416811"/>
                    <a:pt x="663893" y="3435861"/>
                    <a:pt x="660083" y="3453959"/>
                  </a:cubicBezTo>
                  <a:cubicBezTo>
                    <a:pt x="654368" y="3476819"/>
                    <a:pt x="641985" y="3493011"/>
                    <a:pt x="621030" y="3503488"/>
                  </a:cubicBezTo>
                  <a:cubicBezTo>
                    <a:pt x="596265" y="3515871"/>
                    <a:pt x="570548" y="3525396"/>
                    <a:pt x="543878" y="3528253"/>
                  </a:cubicBezTo>
                  <a:cubicBezTo>
                    <a:pt x="488633" y="3535874"/>
                    <a:pt x="437198" y="3483486"/>
                    <a:pt x="443865" y="3428241"/>
                  </a:cubicBezTo>
                  <a:cubicBezTo>
                    <a:pt x="447675" y="3394903"/>
                    <a:pt x="461010" y="3366328"/>
                    <a:pt x="477203" y="3338706"/>
                  </a:cubicBezTo>
                  <a:cubicBezTo>
                    <a:pt x="483870" y="3328228"/>
                    <a:pt x="489585" y="3316799"/>
                    <a:pt x="495300" y="3306321"/>
                  </a:cubicBezTo>
                  <a:cubicBezTo>
                    <a:pt x="491490" y="3303463"/>
                    <a:pt x="488633" y="3305369"/>
                    <a:pt x="485775" y="3305369"/>
                  </a:cubicBezTo>
                  <a:cubicBezTo>
                    <a:pt x="465773" y="3308226"/>
                    <a:pt x="465773" y="3308226"/>
                    <a:pt x="462915" y="3289176"/>
                  </a:cubicBezTo>
                  <a:cubicBezTo>
                    <a:pt x="447675" y="3203451"/>
                    <a:pt x="435293" y="3117726"/>
                    <a:pt x="424815" y="3031049"/>
                  </a:cubicBezTo>
                  <a:cubicBezTo>
                    <a:pt x="414338" y="2945324"/>
                    <a:pt x="403860" y="2860551"/>
                    <a:pt x="396240" y="2774826"/>
                  </a:cubicBezTo>
                  <a:cubicBezTo>
                    <a:pt x="388620" y="2692911"/>
                    <a:pt x="381000" y="2610044"/>
                    <a:pt x="374333" y="2528128"/>
                  </a:cubicBezTo>
                  <a:cubicBezTo>
                    <a:pt x="367665" y="2448119"/>
                    <a:pt x="362903" y="2368109"/>
                    <a:pt x="358140" y="2288099"/>
                  </a:cubicBezTo>
                  <a:cubicBezTo>
                    <a:pt x="351473" y="2189991"/>
                    <a:pt x="345758" y="2090931"/>
                    <a:pt x="340995" y="1992824"/>
                  </a:cubicBezTo>
                  <a:cubicBezTo>
                    <a:pt x="336233" y="1900431"/>
                    <a:pt x="332423" y="1807086"/>
                    <a:pt x="328613" y="1714693"/>
                  </a:cubicBezTo>
                  <a:cubicBezTo>
                    <a:pt x="328613" y="1706121"/>
                    <a:pt x="330518" y="1694691"/>
                    <a:pt x="325755" y="1688976"/>
                  </a:cubicBezTo>
                  <a:cubicBezTo>
                    <a:pt x="320993" y="1683261"/>
                    <a:pt x="309563" y="1688023"/>
                    <a:pt x="300990" y="1688023"/>
                  </a:cubicBezTo>
                  <a:cubicBezTo>
                    <a:pt x="249555" y="1688023"/>
                    <a:pt x="197168" y="1688023"/>
                    <a:pt x="145733" y="1688976"/>
                  </a:cubicBezTo>
                  <a:cubicBezTo>
                    <a:pt x="137160" y="1688976"/>
                    <a:pt x="136208" y="1687071"/>
                    <a:pt x="138113" y="1679451"/>
                  </a:cubicBezTo>
                  <a:cubicBezTo>
                    <a:pt x="144780" y="1654686"/>
                    <a:pt x="213360" y="1366078"/>
                    <a:pt x="211455" y="1355601"/>
                  </a:cubicBezTo>
                  <a:cubicBezTo>
                    <a:pt x="225743" y="1296546"/>
                    <a:pt x="239078" y="1237491"/>
                    <a:pt x="253365" y="1178436"/>
                  </a:cubicBezTo>
                  <a:cubicBezTo>
                    <a:pt x="281940" y="1056516"/>
                    <a:pt x="310515" y="935548"/>
                    <a:pt x="339090" y="813628"/>
                  </a:cubicBezTo>
                  <a:cubicBezTo>
                    <a:pt x="340995" y="804103"/>
                    <a:pt x="343853" y="795531"/>
                    <a:pt x="345758" y="788863"/>
                  </a:cubicBezTo>
                  <a:cubicBezTo>
                    <a:pt x="340043" y="805056"/>
                    <a:pt x="331470" y="823153"/>
                    <a:pt x="322898" y="841251"/>
                  </a:cubicBezTo>
                  <a:cubicBezTo>
                    <a:pt x="316230" y="854586"/>
                    <a:pt x="315278" y="869826"/>
                    <a:pt x="312420" y="884113"/>
                  </a:cubicBezTo>
                  <a:cubicBezTo>
                    <a:pt x="300038" y="939358"/>
                    <a:pt x="281940" y="993651"/>
                    <a:pt x="262890" y="1046991"/>
                  </a:cubicBezTo>
                  <a:cubicBezTo>
                    <a:pt x="231458" y="1136526"/>
                    <a:pt x="197168" y="1226061"/>
                    <a:pt x="161925" y="1313691"/>
                  </a:cubicBezTo>
                  <a:cubicBezTo>
                    <a:pt x="156210" y="1327978"/>
                    <a:pt x="20003" y="1319406"/>
                    <a:pt x="18098" y="1320359"/>
                  </a:cubicBezTo>
                  <a:cubicBezTo>
                    <a:pt x="0" y="1319406"/>
                    <a:pt x="0" y="1319406"/>
                    <a:pt x="0" y="1301309"/>
                  </a:cubicBezTo>
                  <a:cubicBezTo>
                    <a:pt x="1905" y="1221298"/>
                    <a:pt x="3810" y="1140336"/>
                    <a:pt x="9525" y="1060326"/>
                  </a:cubicBezTo>
                  <a:cubicBezTo>
                    <a:pt x="13335" y="1010796"/>
                    <a:pt x="15240" y="960313"/>
                    <a:pt x="29527" y="911736"/>
                  </a:cubicBezTo>
                  <a:cubicBezTo>
                    <a:pt x="31433" y="904116"/>
                    <a:pt x="34290" y="895543"/>
                    <a:pt x="39052" y="888876"/>
                  </a:cubicBezTo>
                  <a:cubicBezTo>
                    <a:pt x="88583" y="826963"/>
                    <a:pt x="116205" y="754573"/>
                    <a:pt x="134303" y="678373"/>
                  </a:cubicBezTo>
                  <a:cubicBezTo>
                    <a:pt x="162878" y="557406"/>
                    <a:pt x="191453" y="437391"/>
                    <a:pt x="220980" y="316423"/>
                  </a:cubicBezTo>
                  <a:cubicBezTo>
                    <a:pt x="230505" y="278323"/>
                    <a:pt x="240983" y="240223"/>
                    <a:pt x="251460" y="202123"/>
                  </a:cubicBezTo>
                  <a:cubicBezTo>
                    <a:pt x="253365" y="195456"/>
                    <a:pt x="256223" y="191646"/>
                    <a:pt x="262890" y="188788"/>
                  </a:cubicBezTo>
                  <a:cubicBezTo>
                    <a:pt x="368618" y="152593"/>
                    <a:pt x="474345" y="115446"/>
                    <a:pt x="581025" y="79251"/>
                  </a:cubicBezTo>
                  <a:cubicBezTo>
                    <a:pt x="587693" y="77346"/>
                    <a:pt x="592455" y="73536"/>
                    <a:pt x="596265" y="68773"/>
                  </a:cubicBezTo>
                  <a:cubicBezTo>
                    <a:pt x="613410" y="45913"/>
                    <a:pt x="628650" y="23053"/>
                    <a:pt x="646748" y="1146"/>
                  </a:cubicBezTo>
                  <a:cubicBezTo>
                    <a:pt x="653415" y="-759"/>
                    <a:pt x="944880" y="4003"/>
                    <a:pt x="944880" y="193"/>
                  </a:cubicBezTo>
                  <a:cubicBezTo>
                    <a:pt x="944880" y="-2664"/>
                    <a:pt x="978218" y="26863"/>
                    <a:pt x="990600" y="4115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54A1A5C3-08FC-4407-8E68-00CB33E967DD}"/>
                </a:ext>
              </a:extLst>
            </p:cNvPr>
            <p:cNvSpPr/>
            <p:nvPr/>
          </p:nvSpPr>
          <p:spPr>
            <a:xfrm>
              <a:off x="9088630" y="2721836"/>
              <a:ext cx="661513" cy="1210627"/>
            </a:xfrm>
            <a:custGeom>
              <a:avLst/>
              <a:gdLst>
                <a:gd name="connsiteX0" fmla="*/ 660680 w 661513"/>
                <a:gd name="connsiteY0" fmla="*/ 1163955 h 1210627"/>
                <a:gd name="connsiteX1" fmla="*/ 637820 w 661513"/>
                <a:gd name="connsiteY1" fmla="*/ 965835 h 1210627"/>
                <a:gd name="connsiteX2" fmla="*/ 604483 w 661513"/>
                <a:gd name="connsiteY2" fmla="*/ 673418 h 1210627"/>
                <a:gd name="connsiteX3" fmla="*/ 570193 w 661513"/>
                <a:gd name="connsiteY3" fmla="*/ 379095 h 1210627"/>
                <a:gd name="connsiteX4" fmla="*/ 528283 w 661513"/>
                <a:gd name="connsiteY4" fmla="*/ 167640 h 1210627"/>
                <a:gd name="connsiteX5" fmla="*/ 482563 w 661513"/>
                <a:gd name="connsiteY5" fmla="*/ 14288 h 1210627"/>
                <a:gd name="connsiteX6" fmla="*/ 477800 w 661513"/>
                <a:gd name="connsiteY6" fmla="*/ 23813 h 1210627"/>
                <a:gd name="connsiteX7" fmla="*/ 462560 w 661513"/>
                <a:gd name="connsiteY7" fmla="*/ 62865 h 1210627"/>
                <a:gd name="connsiteX8" fmla="*/ 414935 w 661513"/>
                <a:gd name="connsiteY8" fmla="*/ 115252 h 1210627"/>
                <a:gd name="connsiteX9" fmla="*/ 386360 w 661513"/>
                <a:gd name="connsiteY9" fmla="*/ 145733 h 1210627"/>
                <a:gd name="connsiteX10" fmla="*/ 373978 w 661513"/>
                <a:gd name="connsiteY10" fmla="*/ 149543 h 1210627"/>
                <a:gd name="connsiteX11" fmla="*/ 293015 w 661513"/>
                <a:gd name="connsiteY11" fmla="*/ 109538 h 1210627"/>
                <a:gd name="connsiteX12" fmla="*/ 221578 w 661513"/>
                <a:gd name="connsiteY12" fmla="*/ 47625 h 1210627"/>
                <a:gd name="connsiteX13" fmla="*/ 198718 w 661513"/>
                <a:gd name="connsiteY13" fmla="*/ 18098 h 1210627"/>
                <a:gd name="connsiteX14" fmla="*/ 203480 w 661513"/>
                <a:gd name="connsiteY14" fmla="*/ 0 h 1210627"/>
                <a:gd name="connsiteX15" fmla="*/ 194908 w 661513"/>
                <a:gd name="connsiteY15" fmla="*/ 0 h 1210627"/>
                <a:gd name="connsiteX16" fmla="*/ 182525 w 661513"/>
                <a:gd name="connsiteY16" fmla="*/ 15240 h 1210627"/>
                <a:gd name="connsiteX17" fmla="*/ 186335 w 661513"/>
                <a:gd name="connsiteY17" fmla="*/ 19050 h 1210627"/>
                <a:gd name="connsiteX18" fmla="*/ 184430 w 661513"/>
                <a:gd name="connsiteY18" fmla="*/ 37148 h 1210627"/>
                <a:gd name="connsiteX19" fmla="*/ 188240 w 661513"/>
                <a:gd name="connsiteY19" fmla="*/ 244793 h 1210627"/>
                <a:gd name="connsiteX20" fmla="*/ 195860 w 661513"/>
                <a:gd name="connsiteY20" fmla="*/ 425768 h 1210627"/>
                <a:gd name="connsiteX21" fmla="*/ 191098 w 661513"/>
                <a:gd name="connsiteY21" fmla="*/ 701040 h 1210627"/>
                <a:gd name="connsiteX22" fmla="*/ 105373 w 661513"/>
                <a:gd name="connsiteY22" fmla="*/ 994410 h 1210627"/>
                <a:gd name="connsiteX23" fmla="*/ 2503 w 661513"/>
                <a:gd name="connsiteY23" fmla="*/ 1173480 h 1210627"/>
                <a:gd name="connsiteX24" fmla="*/ 6313 w 661513"/>
                <a:gd name="connsiteY24" fmla="*/ 1184910 h 1210627"/>
                <a:gd name="connsiteX25" fmla="*/ 46318 w 661513"/>
                <a:gd name="connsiteY25" fmla="*/ 1194435 h 1210627"/>
                <a:gd name="connsiteX26" fmla="*/ 171095 w 661513"/>
                <a:gd name="connsiteY26" fmla="*/ 1206818 h 1210627"/>
                <a:gd name="connsiteX27" fmla="*/ 453035 w 661513"/>
                <a:gd name="connsiteY27" fmla="*/ 1210628 h 1210627"/>
                <a:gd name="connsiteX28" fmla="*/ 524473 w 661513"/>
                <a:gd name="connsiteY28" fmla="*/ 1205865 h 1210627"/>
                <a:gd name="connsiteX29" fmla="*/ 645440 w 661513"/>
                <a:gd name="connsiteY29" fmla="*/ 1184910 h 1210627"/>
                <a:gd name="connsiteX30" fmla="*/ 660680 w 661513"/>
                <a:gd name="connsiteY30" fmla="*/ 1163955 h 121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61513" h="1210627">
                  <a:moveTo>
                    <a:pt x="660680" y="1163955"/>
                  </a:moveTo>
                  <a:cubicBezTo>
                    <a:pt x="653060" y="1098233"/>
                    <a:pt x="645440" y="1031557"/>
                    <a:pt x="637820" y="965835"/>
                  </a:cubicBezTo>
                  <a:cubicBezTo>
                    <a:pt x="626390" y="868680"/>
                    <a:pt x="614960" y="770573"/>
                    <a:pt x="604483" y="673418"/>
                  </a:cubicBezTo>
                  <a:cubicBezTo>
                    <a:pt x="593053" y="575310"/>
                    <a:pt x="583528" y="477203"/>
                    <a:pt x="570193" y="379095"/>
                  </a:cubicBezTo>
                  <a:cubicBezTo>
                    <a:pt x="560668" y="307658"/>
                    <a:pt x="550190" y="236220"/>
                    <a:pt x="528283" y="167640"/>
                  </a:cubicBezTo>
                  <a:cubicBezTo>
                    <a:pt x="513043" y="116205"/>
                    <a:pt x="497803" y="65723"/>
                    <a:pt x="482563" y="14288"/>
                  </a:cubicBezTo>
                  <a:cubicBezTo>
                    <a:pt x="476848" y="15240"/>
                    <a:pt x="477800" y="20003"/>
                    <a:pt x="477800" y="23813"/>
                  </a:cubicBezTo>
                  <a:cubicBezTo>
                    <a:pt x="475895" y="38100"/>
                    <a:pt x="473990" y="52388"/>
                    <a:pt x="462560" y="62865"/>
                  </a:cubicBezTo>
                  <a:cubicBezTo>
                    <a:pt x="445415" y="79058"/>
                    <a:pt x="431128" y="97155"/>
                    <a:pt x="414935" y="115252"/>
                  </a:cubicBezTo>
                  <a:cubicBezTo>
                    <a:pt x="405410" y="125730"/>
                    <a:pt x="395885" y="136208"/>
                    <a:pt x="386360" y="145733"/>
                  </a:cubicBezTo>
                  <a:cubicBezTo>
                    <a:pt x="382550" y="149543"/>
                    <a:pt x="379693" y="151448"/>
                    <a:pt x="373978" y="149543"/>
                  </a:cubicBezTo>
                  <a:cubicBezTo>
                    <a:pt x="346355" y="137160"/>
                    <a:pt x="318733" y="125730"/>
                    <a:pt x="293015" y="109538"/>
                  </a:cubicBezTo>
                  <a:cubicBezTo>
                    <a:pt x="266345" y="92393"/>
                    <a:pt x="245390" y="67627"/>
                    <a:pt x="221578" y="47625"/>
                  </a:cubicBezTo>
                  <a:cubicBezTo>
                    <a:pt x="212053" y="39053"/>
                    <a:pt x="203480" y="29528"/>
                    <a:pt x="198718" y="18098"/>
                  </a:cubicBezTo>
                  <a:cubicBezTo>
                    <a:pt x="198718" y="12383"/>
                    <a:pt x="204433" y="5715"/>
                    <a:pt x="203480" y="0"/>
                  </a:cubicBezTo>
                  <a:cubicBezTo>
                    <a:pt x="202528" y="0"/>
                    <a:pt x="195860" y="0"/>
                    <a:pt x="194908" y="0"/>
                  </a:cubicBezTo>
                  <a:cubicBezTo>
                    <a:pt x="188240" y="7620"/>
                    <a:pt x="188240" y="12383"/>
                    <a:pt x="182525" y="15240"/>
                  </a:cubicBezTo>
                  <a:cubicBezTo>
                    <a:pt x="184430" y="15240"/>
                    <a:pt x="188240" y="16193"/>
                    <a:pt x="186335" y="19050"/>
                  </a:cubicBezTo>
                  <a:cubicBezTo>
                    <a:pt x="183478" y="24765"/>
                    <a:pt x="184430" y="31433"/>
                    <a:pt x="184430" y="37148"/>
                  </a:cubicBezTo>
                  <a:cubicBezTo>
                    <a:pt x="185383" y="106680"/>
                    <a:pt x="184430" y="175260"/>
                    <a:pt x="188240" y="244793"/>
                  </a:cubicBezTo>
                  <a:cubicBezTo>
                    <a:pt x="192050" y="304800"/>
                    <a:pt x="193955" y="365760"/>
                    <a:pt x="195860" y="425768"/>
                  </a:cubicBezTo>
                  <a:cubicBezTo>
                    <a:pt x="198718" y="517208"/>
                    <a:pt x="199670" y="608648"/>
                    <a:pt x="191098" y="701040"/>
                  </a:cubicBezTo>
                  <a:cubicBezTo>
                    <a:pt x="180620" y="804863"/>
                    <a:pt x="152045" y="902018"/>
                    <a:pt x="105373" y="994410"/>
                  </a:cubicBezTo>
                  <a:cubicBezTo>
                    <a:pt x="73940" y="1056323"/>
                    <a:pt x="38698" y="1115378"/>
                    <a:pt x="2503" y="1173480"/>
                  </a:cubicBezTo>
                  <a:cubicBezTo>
                    <a:pt x="-1307" y="1180148"/>
                    <a:pt x="-1307" y="1183005"/>
                    <a:pt x="6313" y="1184910"/>
                  </a:cubicBezTo>
                  <a:cubicBezTo>
                    <a:pt x="19648" y="1187768"/>
                    <a:pt x="32983" y="1191578"/>
                    <a:pt x="46318" y="1194435"/>
                  </a:cubicBezTo>
                  <a:cubicBezTo>
                    <a:pt x="87275" y="1202055"/>
                    <a:pt x="129185" y="1204913"/>
                    <a:pt x="171095" y="1206818"/>
                  </a:cubicBezTo>
                  <a:cubicBezTo>
                    <a:pt x="234913" y="1210628"/>
                    <a:pt x="451130" y="1204913"/>
                    <a:pt x="453035" y="1210628"/>
                  </a:cubicBezTo>
                  <a:cubicBezTo>
                    <a:pt x="476848" y="1209675"/>
                    <a:pt x="500660" y="1208723"/>
                    <a:pt x="524473" y="1205865"/>
                  </a:cubicBezTo>
                  <a:cubicBezTo>
                    <a:pt x="565430" y="1202055"/>
                    <a:pt x="606388" y="1197293"/>
                    <a:pt x="645440" y="1184910"/>
                  </a:cubicBezTo>
                  <a:cubicBezTo>
                    <a:pt x="662585" y="1181100"/>
                    <a:pt x="662585" y="1181100"/>
                    <a:pt x="660680" y="1163955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E786985E-27EA-483A-B5FB-1B43E6A0598B}"/>
                </a:ext>
              </a:extLst>
            </p:cNvPr>
            <p:cNvSpPr/>
            <p:nvPr/>
          </p:nvSpPr>
          <p:spPr>
            <a:xfrm>
              <a:off x="9176338" y="2174628"/>
              <a:ext cx="417029" cy="701634"/>
            </a:xfrm>
            <a:custGeom>
              <a:avLst/>
              <a:gdLst>
                <a:gd name="connsiteX0" fmla="*/ 393903 w 417029"/>
                <a:gd name="connsiteY0" fmla="*/ 561495 h 701634"/>
                <a:gd name="connsiteX1" fmla="*/ 377710 w 417029"/>
                <a:gd name="connsiteY1" fmla="*/ 610073 h 701634"/>
                <a:gd name="connsiteX2" fmla="*/ 298653 w 417029"/>
                <a:gd name="connsiteY2" fmla="*/ 696750 h 701634"/>
                <a:gd name="connsiteX3" fmla="*/ 284365 w 417029"/>
                <a:gd name="connsiteY3" fmla="*/ 699608 h 701634"/>
                <a:gd name="connsiteX4" fmla="*/ 192925 w 417029"/>
                <a:gd name="connsiteY4" fmla="*/ 651983 h 701634"/>
                <a:gd name="connsiteX5" fmla="*/ 110058 w 417029"/>
                <a:gd name="connsiteY5" fmla="*/ 565305 h 701634"/>
                <a:gd name="connsiteX6" fmla="*/ 113868 w 417029"/>
                <a:gd name="connsiteY6" fmla="*/ 509108 h 701634"/>
                <a:gd name="connsiteX7" fmla="*/ 58623 w 417029"/>
                <a:gd name="connsiteY7" fmla="*/ 413858 h 701634"/>
                <a:gd name="connsiteX8" fmla="*/ 38620 w 417029"/>
                <a:gd name="connsiteY8" fmla="*/ 390998 h 701634"/>
                <a:gd name="connsiteX9" fmla="*/ 3378 w 417029"/>
                <a:gd name="connsiteY9" fmla="*/ 339563 h 701634"/>
                <a:gd name="connsiteX10" fmla="*/ 2425 w 417029"/>
                <a:gd name="connsiteY10" fmla="*/ 268125 h 701634"/>
                <a:gd name="connsiteX11" fmla="*/ 7188 w 417029"/>
                <a:gd name="connsiteY11" fmla="*/ 257648 h 701634"/>
                <a:gd name="connsiteX12" fmla="*/ 182448 w 417029"/>
                <a:gd name="connsiteY12" fmla="*/ 6188 h 701634"/>
                <a:gd name="connsiteX13" fmla="*/ 356755 w 417029"/>
                <a:gd name="connsiteY13" fmla="*/ 39525 h 701634"/>
                <a:gd name="connsiteX14" fmla="*/ 416763 w 417029"/>
                <a:gd name="connsiteY14" fmla="*/ 279555 h 701634"/>
                <a:gd name="connsiteX15" fmla="*/ 415810 w 417029"/>
                <a:gd name="connsiteY15" fmla="*/ 318608 h 701634"/>
                <a:gd name="connsiteX16" fmla="*/ 396760 w 417029"/>
                <a:gd name="connsiteY16" fmla="*/ 478628 h 701634"/>
                <a:gd name="connsiteX17" fmla="*/ 393903 w 417029"/>
                <a:gd name="connsiteY17" fmla="*/ 561495 h 70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7029" h="701634">
                  <a:moveTo>
                    <a:pt x="393903" y="561495"/>
                  </a:moveTo>
                  <a:cubicBezTo>
                    <a:pt x="390093" y="568163"/>
                    <a:pt x="383425" y="601500"/>
                    <a:pt x="377710" y="610073"/>
                  </a:cubicBezTo>
                  <a:cubicBezTo>
                    <a:pt x="351040" y="653888"/>
                    <a:pt x="325323" y="668175"/>
                    <a:pt x="298653" y="696750"/>
                  </a:cubicBezTo>
                  <a:cubicBezTo>
                    <a:pt x="294843" y="701513"/>
                    <a:pt x="291033" y="703418"/>
                    <a:pt x="284365" y="699608"/>
                  </a:cubicBezTo>
                  <a:cubicBezTo>
                    <a:pt x="253885" y="684368"/>
                    <a:pt x="220548" y="672938"/>
                    <a:pt x="192925" y="651983"/>
                  </a:cubicBezTo>
                  <a:cubicBezTo>
                    <a:pt x="164350" y="630075"/>
                    <a:pt x="110058" y="571020"/>
                    <a:pt x="110058" y="565305"/>
                  </a:cubicBezTo>
                  <a:cubicBezTo>
                    <a:pt x="114820" y="550065"/>
                    <a:pt x="123393" y="522443"/>
                    <a:pt x="113868" y="509108"/>
                  </a:cubicBezTo>
                  <a:cubicBezTo>
                    <a:pt x="91960" y="475770"/>
                    <a:pt x="79578" y="462435"/>
                    <a:pt x="58623" y="413858"/>
                  </a:cubicBezTo>
                  <a:cubicBezTo>
                    <a:pt x="55765" y="401475"/>
                    <a:pt x="51003" y="394808"/>
                    <a:pt x="38620" y="390998"/>
                  </a:cubicBezTo>
                  <a:cubicBezTo>
                    <a:pt x="14808" y="382425"/>
                    <a:pt x="7188" y="361470"/>
                    <a:pt x="3378" y="339563"/>
                  </a:cubicBezTo>
                  <a:cubicBezTo>
                    <a:pt x="-432" y="315750"/>
                    <a:pt x="-1385" y="291938"/>
                    <a:pt x="2425" y="268125"/>
                  </a:cubicBezTo>
                  <a:cubicBezTo>
                    <a:pt x="3378" y="264315"/>
                    <a:pt x="3378" y="259553"/>
                    <a:pt x="7188" y="257648"/>
                  </a:cubicBezTo>
                  <a:cubicBezTo>
                    <a:pt x="14808" y="253838"/>
                    <a:pt x="-35675" y="59528"/>
                    <a:pt x="182448" y="6188"/>
                  </a:cubicBezTo>
                  <a:cubicBezTo>
                    <a:pt x="224358" y="-10005"/>
                    <a:pt x="325323" y="7140"/>
                    <a:pt x="356755" y="39525"/>
                  </a:cubicBezTo>
                  <a:cubicBezTo>
                    <a:pt x="423430" y="106200"/>
                    <a:pt x="411048" y="241455"/>
                    <a:pt x="416763" y="279555"/>
                  </a:cubicBezTo>
                  <a:cubicBezTo>
                    <a:pt x="417715" y="288128"/>
                    <a:pt x="415810" y="313845"/>
                    <a:pt x="415810" y="318608"/>
                  </a:cubicBezTo>
                  <a:cubicBezTo>
                    <a:pt x="416763" y="360518"/>
                    <a:pt x="407238" y="437670"/>
                    <a:pt x="396760" y="478628"/>
                  </a:cubicBezTo>
                  <a:cubicBezTo>
                    <a:pt x="389140" y="511965"/>
                    <a:pt x="394855" y="557685"/>
                    <a:pt x="393903" y="561495"/>
                  </a:cubicBezTo>
                  <a:close/>
                </a:path>
              </a:pathLst>
            </a:custGeom>
            <a:solidFill>
              <a:srgbClr val="FDC2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34">
              <a:extLst>
                <a:ext uri="{FF2B5EF4-FFF2-40B4-BE49-F238E27FC236}">
                  <a16:creationId xmlns:a16="http://schemas.microsoft.com/office/drawing/2014/main" id="{FFDCBC92-C3F0-4B45-88CA-8746D0E41439}"/>
                </a:ext>
              </a:extLst>
            </p:cNvPr>
            <p:cNvSpPr/>
            <p:nvPr/>
          </p:nvSpPr>
          <p:spPr>
            <a:xfrm>
              <a:off x="9181061" y="2160767"/>
              <a:ext cx="444073" cy="369642"/>
            </a:xfrm>
            <a:custGeom>
              <a:avLst/>
              <a:gdLst>
                <a:gd name="connsiteX0" fmla="*/ 414897 w 444073"/>
                <a:gd name="connsiteY0" fmla="*/ 316276 h 369642"/>
                <a:gd name="connsiteX1" fmla="*/ 404419 w 444073"/>
                <a:gd name="connsiteY1" fmla="*/ 255316 h 369642"/>
                <a:gd name="connsiteX2" fmla="*/ 375844 w 444073"/>
                <a:gd name="connsiteY2" fmla="*/ 188641 h 369642"/>
                <a:gd name="connsiteX3" fmla="*/ 295834 w 444073"/>
                <a:gd name="connsiteY3" fmla="*/ 158161 h 369642"/>
                <a:gd name="connsiteX4" fmla="*/ 154864 w 444073"/>
                <a:gd name="connsiteY4" fmla="*/ 178164 h 369642"/>
                <a:gd name="connsiteX5" fmla="*/ 61519 w 444073"/>
                <a:gd name="connsiteY5" fmla="*/ 278176 h 369642"/>
                <a:gd name="connsiteX6" fmla="*/ 64377 w 444073"/>
                <a:gd name="connsiteY6" fmla="*/ 359139 h 369642"/>
                <a:gd name="connsiteX7" fmla="*/ 63424 w 444073"/>
                <a:gd name="connsiteY7" fmla="*/ 369616 h 369642"/>
                <a:gd name="connsiteX8" fmla="*/ 46279 w 444073"/>
                <a:gd name="connsiteY8" fmla="*/ 361044 h 369642"/>
                <a:gd name="connsiteX9" fmla="*/ 32944 w 444073"/>
                <a:gd name="connsiteY9" fmla="*/ 317229 h 369642"/>
                <a:gd name="connsiteX10" fmla="*/ 17704 w 444073"/>
                <a:gd name="connsiteY10" fmla="*/ 281986 h 369642"/>
                <a:gd name="connsiteX11" fmla="*/ 6274 w 444073"/>
                <a:gd name="connsiteY11" fmla="*/ 272461 h 369642"/>
                <a:gd name="connsiteX12" fmla="*/ 187249 w 444073"/>
                <a:gd name="connsiteY12" fmla="*/ 2904 h 369642"/>
                <a:gd name="connsiteX13" fmla="*/ 337744 w 444073"/>
                <a:gd name="connsiteY13" fmla="*/ 22906 h 369642"/>
                <a:gd name="connsiteX14" fmla="*/ 414897 w 444073"/>
                <a:gd name="connsiteY14" fmla="*/ 120061 h 369642"/>
                <a:gd name="connsiteX15" fmla="*/ 438709 w 444073"/>
                <a:gd name="connsiteY15" fmla="*/ 207691 h 369642"/>
                <a:gd name="connsiteX16" fmla="*/ 438709 w 444073"/>
                <a:gd name="connsiteY16" fmla="*/ 266746 h 369642"/>
                <a:gd name="connsiteX17" fmla="*/ 414897 w 444073"/>
                <a:gd name="connsiteY17" fmla="*/ 316276 h 36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073" h="369642">
                  <a:moveTo>
                    <a:pt x="414897" y="316276"/>
                  </a:moveTo>
                  <a:cubicBezTo>
                    <a:pt x="409182" y="296274"/>
                    <a:pt x="409182" y="275319"/>
                    <a:pt x="404419" y="255316"/>
                  </a:cubicBezTo>
                  <a:cubicBezTo>
                    <a:pt x="397752" y="231504"/>
                    <a:pt x="390132" y="208644"/>
                    <a:pt x="375844" y="188641"/>
                  </a:cubicBezTo>
                  <a:cubicBezTo>
                    <a:pt x="355842" y="160066"/>
                    <a:pt x="328219" y="151494"/>
                    <a:pt x="295834" y="158161"/>
                  </a:cubicBezTo>
                  <a:cubicBezTo>
                    <a:pt x="249162" y="167686"/>
                    <a:pt x="201537" y="172449"/>
                    <a:pt x="154864" y="178164"/>
                  </a:cubicBezTo>
                  <a:cubicBezTo>
                    <a:pt x="97714" y="184831"/>
                    <a:pt x="64377" y="220074"/>
                    <a:pt x="61519" y="278176"/>
                  </a:cubicBezTo>
                  <a:cubicBezTo>
                    <a:pt x="59614" y="304846"/>
                    <a:pt x="62472" y="332469"/>
                    <a:pt x="64377" y="359139"/>
                  </a:cubicBezTo>
                  <a:cubicBezTo>
                    <a:pt x="64377" y="362949"/>
                    <a:pt x="70092" y="369616"/>
                    <a:pt x="63424" y="369616"/>
                  </a:cubicBezTo>
                  <a:cubicBezTo>
                    <a:pt x="57709" y="369616"/>
                    <a:pt x="49137" y="370569"/>
                    <a:pt x="46279" y="361044"/>
                  </a:cubicBezTo>
                  <a:cubicBezTo>
                    <a:pt x="42469" y="346756"/>
                    <a:pt x="37707" y="331516"/>
                    <a:pt x="32944" y="317229"/>
                  </a:cubicBezTo>
                  <a:cubicBezTo>
                    <a:pt x="29134" y="304846"/>
                    <a:pt x="24372" y="292464"/>
                    <a:pt x="17704" y="281986"/>
                  </a:cubicBezTo>
                  <a:cubicBezTo>
                    <a:pt x="14847" y="277224"/>
                    <a:pt x="12942" y="271509"/>
                    <a:pt x="6274" y="272461"/>
                  </a:cubicBezTo>
                  <a:cubicBezTo>
                    <a:pt x="-24206" y="147684"/>
                    <a:pt x="59614" y="21954"/>
                    <a:pt x="187249" y="2904"/>
                  </a:cubicBezTo>
                  <a:cubicBezTo>
                    <a:pt x="239637" y="-4716"/>
                    <a:pt x="289167" y="2904"/>
                    <a:pt x="337744" y="22906"/>
                  </a:cubicBezTo>
                  <a:cubicBezTo>
                    <a:pt x="381559" y="41004"/>
                    <a:pt x="407277" y="73389"/>
                    <a:pt x="414897" y="120061"/>
                  </a:cubicBezTo>
                  <a:cubicBezTo>
                    <a:pt x="419659" y="150541"/>
                    <a:pt x="427279" y="179116"/>
                    <a:pt x="438709" y="207691"/>
                  </a:cubicBezTo>
                  <a:cubicBezTo>
                    <a:pt x="446329" y="227694"/>
                    <a:pt x="445377" y="246744"/>
                    <a:pt x="438709" y="266746"/>
                  </a:cubicBezTo>
                  <a:cubicBezTo>
                    <a:pt x="431089" y="282939"/>
                    <a:pt x="422517" y="300084"/>
                    <a:pt x="414897" y="316276"/>
                  </a:cubicBezTo>
                  <a:close/>
                </a:path>
              </a:pathLst>
            </a:custGeom>
            <a:solidFill>
              <a:srgbClr val="5F36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id="{3608BCC2-5671-47DB-8D26-CC59E65E0ECC}"/>
                </a:ext>
              </a:extLst>
            </p:cNvPr>
            <p:cNvSpPr/>
            <p:nvPr/>
          </p:nvSpPr>
          <p:spPr>
            <a:xfrm>
              <a:off x="8610284" y="4040648"/>
              <a:ext cx="228198" cy="330928"/>
            </a:xfrm>
            <a:custGeom>
              <a:avLst/>
              <a:gdLst>
                <a:gd name="connsiteX0" fmla="*/ 215102 w 228198"/>
                <a:gd name="connsiteY0" fmla="*/ 186138 h 330928"/>
                <a:gd name="connsiteX1" fmla="*/ 214149 w 228198"/>
                <a:gd name="connsiteY1" fmla="*/ 205188 h 330928"/>
                <a:gd name="connsiteX2" fmla="*/ 200814 w 228198"/>
                <a:gd name="connsiteY2" fmla="*/ 245193 h 330928"/>
                <a:gd name="connsiteX3" fmla="*/ 210339 w 228198"/>
                <a:gd name="connsiteY3" fmla="*/ 283293 h 330928"/>
                <a:gd name="connsiteX4" fmla="*/ 221769 w 228198"/>
                <a:gd name="connsiteY4" fmla="*/ 296628 h 330928"/>
                <a:gd name="connsiteX5" fmla="*/ 221769 w 228198"/>
                <a:gd name="connsiteY5" fmla="*/ 323298 h 330928"/>
                <a:gd name="connsiteX6" fmla="*/ 190337 w 228198"/>
                <a:gd name="connsiteY6" fmla="*/ 326155 h 330928"/>
                <a:gd name="connsiteX7" fmla="*/ 170334 w 228198"/>
                <a:gd name="connsiteY7" fmla="*/ 299485 h 330928"/>
                <a:gd name="connsiteX8" fmla="*/ 162714 w 228198"/>
                <a:gd name="connsiteY8" fmla="*/ 293770 h 330928"/>
                <a:gd name="connsiteX9" fmla="*/ 23649 w 228198"/>
                <a:gd name="connsiteY9" fmla="*/ 204235 h 330928"/>
                <a:gd name="connsiteX10" fmla="*/ 4599 w 228198"/>
                <a:gd name="connsiteY10" fmla="*/ 125178 h 330928"/>
                <a:gd name="connsiteX11" fmla="*/ 25554 w 228198"/>
                <a:gd name="connsiteY11" fmla="*/ 53740 h 330928"/>
                <a:gd name="connsiteX12" fmla="*/ 32222 w 228198"/>
                <a:gd name="connsiteY12" fmla="*/ 18498 h 330928"/>
                <a:gd name="connsiteX13" fmla="*/ 59844 w 228198"/>
                <a:gd name="connsiteY13" fmla="*/ 1353 h 330928"/>
                <a:gd name="connsiteX14" fmla="*/ 123662 w 228198"/>
                <a:gd name="connsiteY14" fmla="*/ 7068 h 330928"/>
                <a:gd name="connsiteX15" fmla="*/ 154142 w 228198"/>
                <a:gd name="connsiteY15" fmla="*/ 23260 h 330928"/>
                <a:gd name="connsiteX16" fmla="*/ 180812 w 228198"/>
                <a:gd name="connsiteY16" fmla="*/ 87078 h 330928"/>
                <a:gd name="connsiteX17" fmla="*/ 215102 w 228198"/>
                <a:gd name="connsiteY17" fmla="*/ 186138 h 33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198" h="330928">
                  <a:moveTo>
                    <a:pt x="215102" y="186138"/>
                  </a:moveTo>
                  <a:cubicBezTo>
                    <a:pt x="219864" y="192805"/>
                    <a:pt x="217007" y="199473"/>
                    <a:pt x="214149" y="205188"/>
                  </a:cubicBezTo>
                  <a:cubicBezTo>
                    <a:pt x="209387" y="218523"/>
                    <a:pt x="203672" y="230905"/>
                    <a:pt x="200814" y="245193"/>
                  </a:cubicBezTo>
                  <a:cubicBezTo>
                    <a:pt x="197004" y="259480"/>
                    <a:pt x="199862" y="271863"/>
                    <a:pt x="210339" y="283293"/>
                  </a:cubicBezTo>
                  <a:cubicBezTo>
                    <a:pt x="214149" y="288055"/>
                    <a:pt x="217959" y="291865"/>
                    <a:pt x="221769" y="296628"/>
                  </a:cubicBezTo>
                  <a:cubicBezTo>
                    <a:pt x="230342" y="307105"/>
                    <a:pt x="230342" y="314725"/>
                    <a:pt x="221769" y="323298"/>
                  </a:cubicBezTo>
                  <a:cubicBezTo>
                    <a:pt x="213197" y="331870"/>
                    <a:pt x="199862" y="333775"/>
                    <a:pt x="190337" y="326155"/>
                  </a:cubicBezTo>
                  <a:cubicBezTo>
                    <a:pt x="181764" y="318535"/>
                    <a:pt x="177002" y="308058"/>
                    <a:pt x="170334" y="299485"/>
                  </a:cubicBezTo>
                  <a:cubicBezTo>
                    <a:pt x="169382" y="295675"/>
                    <a:pt x="166524" y="294723"/>
                    <a:pt x="162714" y="293770"/>
                  </a:cubicBezTo>
                  <a:cubicBezTo>
                    <a:pt x="111279" y="270910"/>
                    <a:pt x="64607" y="243288"/>
                    <a:pt x="23649" y="204235"/>
                  </a:cubicBezTo>
                  <a:cubicBezTo>
                    <a:pt x="-163" y="182328"/>
                    <a:pt x="-4926" y="154705"/>
                    <a:pt x="4599" y="125178"/>
                  </a:cubicBezTo>
                  <a:cubicBezTo>
                    <a:pt x="12219" y="101365"/>
                    <a:pt x="20792" y="77553"/>
                    <a:pt x="25554" y="53740"/>
                  </a:cubicBezTo>
                  <a:cubicBezTo>
                    <a:pt x="28412" y="42310"/>
                    <a:pt x="30317" y="29928"/>
                    <a:pt x="32222" y="18498"/>
                  </a:cubicBezTo>
                  <a:cubicBezTo>
                    <a:pt x="37937" y="-1505"/>
                    <a:pt x="37937" y="-1505"/>
                    <a:pt x="59844" y="1353"/>
                  </a:cubicBezTo>
                  <a:cubicBezTo>
                    <a:pt x="80799" y="3258"/>
                    <a:pt x="101754" y="6115"/>
                    <a:pt x="123662" y="7068"/>
                  </a:cubicBezTo>
                  <a:cubicBezTo>
                    <a:pt x="136997" y="8020"/>
                    <a:pt x="147474" y="11830"/>
                    <a:pt x="154142" y="23260"/>
                  </a:cubicBezTo>
                  <a:cubicBezTo>
                    <a:pt x="167477" y="43263"/>
                    <a:pt x="175097" y="64218"/>
                    <a:pt x="180812" y="87078"/>
                  </a:cubicBezTo>
                  <a:cubicBezTo>
                    <a:pt x="180812" y="90888"/>
                    <a:pt x="211292" y="182328"/>
                    <a:pt x="215102" y="186138"/>
                  </a:cubicBezTo>
                  <a:close/>
                </a:path>
              </a:pathLst>
            </a:custGeom>
            <a:solidFill>
              <a:srgbClr val="FDC2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36">
              <a:extLst>
                <a:ext uri="{FF2B5EF4-FFF2-40B4-BE49-F238E27FC236}">
                  <a16:creationId xmlns:a16="http://schemas.microsoft.com/office/drawing/2014/main" id="{6C8F2349-5352-47EE-AD79-82B82E09F49E}"/>
                </a:ext>
              </a:extLst>
            </p:cNvPr>
            <p:cNvSpPr/>
            <p:nvPr/>
          </p:nvSpPr>
          <p:spPr>
            <a:xfrm>
              <a:off x="9988494" y="3920432"/>
              <a:ext cx="205233" cy="374876"/>
            </a:xfrm>
            <a:custGeom>
              <a:avLst/>
              <a:gdLst>
                <a:gd name="connsiteX0" fmla="*/ 847 w 205233"/>
                <a:gd name="connsiteY0" fmla="*/ 72991 h 374876"/>
                <a:gd name="connsiteX1" fmla="*/ 25612 w 205233"/>
                <a:gd name="connsiteY1" fmla="*/ 42511 h 374876"/>
                <a:gd name="connsiteX2" fmla="*/ 82762 w 205233"/>
                <a:gd name="connsiteY2" fmla="*/ 4411 h 374876"/>
                <a:gd name="connsiteX3" fmla="*/ 99907 w 205233"/>
                <a:gd name="connsiteY3" fmla="*/ 6316 h 374876"/>
                <a:gd name="connsiteX4" fmla="*/ 105622 w 205233"/>
                <a:gd name="connsiteY4" fmla="*/ 9174 h 374876"/>
                <a:gd name="connsiteX5" fmla="*/ 116099 w 205233"/>
                <a:gd name="connsiteY5" fmla="*/ 26319 h 374876"/>
                <a:gd name="connsiteX6" fmla="*/ 179917 w 205233"/>
                <a:gd name="connsiteY6" fmla="*/ 92994 h 374876"/>
                <a:gd name="connsiteX7" fmla="*/ 202777 w 205233"/>
                <a:gd name="connsiteY7" fmla="*/ 168241 h 374876"/>
                <a:gd name="connsiteX8" fmla="*/ 160867 w 205233"/>
                <a:gd name="connsiteY8" fmla="*/ 259681 h 374876"/>
                <a:gd name="connsiteX9" fmla="*/ 118004 w 205233"/>
                <a:gd name="connsiteY9" fmla="*/ 320641 h 374876"/>
                <a:gd name="connsiteX10" fmla="*/ 115147 w 205233"/>
                <a:gd name="connsiteY10" fmla="*/ 339691 h 374876"/>
                <a:gd name="connsiteX11" fmla="*/ 102764 w 205233"/>
                <a:gd name="connsiteY11" fmla="*/ 371124 h 374876"/>
                <a:gd name="connsiteX12" fmla="*/ 75142 w 205233"/>
                <a:gd name="connsiteY12" fmla="*/ 369219 h 374876"/>
                <a:gd name="connsiteX13" fmla="*/ 70379 w 205233"/>
                <a:gd name="connsiteY13" fmla="*/ 347311 h 374876"/>
                <a:gd name="connsiteX14" fmla="*/ 43709 w 205233"/>
                <a:gd name="connsiteY14" fmla="*/ 274921 h 374876"/>
                <a:gd name="connsiteX15" fmla="*/ 32279 w 205233"/>
                <a:gd name="connsiteY15" fmla="*/ 265396 h 374876"/>
                <a:gd name="connsiteX16" fmla="*/ 32279 w 205233"/>
                <a:gd name="connsiteY16" fmla="*/ 235869 h 374876"/>
                <a:gd name="connsiteX17" fmla="*/ 42757 w 205233"/>
                <a:gd name="connsiteY17" fmla="*/ 219676 h 374876"/>
                <a:gd name="connsiteX18" fmla="*/ 847 w 205233"/>
                <a:gd name="connsiteY18" fmla="*/ 91089 h 374876"/>
                <a:gd name="connsiteX19" fmla="*/ 847 w 205233"/>
                <a:gd name="connsiteY19" fmla="*/ 72991 h 37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5233" h="374876">
                  <a:moveTo>
                    <a:pt x="847" y="72991"/>
                  </a:moveTo>
                  <a:cubicBezTo>
                    <a:pt x="847" y="55846"/>
                    <a:pt x="14182" y="50131"/>
                    <a:pt x="25612" y="42511"/>
                  </a:cubicBezTo>
                  <a:cubicBezTo>
                    <a:pt x="44662" y="30129"/>
                    <a:pt x="63712" y="17746"/>
                    <a:pt x="82762" y="4411"/>
                  </a:cubicBezTo>
                  <a:cubicBezTo>
                    <a:pt x="90382" y="-351"/>
                    <a:pt x="95144" y="-3209"/>
                    <a:pt x="99907" y="6316"/>
                  </a:cubicBezTo>
                  <a:cubicBezTo>
                    <a:pt x="100859" y="8221"/>
                    <a:pt x="102764" y="9174"/>
                    <a:pt x="105622" y="9174"/>
                  </a:cubicBezTo>
                  <a:cubicBezTo>
                    <a:pt x="104669" y="17746"/>
                    <a:pt x="112289" y="21556"/>
                    <a:pt x="116099" y="26319"/>
                  </a:cubicBezTo>
                  <a:cubicBezTo>
                    <a:pt x="135149" y="50131"/>
                    <a:pt x="157057" y="72039"/>
                    <a:pt x="179917" y="92994"/>
                  </a:cubicBezTo>
                  <a:cubicBezTo>
                    <a:pt x="202777" y="113949"/>
                    <a:pt x="209444" y="139666"/>
                    <a:pt x="202777" y="168241"/>
                  </a:cubicBezTo>
                  <a:cubicBezTo>
                    <a:pt x="194204" y="201579"/>
                    <a:pt x="178012" y="231106"/>
                    <a:pt x="160867" y="259681"/>
                  </a:cubicBezTo>
                  <a:cubicBezTo>
                    <a:pt x="147532" y="280636"/>
                    <a:pt x="135149" y="302544"/>
                    <a:pt x="118004" y="320641"/>
                  </a:cubicBezTo>
                  <a:cubicBezTo>
                    <a:pt x="113242" y="325404"/>
                    <a:pt x="117052" y="333024"/>
                    <a:pt x="115147" y="339691"/>
                  </a:cubicBezTo>
                  <a:cubicBezTo>
                    <a:pt x="113242" y="351121"/>
                    <a:pt x="115147" y="363504"/>
                    <a:pt x="102764" y="371124"/>
                  </a:cubicBezTo>
                  <a:cubicBezTo>
                    <a:pt x="93239" y="376839"/>
                    <a:pt x="83714" y="375886"/>
                    <a:pt x="75142" y="369219"/>
                  </a:cubicBezTo>
                  <a:cubicBezTo>
                    <a:pt x="67522" y="363504"/>
                    <a:pt x="67522" y="355884"/>
                    <a:pt x="70379" y="347311"/>
                  </a:cubicBezTo>
                  <a:cubicBezTo>
                    <a:pt x="80857" y="317784"/>
                    <a:pt x="72284" y="296829"/>
                    <a:pt x="43709" y="274921"/>
                  </a:cubicBezTo>
                  <a:cubicBezTo>
                    <a:pt x="39899" y="272064"/>
                    <a:pt x="36089" y="269206"/>
                    <a:pt x="32279" y="265396"/>
                  </a:cubicBezTo>
                  <a:cubicBezTo>
                    <a:pt x="20849" y="253966"/>
                    <a:pt x="20849" y="247299"/>
                    <a:pt x="32279" y="235869"/>
                  </a:cubicBezTo>
                  <a:cubicBezTo>
                    <a:pt x="37042" y="231106"/>
                    <a:pt x="41804" y="227296"/>
                    <a:pt x="42757" y="219676"/>
                  </a:cubicBezTo>
                  <a:cubicBezTo>
                    <a:pt x="53234" y="213009"/>
                    <a:pt x="-1058" y="102519"/>
                    <a:pt x="847" y="91089"/>
                  </a:cubicBezTo>
                  <a:cubicBezTo>
                    <a:pt x="847" y="84421"/>
                    <a:pt x="-1058" y="78706"/>
                    <a:pt x="847" y="72991"/>
                  </a:cubicBezTo>
                  <a:close/>
                </a:path>
              </a:pathLst>
            </a:custGeom>
            <a:solidFill>
              <a:srgbClr val="FDC2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37">
              <a:extLst>
                <a:ext uri="{FF2B5EF4-FFF2-40B4-BE49-F238E27FC236}">
                  <a16:creationId xmlns:a16="http://schemas.microsoft.com/office/drawing/2014/main" id="{6540B07C-D755-4599-86AD-D07CB215B12B}"/>
                </a:ext>
              </a:extLst>
            </p:cNvPr>
            <p:cNvSpPr/>
            <p:nvPr/>
          </p:nvSpPr>
          <p:spPr>
            <a:xfrm>
              <a:off x="9821700" y="4001417"/>
              <a:ext cx="316834" cy="154884"/>
            </a:xfrm>
            <a:custGeom>
              <a:avLst/>
              <a:gdLst>
                <a:gd name="connsiteX0" fmla="*/ 183833 w 316834"/>
                <a:gd name="connsiteY0" fmla="*/ 27249 h 154884"/>
                <a:gd name="connsiteX1" fmla="*/ 294323 w 316834"/>
                <a:gd name="connsiteY1" fmla="*/ 67254 h 154884"/>
                <a:gd name="connsiteX2" fmla="*/ 314325 w 316834"/>
                <a:gd name="connsiteY2" fmla="*/ 82494 h 154884"/>
                <a:gd name="connsiteX3" fmla="*/ 307658 w 316834"/>
                <a:gd name="connsiteY3" fmla="*/ 109164 h 154884"/>
                <a:gd name="connsiteX4" fmla="*/ 297180 w 316834"/>
                <a:gd name="connsiteY4" fmla="*/ 115832 h 154884"/>
                <a:gd name="connsiteX5" fmla="*/ 299085 w 316834"/>
                <a:gd name="connsiteY5" fmla="*/ 137739 h 154884"/>
                <a:gd name="connsiteX6" fmla="*/ 109538 w 316834"/>
                <a:gd name="connsiteY6" fmla="*/ 153932 h 154884"/>
                <a:gd name="connsiteX7" fmla="*/ 103823 w 316834"/>
                <a:gd name="connsiteY7" fmla="*/ 154884 h 154884"/>
                <a:gd name="connsiteX8" fmla="*/ 0 w 316834"/>
                <a:gd name="connsiteY8" fmla="*/ 12962 h 154884"/>
                <a:gd name="connsiteX9" fmla="*/ 51435 w 316834"/>
                <a:gd name="connsiteY9" fmla="*/ 579 h 154884"/>
                <a:gd name="connsiteX10" fmla="*/ 120967 w 316834"/>
                <a:gd name="connsiteY10" fmla="*/ 8199 h 154884"/>
                <a:gd name="connsiteX11" fmla="*/ 183833 w 316834"/>
                <a:gd name="connsiteY11" fmla="*/ 27249 h 15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4" h="154884">
                  <a:moveTo>
                    <a:pt x="183833" y="27249"/>
                  </a:moveTo>
                  <a:cubicBezTo>
                    <a:pt x="221933" y="38679"/>
                    <a:pt x="257175" y="54872"/>
                    <a:pt x="294323" y="67254"/>
                  </a:cubicBezTo>
                  <a:cubicBezTo>
                    <a:pt x="302895" y="70112"/>
                    <a:pt x="310515" y="72969"/>
                    <a:pt x="314325" y="82494"/>
                  </a:cubicBezTo>
                  <a:cubicBezTo>
                    <a:pt x="319088" y="93924"/>
                    <a:pt x="317183" y="102497"/>
                    <a:pt x="307658" y="109164"/>
                  </a:cubicBezTo>
                  <a:cubicBezTo>
                    <a:pt x="304800" y="112022"/>
                    <a:pt x="300990" y="113927"/>
                    <a:pt x="297180" y="115832"/>
                  </a:cubicBezTo>
                  <a:cubicBezTo>
                    <a:pt x="284798" y="124404"/>
                    <a:pt x="284798" y="127262"/>
                    <a:pt x="299085" y="137739"/>
                  </a:cubicBezTo>
                  <a:cubicBezTo>
                    <a:pt x="266700" y="129167"/>
                    <a:pt x="120015" y="153932"/>
                    <a:pt x="109538" y="153932"/>
                  </a:cubicBezTo>
                  <a:cubicBezTo>
                    <a:pt x="107633" y="153932"/>
                    <a:pt x="105728" y="154884"/>
                    <a:pt x="103823" y="154884"/>
                  </a:cubicBezTo>
                  <a:cubicBezTo>
                    <a:pt x="103823" y="82494"/>
                    <a:pt x="72390" y="33917"/>
                    <a:pt x="0" y="12962"/>
                  </a:cubicBezTo>
                  <a:cubicBezTo>
                    <a:pt x="17145" y="4389"/>
                    <a:pt x="34290" y="1532"/>
                    <a:pt x="51435" y="579"/>
                  </a:cubicBezTo>
                  <a:cubicBezTo>
                    <a:pt x="75248" y="-1326"/>
                    <a:pt x="98108" y="1532"/>
                    <a:pt x="120967" y="8199"/>
                  </a:cubicBezTo>
                  <a:cubicBezTo>
                    <a:pt x="131445" y="11057"/>
                    <a:pt x="172403" y="24392"/>
                    <a:pt x="183833" y="27249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38">
              <a:extLst>
                <a:ext uri="{FF2B5EF4-FFF2-40B4-BE49-F238E27FC236}">
                  <a16:creationId xmlns:a16="http://schemas.microsoft.com/office/drawing/2014/main" id="{B3E36346-7562-4559-BF5A-1DF9C733140E}"/>
                </a:ext>
              </a:extLst>
            </p:cNvPr>
            <p:cNvSpPr/>
            <p:nvPr/>
          </p:nvSpPr>
          <p:spPr>
            <a:xfrm>
              <a:off x="9385352" y="2882239"/>
              <a:ext cx="199176" cy="1093116"/>
            </a:xfrm>
            <a:custGeom>
              <a:avLst/>
              <a:gdLst>
                <a:gd name="connsiteX0" fmla="*/ 66779 w 199176"/>
                <a:gd name="connsiteY0" fmla="*/ 1053082 h 1093116"/>
                <a:gd name="connsiteX1" fmla="*/ 12486 w 199176"/>
                <a:gd name="connsiteY1" fmla="*/ 1001647 h 1093116"/>
                <a:gd name="connsiteX2" fmla="*/ 5819 w 199176"/>
                <a:gd name="connsiteY2" fmla="*/ 985455 h 1093116"/>
                <a:gd name="connsiteX3" fmla="*/ 104 w 199176"/>
                <a:gd name="connsiteY3" fmla="*/ 294892 h 1093116"/>
                <a:gd name="connsiteX4" fmla="*/ 12486 w 199176"/>
                <a:gd name="connsiteY4" fmla="*/ 226312 h 1093116"/>
                <a:gd name="connsiteX5" fmla="*/ 60111 w 199176"/>
                <a:gd name="connsiteY5" fmla="*/ 86295 h 1093116"/>
                <a:gd name="connsiteX6" fmla="*/ 58206 w 199176"/>
                <a:gd name="connsiteY6" fmla="*/ 73912 h 1093116"/>
                <a:gd name="connsiteX7" fmla="*/ 35346 w 199176"/>
                <a:gd name="connsiteY7" fmla="*/ 41527 h 1093116"/>
                <a:gd name="connsiteX8" fmla="*/ 37251 w 199176"/>
                <a:gd name="connsiteY8" fmla="*/ 31050 h 1093116"/>
                <a:gd name="connsiteX9" fmla="*/ 78209 w 199176"/>
                <a:gd name="connsiteY9" fmla="*/ 2475 h 1093116"/>
                <a:gd name="connsiteX10" fmla="*/ 88686 w 199176"/>
                <a:gd name="connsiteY10" fmla="*/ 570 h 1093116"/>
                <a:gd name="connsiteX11" fmla="*/ 129644 w 199176"/>
                <a:gd name="connsiteY11" fmla="*/ 17715 h 1093116"/>
                <a:gd name="connsiteX12" fmla="*/ 131549 w 199176"/>
                <a:gd name="connsiteY12" fmla="*/ 26287 h 1093116"/>
                <a:gd name="connsiteX13" fmla="*/ 104879 w 199176"/>
                <a:gd name="connsiteY13" fmla="*/ 70102 h 1093116"/>
                <a:gd name="connsiteX14" fmla="*/ 103926 w 199176"/>
                <a:gd name="connsiteY14" fmla="*/ 83437 h 1093116"/>
                <a:gd name="connsiteX15" fmla="*/ 159171 w 199176"/>
                <a:gd name="connsiteY15" fmla="*/ 226312 h 1093116"/>
                <a:gd name="connsiteX16" fmla="*/ 168696 w 199176"/>
                <a:gd name="connsiteY16" fmla="*/ 281557 h 1093116"/>
                <a:gd name="connsiteX17" fmla="*/ 199176 w 199176"/>
                <a:gd name="connsiteY17" fmla="*/ 992122 h 1093116"/>
                <a:gd name="connsiteX18" fmla="*/ 193461 w 199176"/>
                <a:gd name="connsiteY18" fmla="*/ 1007362 h 1093116"/>
                <a:gd name="connsiteX19" fmla="*/ 121071 w 199176"/>
                <a:gd name="connsiteY19" fmla="*/ 1088325 h 1093116"/>
                <a:gd name="connsiteX20" fmla="*/ 106784 w 199176"/>
                <a:gd name="connsiteY20" fmla="*/ 1089277 h 1093116"/>
                <a:gd name="connsiteX21" fmla="*/ 66779 w 199176"/>
                <a:gd name="connsiteY21" fmla="*/ 1053082 h 109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9176" h="1093116">
                  <a:moveTo>
                    <a:pt x="66779" y="1053082"/>
                  </a:moveTo>
                  <a:cubicBezTo>
                    <a:pt x="48681" y="1035937"/>
                    <a:pt x="30584" y="1018792"/>
                    <a:pt x="12486" y="1001647"/>
                  </a:cubicBezTo>
                  <a:cubicBezTo>
                    <a:pt x="7724" y="996885"/>
                    <a:pt x="5819" y="993075"/>
                    <a:pt x="5819" y="985455"/>
                  </a:cubicBezTo>
                  <a:cubicBezTo>
                    <a:pt x="4866" y="810195"/>
                    <a:pt x="2009" y="350137"/>
                    <a:pt x="104" y="294892"/>
                  </a:cubicBezTo>
                  <a:cubicBezTo>
                    <a:pt x="-849" y="270127"/>
                    <a:pt x="4866" y="248220"/>
                    <a:pt x="12486" y="226312"/>
                  </a:cubicBezTo>
                  <a:cubicBezTo>
                    <a:pt x="28679" y="179640"/>
                    <a:pt x="43919" y="132967"/>
                    <a:pt x="60111" y="86295"/>
                  </a:cubicBezTo>
                  <a:cubicBezTo>
                    <a:pt x="62016" y="81532"/>
                    <a:pt x="61064" y="77722"/>
                    <a:pt x="58206" y="73912"/>
                  </a:cubicBezTo>
                  <a:cubicBezTo>
                    <a:pt x="50586" y="63435"/>
                    <a:pt x="42966" y="52005"/>
                    <a:pt x="35346" y="41527"/>
                  </a:cubicBezTo>
                  <a:cubicBezTo>
                    <a:pt x="31536" y="36765"/>
                    <a:pt x="31536" y="34860"/>
                    <a:pt x="37251" y="31050"/>
                  </a:cubicBezTo>
                  <a:cubicBezTo>
                    <a:pt x="51539" y="22477"/>
                    <a:pt x="64874" y="12000"/>
                    <a:pt x="78209" y="2475"/>
                  </a:cubicBezTo>
                  <a:cubicBezTo>
                    <a:pt x="82019" y="-383"/>
                    <a:pt x="84876" y="-383"/>
                    <a:pt x="88686" y="570"/>
                  </a:cubicBezTo>
                  <a:cubicBezTo>
                    <a:pt x="102021" y="6285"/>
                    <a:pt x="115356" y="12000"/>
                    <a:pt x="129644" y="17715"/>
                  </a:cubicBezTo>
                  <a:cubicBezTo>
                    <a:pt x="135359" y="19620"/>
                    <a:pt x="134406" y="22477"/>
                    <a:pt x="131549" y="26287"/>
                  </a:cubicBezTo>
                  <a:cubicBezTo>
                    <a:pt x="122976" y="40575"/>
                    <a:pt x="114404" y="55815"/>
                    <a:pt x="104879" y="70102"/>
                  </a:cubicBezTo>
                  <a:cubicBezTo>
                    <a:pt x="102021" y="74865"/>
                    <a:pt x="102021" y="78675"/>
                    <a:pt x="103926" y="83437"/>
                  </a:cubicBezTo>
                  <a:cubicBezTo>
                    <a:pt x="123929" y="135825"/>
                    <a:pt x="139169" y="172972"/>
                    <a:pt x="159171" y="226312"/>
                  </a:cubicBezTo>
                  <a:cubicBezTo>
                    <a:pt x="160124" y="230122"/>
                    <a:pt x="167744" y="277747"/>
                    <a:pt x="168696" y="281557"/>
                  </a:cubicBezTo>
                  <a:cubicBezTo>
                    <a:pt x="171554" y="345375"/>
                    <a:pt x="198224" y="968310"/>
                    <a:pt x="199176" y="992122"/>
                  </a:cubicBezTo>
                  <a:cubicBezTo>
                    <a:pt x="199176" y="997837"/>
                    <a:pt x="198224" y="1002600"/>
                    <a:pt x="193461" y="1007362"/>
                  </a:cubicBezTo>
                  <a:cubicBezTo>
                    <a:pt x="181079" y="1021650"/>
                    <a:pt x="132501" y="1075942"/>
                    <a:pt x="121071" y="1088325"/>
                  </a:cubicBezTo>
                  <a:cubicBezTo>
                    <a:pt x="115356" y="1094040"/>
                    <a:pt x="112499" y="1094992"/>
                    <a:pt x="106784" y="1089277"/>
                  </a:cubicBezTo>
                  <a:cubicBezTo>
                    <a:pt x="94401" y="1076895"/>
                    <a:pt x="80114" y="1065465"/>
                    <a:pt x="66779" y="10530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39">
              <a:extLst>
                <a:ext uri="{FF2B5EF4-FFF2-40B4-BE49-F238E27FC236}">
                  <a16:creationId xmlns:a16="http://schemas.microsoft.com/office/drawing/2014/main" id="{FEEAC76B-8707-4053-81CB-934E3A8378B4}"/>
                </a:ext>
              </a:extLst>
            </p:cNvPr>
            <p:cNvSpPr/>
            <p:nvPr/>
          </p:nvSpPr>
          <p:spPr>
            <a:xfrm>
              <a:off x="8724421" y="4013426"/>
              <a:ext cx="256222" cy="220055"/>
            </a:xfrm>
            <a:custGeom>
              <a:avLst/>
              <a:gdLst>
                <a:gd name="connsiteX0" fmla="*/ 43815 w 256222"/>
                <a:gd name="connsiteY0" fmla="*/ 218123 h 220055"/>
                <a:gd name="connsiteX1" fmla="*/ 20955 w 256222"/>
                <a:gd name="connsiteY1" fmla="*/ 213360 h 220055"/>
                <a:gd name="connsiteX2" fmla="*/ 10478 w 256222"/>
                <a:gd name="connsiteY2" fmla="*/ 209550 h 220055"/>
                <a:gd name="connsiteX3" fmla="*/ 0 w 256222"/>
                <a:gd name="connsiteY3" fmla="*/ 203835 h 220055"/>
                <a:gd name="connsiteX4" fmla="*/ 9525 w 256222"/>
                <a:gd name="connsiteY4" fmla="*/ 195263 h 220055"/>
                <a:gd name="connsiteX5" fmla="*/ 26670 w 256222"/>
                <a:gd name="connsiteY5" fmla="*/ 183833 h 220055"/>
                <a:gd name="connsiteX6" fmla="*/ 29528 w 256222"/>
                <a:gd name="connsiteY6" fmla="*/ 149542 h 220055"/>
                <a:gd name="connsiteX7" fmla="*/ 31433 w 256222"/>
                <a:gd name="connsiteY7" fmla="*/ 139065 h 220055"/>
                <a:gd name="connsiteX8" fmla="*/ 59055 w 256222"/>
                <a:gd name="connsiteY8" fmla="*/ 119063 h 220055"/>
                <a:gd name="connsiteX9" fmla="*/ 242888 w 256222"/>
                <a:gd name="connsiteY9" fmla="*/ 6667 h 220055"/>
                <a:gd name="connsiteX10" fmla="*/ 256223 w 256222"/>
                <a:gd name="connsiteY10" fmla="*/ 0 h 220055"/>
                <a:gd name="connsiteX11" fmla="*/ 204788 w 256222"/>
                <a:gd name="connsiteY11" fmla="*/ 86678 h 220055"/>
                <a:gd name="connsiteX12" fmla="*/ 165735 w 256222"/>
                <a:gd name="connsiteY12" fmla="*/ 189548 h 220055"/>
                <a:gd name="connsiteX13" fmla="*/ 153353 w 256222"/>
                <a:gd name="connsiteY13" fmla="*/ 201930 h 220055"/>
                <a:gd name="connsiteX14" fmla="*/ 43815 w 256222"/>
                <a:gd name="connsiteY14" fmla="*/ 218123 h 22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6222" h="220055">
                  <a:moveTo>
                    <a:pt x="43815" y="218123"/>
                  </a:moveTo>
                  <a:cubicBezTo>
                    <a:pt x="36195" y="218123"/>
                    <a:pt x="26670" y="224790"/>
                    <a:pt x="20955" y="213360"/>
                  </a:cubicBezTo>
                  <a:cubicBezTo>
                    <a:pt x="20003" y="211455"/>
                    <a:pt x="13335" y="211455"/>
                    <a:pt x="10478" y="209550"/>
                  </a:cubicBezTo>
                  <a:cubicBezTo>
                    <a:pt x="6667" y="207645"/>
                    <a:pt x="0" y="209550"/>
                    <a:pt x="0" y="203835"/>
                  </a:cubicBezTo>
                  <a:cubicBezTo>
                    <a:pt x="0" y="199073"/>
                    <a:pt x="5715" y="198120"/>
                    <a:pt x="9525" y="195263"/>
                  </a:cubicBezTo>
                  <a:cubicBezTo>
                    <a:pt x="15240" y="191453"/>
                    <a:pt x="20955" y="188595"/>
                    <a:pt x="26670" y="183833"/>
                  </a:cubicBezTo>
                  <a:cubicBezTo>
                    <a:pt x="39053" y="174308"/>
                    <a:pt x="40957" y="160973"/>
                    <a:pt x="29528" y="149542"/>
                  </a:cubicBezTo>
                  <a:cubicBezTo>
                    <a:pt x="23813" y="143828"/>
                    <a:pt x="26670" y="142875"/>
                    <a:pt x="31433" y="139065"/>
                  </a:cubicBezTo>
                  <a:cubicBezTo>
                    <a:pt x="40957" y="132398"/>
                    <a:pt x="50482" y="125730"/>
                    <a:pt x="59055" y="119063"/>
                  </a:cubicBezTo>
                  <a:cubicBezTo>
                    <a:pt x="61913" y="117158"/>
                    <a:pt x="201930" y="28575"/>
                    <a:pt x="242888" y="6667"/>
                  </a:cubicBezTo>
                  <a:cubicBezTo>
                    <a:pt x="246698" y="4763"/>
                    <a:pt x="250508" y="2858"/>
                    <a:pt x="256223" y="0"/>
                  </a:cubicBezTo>
                  <a:cubicBezTo>
                    <a:pt x="238125" y="30480"/>
                    <a:pt x="221933" y="59055"/>
                    <a:pt x="204788" y="86678"/>
                  </a:cubicBezTo>
                  <a:cubicBezTo>
                    <a:pt x="184785" y="118110"/>
                    <a:pt x="170498" y="152400"/>
                    <a:pt x="165735" y="189548"/>
                  </a:cubicBezTo>
                  <a:cubicBezTo>
                    <a:pt x="164783" y="198120"/>
                    <a:pt x="160020" y="200978"/>
                    <a:pt x="153353" y="201930"/>
                  </a:cubicBezTo>
                  <a:cubicBezTo>
                    <a:pt x="135255" y="207645"/>
                    <a:pt x="62865" y="219075"/>
                    <a:pt x="43815" y="218123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40">
              <a:extLst>
                <a:ext uri="{FF2B5EF4-FFF2-40B4-BE49-F238E27FC236}">
                  <a16:creationId xmlns:a16="http://schemas.microsoft.com/office/drawing/2014/main" id="{044853F0-D8EE-40D8-8BFC-5025B49B0FC3}"/>
                </a:ext>
              </a:extLst>
            </p:cNvPr>
            <p:cNvSpPr/>
            <p:nvPr/>
          </p:nvSpPr>
          <p:spPr>
            <a:xfrm>
              <a:off x="9328306" y="2684689"/>
              <a:ext cx="219095" cy="164725"/>
            </a:xfrm>
            <a:custGeom>
              <a:avLst/>
              <a:gdLst>
                <a:gd name="connsiteX0" fmla="*/ 0 w 219095"/>
                <a:gd name="connsiteY0" fmla="*/ 45720 h 164725"/>
                <a:gd name="connsiteX1" fmla="*/ 60007 w 219095"/>
                <a:gd name="connsiteY1" fmla="*/ 80010 h 164725"/>
                <a:gd name="connsiteX2" fmla="*/ 106680 w 219095"/>
                <a:gd name="connsiteY2" fmla="*/ 92393 h 164725"/>
                <a:gd name="connsiteX3" fmla="*/ 166688 w 219095"/>
                <a:gd name="connsiteY3" fmla="*/ 68580 h 164725"/>
                <a:gd name="connsiteX4" fmla="*/ 213360 w 219095"/>
                <a:gd name="connsiteY4" fmla="*/ 5715 h 164725"/>
                <a:gd name="connsiteX5" fmla="*/ 217170 w 219095"/>
                <a:gd name="connsiteY5" fmla="*/ 0 h 164725"/>
                <a:gd name="connsiteX6" fmla="*/ 217170 w 219095"/>
                <a:gd name="connsiteY6" fmla="*/ 6668 h 164725"/>
                <a:gd name="connsiteX7" fmla="*/ 144780 w 219095"/>
                <a:gd name="connsiteY7" fmla="*/ 159068 h 164725"/>
                <a:gd name="connsiteX8" fmla="*/ 133350 w 219095"/>
                <a:gd name="connsiteY8" fmla="*/ 160972 h 164725"/>
                <a:gd name="connsiteX9" fmla="*/ 14288 w 219095"/>
                <a:gd name="connsiteY9" fmla="*/ 59055 h 164725"/>
                <a:gd name="connsiteX10" fmla="*/ 0 w 219095"/>
                <a:gd name="connsiteY10" fmla="*/ 45720 h 16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095" h="164725">
                  <a:moveTo>
                    <a:pt x="0" y="45720"/>
                  </a:moveTo>
                  <a:cubicBezTo>
                    <a:pt x="19050" y="58102"/>
                    <a:pt x="39052" y="70485"/>
                    <a:pt x="60007" y="80010"/>
                  </a:cubicBezTo>
                  <a:cubicBezTo>
                    <a:pt x="75248" y="86678"/>
                    <a:pt x="90488" y="91440"/>
                    <a:pt x="106680" y="92393"/>
                  </a:cubicBezTo>
                  <a:cubicBezTo>
                    <a:pt x="130492" y="94297"/>
                    <a:pt x="149542" y="83820"/>
                    <a:pt x="166688" y="68580"/>
                  </a:cubicBezTo>
                  <a:cubicBezTo>
                    <a:pt x="186690" y="50482"/>
                    <a:pt x="200025" y="28575"/>
                    <a:pt x="213360" y="5715"/>
                  </a:cubicBezTo>
                  <a:cubicBezTo>
                    <a:pt x="214313" y="3810"/>
                    <a:pt x="215265" y="1905"/>
                    <a:pt x="217170" y="0"/>
                  </a:cubicBezTo>
                  <a:cubicBezTo>
                    <a:pt x="220980" y="2857"/>
                    <a:pt x="218123" y="4763"/>
                    <a:pt x="217170" y="6668"/>
                  </a:cubicBezTo>
                  <a:cubicBezTo>
                    <a:pt x="193357" y="57150"/>
                    <a:pt x="168592" y="108585"/>
                    <a:pt x="144780" y="159068"/>
                  </a:cubicBezTo>
                  <a:cubicBezTo>
                    <a:pt x="141923" y="165735"/>
                    <a:pt x="140017" y="166687"/>
                    <a:pt x="133350" y="160972"/>
                  </a:cubicBezTo>
                  <a:cubicBezTo>
                    <a:pt x="93345" y="126682"/>
                    <a:pt x="53340" y="93345"/>
                    <a:pt x="14288" y="59055"/>
                  </a:cubicBezTo>
                  <a:cubicBezTo>
                    <a:pt x="9525" y="55245"/>
                    <a:pt x="2857" y="52388"/>
                    <a:pt x="0" y="45720"/>
                  </a:cubicBezTo>
                  <a:close/>
                </a:path>
              </a:pathLst>
            </a:custGeom>
            <a:solidFill>
              <a:srgbClr val="D5A37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8" name="Graphic 58">
            <a:extLst>
              <a:ext uri="{FF2B5EF4-FFF2-40B4-BE49-F238E27FC236}">
                <a16:creationId xmlns:a16="http://schemas.microsoft.com/office/drawing/2014/main" id="{06A4E769-EF1B-44C3-B37E-412F30583C2F}"/>
              </a:ext>
            </a:extLst>
          </p:cNvPr>
          <p:cNvGrpSpPr/>
          <p:nvPr/>
        </p:nvGrpSpPr>
        <p:grpSpPr>
          <a:xfrm>
            <a:off x="9468898" y="1294054"/>
            <a:ext cx="2137157" cy="3506338"/>
            <a:chOff x="5095920" y="2830970"/>
            <a:chExt cx="2335782" cy="3832214"/>
          </a:xfrm>
        </p:grpSpPr>
        <p:sp>
          <p:nvSpPr>
            <p:cNvPr id="19" name="Freeform: Shape 42">
              <a:extLst>
                <a:ext uri="{FF2B5EF4-FFF2-40B4-BE49-F238E27FC236}">
                  <a16:creationId xmlns:a16="http://schemas.microsoft.com/office/drawing/2014/main" id="{8C0D525D-8080-45CE-8FC2-DC3377E7CBC1}"/>
                </a:ext>
              </a:extLst>
            </p:cNvPr>
            <p:cNvSpPr/>
            <p:nvPr/>
          </p:nvSpPr>
          <p:spPr>
            <a:xfrm>
              <a:off x="5095920" y="3144617"/>
              <a:ext cx="2291255" cy="3273141"/>
            </a:xfrm>
            <a:custGeom>
              <a:avLst/>
              <a:gdLst>
                <a:gd name="connsiteX0" fmla="*/ 2285451 w 2291255"/>
                <a:gd name="connsiteY0" fmla="*/ 178210 h 3273141"/>
                <a:gd name="connsiteX1" fmla="*/ 2120388 w 2291255"/>
                <a:gd name="connsiteY1" fmla="*/ 128728 h 3273141"/>
                <a:gd name="connsiteX2" fmla="*/ 2105248 w 2291255"/>
                <a:gd name="connsiteY2" fmla="*/ 130205 h 3273141"/>
                <a:gd name="connsiteX3" fmla="*/ 2068691 w 2291255"/>
                <a:gd name="connsiteY3" fmla="*/ 186333 h 3273141"/>
                <a:gd name="connsiteX4" fmla="*/ 1927261 w 2291255"/>
                <a:gd name="connsiteY4" fmla="*/ 402355 h 3273141"/>
                <a:gd name="connsiteX5" fmla="*/ 1915814 w 2291255"/>
                <a:gd name="connsiteY5" fmla="*/ 409002 h 3273141"/>
                <a:gd name="connsiteX6" fmla="*/ 1870394 w 2291255"/>
                <a:gd name="connsiteY6" fmla="*/ 410848 h 3273141"/>
                <a:gd name="connsiteX7" fmla="*/ 1722318 w 2291255"/>
                <a:gd name="connsiteY7" fmla="*/ 415649 h 3273141"/>
                <a:gd name="connsiteX8" fmla="*/ 1590859 w 2291255"/>
                <a:gd name="connsiteY8" fmla="*/ 418972 h 3273141"/>
                <a:gd name="connsiteX9" fmla="*/ 1583843 w 2291255"/>
                <a:gd name="connsiteY9" fmla="*/ 419341 h 3273141"/>
                <a:gd name="connsiteX10" fmla="*/ 1560948 w 2291255"/>
                <a:gd name="connsiteY10" fmla="*/ 411587 h 3273141"/>
                <a:gd name="connsiteX11" fmla="*/ 1469370 w 2291255"/>
                <a:gd name="connsiteY11" fmla="*/ 312254 h 3273141"/>
                <a:gd name="connsiteX12" fmla="*/ 1450537 w 2291255"/>
                <a:gd name="connsiteY12" fmla="*/ 306715 h 3273141"/>
                <a:gd name="connsiteX13" fmla="*/ 1232669 w 2291255"/>
                <a:gd name="connsiteY13" fmla="*/ 353612 h 3273141"/>
                <a:gd name="connsiteX14" fmla="*/ 1212729 w 2291255"/>
                <a:gd name="connsiteY14" fmla="*/ 366167 h 3273141"/>
                <a:gd name="connsiteX15" fmla="*/ 1209775 w 2291255"/>
                <a:gd name="connsiteY15" fmla="*/ 347703 h 3273141"/>
                <a:gd name="connsiteX16" fmla="*/ 1183557 w 2291255"/>
                <a:gd name="connsiteY16" fmla="*/ 362843 h 3273141"/>
                <a:gd name="connsiteX17" fmla="*/ 1097887 w 2291255"/>
                <a:gd name="connsiteY17" fmla="*/ 388692 h 3273141"/>
                <a:gd name="connsiteX18" fmla="*/ 1082377 w 2291255"/>
                <a:gd name="connsiteY18" fmla="*/ 398293 h 3273141"/>
                <a:gd name="connsiteX19" fmla="*/ 1082377 w 2291255"/>
                <a:gd name="connsiteY19" fmla="*/ 398662 h 3273141"/>
                <a:gd name="connsiteX20" fmla="*/ 1068715 w 2291255"/>
                <a:gd name="connsiteY20" fmla="*/ 400878 h 3273141"/>
                <a:gd name="connsiteX21" fmla="*/ 1057267 w 2291255"/>
                <a:gd name="connsiteY21" fmla="*/ 399770 h 3273141"/>
                <a:gd name="connsiteX22" fmla="*/ 988953 w 2291255"/>
                <a:gd name="connsiteY22" fmla="*/ 372444 h 3273141"/>
                <a:gd name="connsiteX23" fmla="*/ 939840 w 2291255"/>
                <a:gd name="connsiteY23" fmla="*/ 352504 h 3273141"/>
                <a:gd name="connsiteX24" fmla="*/ 933932 w 2291255"/>
                <a:gd name="connsiteY24" fmla="*/ 372444 h 3273141"/>
                <a:gd name="connsiteX25" fmla="*/ 933932 w 2291255"/>
                <a:gd name="connsiteY25" fmla="*/ 372444 h 3273141"/>
                <a:gd name="connsiteX26" fmla="*/ 923962 w 2291255"/>
                <a:gd name="connsiteY26" fmla="*/ 370229 h 3273141"/>
                <a:gd name="connsiteX27" fmla="*/ 916946 w 2291255"/>
                <a:gd name="connsiteY27" fmla="*/ 369859 h 3273141"/>
                <a:gd name="connsiteX28" fmla="*/ 789548 w 2291255"/>
                <a:gd name="connsiteY28" fmla="*/ 339210 h 3273141"/>
                <a:gd name="connsiteX29" fmla="*/ 672860 w 2291255"/>
                <a:gd name="connsiteY29" fmla="*/ 310777 h 3273141"/>
                <a:gd name="connsiteX30" fmla="*/ 655135 w 2291255"/>
                <a:gd name="connsiteY30" fmla="*/ 316316 h 3273141"/>
                <a:gd name="connsiteX31" fmla="*/ 602330 w 2291255"/>
                <a:gd name="connsiteY31" fmla="*/ 369859 h 3273141"/>
                <a:gd name="connsiteX32" fmla="*/ 561710 w 2291255"/>
                <a:gd name="connsiteY32" fmla="*/ 381307 h 3273141"/>
                <a:gd name="connsiteX33" fmla="*/ 409572 w 2291255"/>
                <a:gd name="connsiteY33" fmla="*/ 353242 h 3273141"/>
                <a:gd name="connsiteX34" fmla="*/ 275159 w 2291255"/>
                <a:gd name="connsiteY34" fmla="*/ 328501 h 3273141"/>
                <a:gd name="connsiteX35" fmla="*/ 264450 w 2291255"/>
                <a:gd name="connsiteY35" fmla="*/ 317423 h 3273141"/>
                <a:gd name="connsiteX36" fmla="*/ 202782 w 2291255"/>
                <a:gd name="connsiteY36" fmla="*/ 20163 h 3273141"/>
                <a:gd name="connsiteX37" fmla="*/ 185796 w 2291255"/>
                <a:gd name="connsiteY37" fmla="*/ 3177 h 3273141"/>
                <a:gd name="connsiteX38" fmla="*/ 169918 w 2291255"/>
                <a:gd name="connsiteY38" fmla="*/ 223 h 3273141"/>
                <a:gd name="connsiteX39" fmla="*/ 59137 w 2291255"/>
                <a:gd name="connsiteY39" fmla="*/ 5762 h 3273141"/>
                <a:gd name="connsiteX40" fmla="*/ 22949 w 2291255"/>
                <a:gd name="connsiteY40" fmla="*/ 10931 h 3273141"/>
                <a:gd name="connsiteX41" fmla="*/ 5224 w 2291255"/>
                <a:gd name="connsiteY41" fmla="*/ 13147 h 3273141"/>
                <a:gd name="connsiteX42" fmla="*/ 55 w 2291255"/>
                <a:gd name="connsiteY42" fmla="*/ 19425 h 3273141"/>
                <a:gd name="connsiteX43" fmla="*/ 4486 w 2291255"/>
                <a:gd name="connsiteY43" fmla="*/ 67060 h 3273141"/>
                <a:gd name="connsiteX44" fmla="*/ 28119 w 2291255"/>
                <a:gd name="connsiteY44" fmla="*/ 251325 h 3273141"/>
                <a:gd name="connsiteX45" fmla="*/ 61353 w 2291255"/>
                <a:gd name="connsiteY45" fmla="*/ 396447 h 3273141"/>
                <a:gd name="connsiteX46" fmla="*/ 149239 w 2291255"/>
                <a:gd name="connsiteY46" fmla="*/ 498364 h 3273141"/>
                <a:gd name="connsiteX47" fmla="*/ 238971 w 2291255"/>
                <a:gd name="connsiteY47" fmla="*/ 543046 h 3273141"/>
                <a:gd name="connsiteX48" fmla="*/ 318363 w 2291255"/>
                <a:gd name="connsiteY48" fmla="*/ 581450 h 3273141"/>
                <a:gd name="connsiteX49" fmla="*/ 542878 w 2291255"/>
                <a:gd name="connsiteY49" fmla="*/ 629085 h 3273141"/>
                <a:gd name="connsiteX50" fmla="*/ 555802 w 2291255"/>
                <a:gd name="connsiteY50" fmla="*/ 646810 h 3273141"/>
                <a:gd name="connsiteX51" fmla="*/ 523676 w 2291255"/>
                <a:gd name="connsiteY51" fmla="*/ 781223 h 3273141"/>
                <a:gd name="connsiteX52" fmla="*/ 471978 w 2291255"/>
                <a:gd name="connsiteY52" fmla="*/ 1000199 h 3273141"/>
                <a:gd name="connsiteX53" fmla="*/ 459423 w 2291255"/>
                <a:gd name="connsiteY53" fmla="*/ 1047096 h 3273141"/>
                <a:gd name="connsiteX54" fmla="*/ 300638 w 2291255"/>
                <a:gd name="connsiteY54" fmla="*/ 1319615 h 3273141"/>
                <a:gd name="connsiteX55" fmla="*/ 200936 w 2291255"/>
                <a:gd name="connsiteY55" fmla="*/ 1500556 h 3273141"/>
                <a:gd name="connsiteX56" fmla="*/ 200936 w 2291255"/>
                <a:gd name="connsiteY56" fmla="*/ 1516066 h 3273141"/>
                <a:gd name="connsiteX57" fmla="*/ 246356 w 2291255"/>
                <a:gd name="connsiteY57" fmla="*/ 1543391 h 3273141"/>
                <a:gd name="connsiteX58" fmla="*/ 304700 w 2291255"/>
                <a:gd name="connsiteY58" fmla="*/ 1538222 h 3273141"/>
                <a:gd name="connsiteX59" fmla="*/ 393694 w 2291255"/>
                <a:gd name="connsiteY59" fmla="*/ 1529728 h 3273141"/>
                <a:gd name="connsiteX60" fmla="*/ 476779 w 2291255"/>
                <a:gd name="connsiteY60" fmla="*/ 1529359 h 3273141"/>
                <a:gd name="connsiteX61" fmla="*/ 546570 w 2291255"/>
                <a:gd name="connsiteY61" fmla="*/ 1557054 h 3273141"/>
                <a:gd name="connsiteX62" fmla="*/ 631133 w 2291255"/>
                <a:gd name="connsiteY62" fmla="*/ 1581795 h 3273141"/>
                <a:gd name="connsiteX63" fmla="*/ 646642 w 2291255"/>
                <a:gd name="connsiteY63" fmla="*/ 1583642 h 3273141"/>
                <a:gd name="connsiteX64" fmla="*/ 658089 w 2291255"/>
                <a:gd name="connsiteY64" fmla="*/ 1598781 h 3273141"/>
                <a:gd name="connsiteX65" fmla="*/ 647380 w 2291255"/>
                <a:gd name="connsiteY65" fmla="*/ 1656018 h 3273141"/>
                <a:gd name="connsiteX66" fmla="*/ 575373 w 2291255"/>
                <a:gd name="connsiteY66" fmla="*/ 2021593 h 3273141"/>
                <a:gd name="connsiteX67" fmla="*/ 509274 w 2291255"/>
                <a:gd name="connsiteY67" fmla="*/ 2326608 h 3273141"/>
                <a:gd name="connsiteX68" fmla="*/ 462747 w 2291255"/>
                <a:gd name="connsiteY68" fmla="*/ 2527489 h 3273141"/>
                <a:gd name="connsiteX69" fmla="*/ 443914 w 2291255"/>
                <a:gd name="connsiteY69" fmla="*/ 2643808 h 3273141"/>
                <a:gd name="connsiteX70" fmla="*/ 428036 w 2291255"/>
                <a:gd name="connsiteY70" fmla="*/ 2768990 h 3273141"/>
                <a:gd name="connsiteX71" fmla="*/ 412896 w 2291255"/>
                <a:gd name="connsiteY71" fmla="*/ 2903773 h 3273141"/>
                <a:gd name="connsiteX72" fmla="*/ 397017 w 2291255"/>
                <a:gd name="connsiteY72" fmla="*/ 3038555 h 3273141"/>
                <a:gd name="connsiteX73" fmla="*/ 378185 w 2291255"/>
                <a:gd name="connsiteY73" fmla="*/ 3205464 h 3273141"/>
                <a:gd name="connsiteX74" fmla="*/ 392586 w 2291255"/>
                <a:gd name="connsiteY74" fmla="*/ 3234267 h 3273141"/>
                <a:gd name="connsiteX75" fmla="*/ 537339 w 2291255"/>
                <a:gd name="connsiteY75" fmla="*/ 3251622 h 3273141"/>
                <a:gd name="connsiteX76" fmla="*/ 592360 w 2291255"/>
                <a:gd name="connsiteY76" fmla="*/ 3254207 h 3273141"/>
                <a:gd name="connsiteX77" fmla="*/ 603438 w 2291255"/>
                <a:gd name="connsiteY77" fmla="*/ 3245345 h 3273141"/>
                <a:gd name="connsiteX78" fmla="*/ 644426 w 2291255"/>
                <a:gd name="connsiteY78" fmla="*/ 3052957 h 3273141"/>
                <a:gd name="connsiteX79" fmla="*/ 756684 w 2291255"/>
                <a:gd name="connsiteY79" fmla="*/ 2555553 h 3273141"/>
                <a:gd name="connsiteX80" fmla="*/ 794349 w 2291255"/>
                <a:gd name="connsiteY80" fmla="*/ 2434803 h 3273141"/>
                <a:gd name="connsiteX81" fmla="*/ 1029942 w 2291255"/>
                <a:gd name="connsiteY81" fmla="*/ 1994636 h 3273141"/>
                <a:gd name="connsiteX82" fmla="*/ 1078316 w 2291255"/>
                <a:gd name="connsiteY82" fmla="*/ 1904904 h 3273141"/>
                <a:gd name="connsiteX83" fmla="*/ 1094563 w 2291255"/>
                <a:gd name="connsiteY83" fmla="*/ 1939615 h 3273141"/>
                <a:gd name="connsiteX84" fmla="*/ 1247809 w 2291255"/>
                <a:gd name="connsiteY84" fmla="*/ 2257185 h 3273141"/>
                <a:gd name="connsiteX85" fmla="*/ 1291383 w 2291255"/>
                <a:gd name="connsiteY85" fmla="*/ 2372397 h 3273141"/>
                <a:gd name="connsiteX86" fmla="*/ 1337541 w 2291255"/>
                <a:gd name="connsiteY86" fmla="*/ 2633838 h 3273141"/>
                <a:gd name="connsiteX87" fmla="*/ 1389977 w 2291255"/>
                <a:gd name="connsiteY87" fmla="*/ 2897864 h 3273141"/>
                <a:gd name="connsiteX88" fmla="*/ 1429120 w 2291255"/>
                <a:gd name="connsiteY88" fmla="*/ 3073636 h 3273141"/>
                <a:gd name="connsiteX89" fmla="*/ 1479340 w 2291255"/>
                <a:gd name="connsiteY89" fmla="*/ 3264916 h 3273141"/>
                <a:gd name="connsiteX90" fmla="*/ 1492634 w 2291255"/>
                <a:gd name="connsiteY90" fmla="*/ 3272671 h 3273141"/>
                <a:gd name="connsiteX91" fmla="*/ 1732288 w 2291255"/>
                <a:gd name="connsiteY91" fmla="*/ 3231313 h 3273141"/>
                <a:gd name="connsiteX92" fmla="*/ 1731919 w 2291255"/>
                <a:gd name="connsiteY92" fmla="*/ 3218388 h 3273141"/>
                <a:gd name="connsiteX93" fmla="*/ 1716040 w 2291255"/>
                <a:gd name="connsiteY93" fmla="*/ 3110193 h 3273141"/>
                <a:gd name="connsiteX94" fmla="*/ 1696100 w 2291255"/>
                <a:gd name="connsiteY94" fmla="*/ 2969871 h 3273141"/>
                <a:gd name="connsiteX95" fmla="*/ 1675421 w 2291255"/>
                <a:gd name="connsiteY95" fmla="*/ 2829550 h 3273141"/>
                <a:gd name="connsiteX96" fmla="*/ 1653265 w 2291255"/>
                <a:gd name="connsiteY96" fmla="*/ 2669288 h 3273141"/>
                <a:gd name="connsiteX97" fmla="*/ 1632217 w 2291255"/>
                <a:gd name="connsiteY97" fmla="*/ 2525643 h 3273141"/>
                <a:gd name="connsiteX98" fmla="*/ 1613753 w 2291255"/>
                <a:gd name="connsiteY98" fmla="*/ 2393445 h 3273141"/>
                <a:gd name="connsiteX99" fmla="*/ 1596398 w 2291255"/>
                <a:gd name="connsiteY99" fmla="*/ 2258662 h 3273141"/>
                <a:gd name="connsiteX100" fmla="*/ 1588274 w 2291255"/>
                <a:gd name="connsiteY100" fmla="*/ 2186286 h 3273141"/>
                <a:gd name="connsiteX101" fmla="*/ 1559471 w 2291255"/>
                <a:gd name="connsiteY101" fmla="*/ 2051134 h 3273141"/>
                <a:gd name="connsiteX102" fmla="*/ 1485987 w 2291255"/>
                <a:gd name="connsiteY102" fmla="*/ 1739103 h 3273141"/>
                <a:gd name="connsiteX103" fmla="*/ 1491157 w 2291255"/>
                <a:gd name="connsiteY103" fmla="*/ 1672635 h 3273141"/>
                <a:gd name="connsiteX104" fmla="*/ 1503342 w 2291255"/>
                <a:gd name="connsiteY104" fmla="*/ 1635708 h 3273141"/>
                <a:gd name="connsiteX105" fmla="*/ 1505189 w 2291255"/>
                <a:gd name="connsiteY105" fmla="*/ 1462522 h 3273141"/>
                <a:gd name="connsiteX106" fmla="*/ 1507774 w 2291255"/>
                <a:gd name="connsiteY106" fmla="*/ 1242438 h 3273141"/>
                <a:gd name="connsiteX107" fmla="*/ 1509989 w 2291255"/>
                <a:gd name="connsiteY107" fmla="*/ 1041557 h 3273141"/>
                <a:gd name="connsiteX108" fmla="*/ 1512574 w 2291255"/>
                <a:gd name="connsiteY108" fmla="*/ 749836 h 3273141"/>
                <a:gd name="connsiteX109" fmla="*/ 1535838 w 2291255"/>
                <a:gd name="connsiteY109" fmla="*/ 682998 h 3273141"/>
                <a:gd name="connsiteX110" fmla="*/ 1552824 w 2291255"/>
                <a:gd name="connsiteY110" fmla="*/ 673028 h 3273141"/>
                <a:gd name="connsiteX111" fmla="*/ 1618923 w 2291255"/>
                <a:gd name="connsiteY111" fmla="*/ 663058 h 3273141"/>
                <a:gd name="connsiteX112" fmla="*/ 1805772 w 2291255"/>
                <a:gd name="connsiteY112" fmla="*/ 633516 h 3273141"/>
                <a:gd name="connsiteX113" fmla="*/ 2012562 w 2291255"/>
                <a:gd name="connsiteY113" fmla="*/ 600282 h 3273141"/>
                <a:gd name="connsiteX114" fmla="*/ 2044688 w 2291255"/>
                <a:gd name="connsiteY114" fmla="*/ 584773 h 3273141"/>
                <a:gd name="connsiteX115" fmla="*/ 2176517 w 2291255"/>
                <a:gd name="connsiteY115" fmla="*/ 369859 h 3273141"/>
                <a:gd name="connsiteX116" fmla="*/ 2289143 w 2291255"/>
                <a:gd name="connsiteY116" fmla="*/ 188180 h 3273141"/>
                <a:gd name="connsiteX117" fmla="*/ 2285451 w 2291255"/>
                <a:gd name="connsiteY117" fmla="*/ 178210 h 3273141"/>
                <a:gd name="connsiteX118" fmla="*/ 1339757 w 2291255"/>
                <a:gd name="connsiteY118" fmla="*/ 1383499 h 3273141"/>
                <a:gd name="connsiteX119" fmla="*/ 1340126 w 2291255"/>
                <a:gd name="connsiteY119" fmla="*/ 1383499 h 3273141"/>
                <a:gd name="connsiteX120" fmla="*/ 1340126 w 2291255"/>
                <a:gd name="connsiteY120" fmla="*/ 1383499 h 3273141"/>
                <a:gd name="connsiteX121" fmla="*/ 1339757 w 2291255"/>
                <a:gd name="connsiteY121" fmla="*/ 1383499 h 3273141"/>
                <a:gd name="connsiteX122" fmla="*/ 1339757 w 2291255"/>
                <a:gd name="connsiteY122" fmla="*/ 1383499 h 3273141"/>
                <a:gd name="connsiteX123" fmla="*/ 1153277 w 2291255"/>
                <a:gd name="connsiteY123" fmla="*/ 1449967 h 3273141"/>
                <a:gd name="connsiteX124" fmla="*/ 1153277 w 2291255"/>
                <a:gd name="connsiteY124" fmla="*/ 1449967 h 3273141"/>
                <a:gd name="connsiteX125" fmla="*/ 1153277 w 2291255"/>
                <a:gd name="connsiteY125" fmla="*/ 1449967 h 3273141"/>
                <a:gd name="connsiteX126" fmla="*/ 1153277 w 2291255"/>
                <a:gd name="connsiteY126" fmla="*/ 1449967 h 32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291255" h="3273141">
                  <a:moveTo>
                    <a:pt x="2285451" y="178210"/>
                  </a:moveTo>
                  <a:cubicBezTo>
                    <a:pt x="2278804" y="176732"/>
                    <a:pt x="2162485" y="144606"/>
                    <a:pt x="2120388" y="128728"/>
                  </a:cubicBezTo>
                  <a:cubicBezTo>
                    <a:pt x="2115218" y="128358"/>
                    <a:pt x="2110418" y="121712"/>
                    <a:pt x="2105248" y="130205"/>
                  </a:cubicBezTo>
                  <a:cubicBezTo>
                    <a:pt x="2093801" y="149407"/>
                    <a:pt x="2081246" y="167501"/>
                    <a:pt x="2068691" y="186333"/>
                  </a:cubicBezTo>
                  <a:cubicBezTo>
                    <a:pt x="2021425" y="258341"/>
                    <a:pt x="1974158" y="330348"/>
                    <a:pt x="1927261" y="402355"/>
                  </a:cubicBezTo>
                  <a:cubicBezTo>
                    <a:pt x="1924307" y="406786"/>
                    <a:pt x="1921353" y="409002"/>
                    <a:pt x="1915814" y="409002"/>
                  </a:cubicBezTo>
                  <a:cubicBezTo>
                    <a:pt x="1900674" y="409002"/>
                    <a:pt x="1885534" y="410110"/>
                    <a:pt x="1870394" y="410848"/>
                  </a:cubicBezTo>
                  <a:cubicBezTo>
                    <a:pt x="1820912" y="412325"/>
                    <a:pt x="1771800" y="413802"/>
                    <a:pt x="1722318" y="415649"/>
                  </a:cubicBezTo>
                  <a:cubicBezTo>
                    <a:pt x="1678375" y="417495"/>
                    <a:pt x="1634802" y="417864"/>
                    <a:pt x="1590859" y="418972"/>
                  </a:cubicBezTo>
                  <a:cubicBezTo>
                    <a:pt x="1588643" y="418972"/>
                    <a:pt x="1585689" y="418603"/>
                    <a:pt x="1583843" y="419341"/>
                  </a:cubicBezTo>
                  <a:cubicBezTo>
                    <a:pt x="1573872" y="423034"/>
                    <a:pt x="1567595" y="418603"/>
                    <a:pt x="1560948" y="411587"/>
                  </a:cubicBezTo>
                  <a:cubicBezTo>
                    <a:pt x="1530668" y="378353"/>
                    <a:pt x="1499650" y="345488"/>
                    <a:pt x="1469370" y="312254"/>
                  </a:cubicBezTo>
                  <a:cubicBezTo>
                    <a:pt x="1463461" y="305976"/>
                    <a:pt x="1458292" y="305238"/>
                    <a:pt x="1450537" y="306715"/>
                  </a:cubicBezTo>
                  <a:cubicBezTo>
                    <a:pt x="1378161" y="322593"/>
                    <a:pt x="1305415" y="338102"/>
                    <a:pt x="1232669" y="353612"/>
                  </a:cubicBezTo>
                  <a:cubicBezTo>
                    <a:pt x="1217529" y="356935"/>
                    <a:pt x="1214206" y="357304"/>
                    <a:pt x="1212729" y="366167"/>
                  </a:cubicBezTo>
                  <a:cubicBezTo>
                    <a:pt x="1209405" y="356935"/>
                    <a:pt x="1210883" y="356935"/>
                    <a:pt x="1209775" y="347703"/>
                  </a:cubicBezTo>
                  <a:cubicBezTo>
                    <a:pt x="1202759" y="355458"/>
                    <a:pt x="1194266" y="360628"/>
                    <a:pt x="1183557" y="362843"/>
                  </a:cubicBezTo>
                  <a:cubicBezTo>
                    <a:pt x="1154385" y="369490"/>
                    <a:pt x="1127059" y="381676"/>
                    <a:pt x="1097887" y="388692"/>
                  </a:cubicBezTo>
                  <a:cubicBezTo>
                    <a:pt x="1091978" y="390169"/>
                    <a:pt x="1085332" y="391277"/>
                    <a:pt x="1082377" y="398293"/>
                  </a:cubicBezTo>
                  <a:cubicBezTo>
                    <a:pt x="1082377" y="398293"/>
                    <a:pt x="1082377" y="398662"/>
                    <a:pt x="1082377" y="398662"/>
                  </a:cubicBezTo>
                  <a:cubicBezTo>
                    <a:pt x="1077577" y="397924"/>
                    <a:pt x="1073146" y="399770"/>
                    <a:pt x="1068715" y="400878"/>
                  </a:cubicBezTo>
                  <a:cubicBezTo>
                    <a:pt x="1062806" y="400509"/>
                    <a:pt x="1057267" y="399770"/>
                    <a:pt x="1057267" y="399770"/>
                  </a:cubicBezTo>
                  <a:cubicBezTo>
                    <a:pt x="1035481" y="388323"/>
                    <a:pt x="1011109" y="382784"/>
                    <a:pt x="988953" y="372444"/>
                  </a:cubicBezTo>
                  <a:cubicBezTo>
                    <a:pt x="972705" y="365059"/>
                    <a:pt x="954980" y="362105"/>
                    <a:pt x="939840" y="352504"/>
                  </a:cubicBezTo>
                  <a:cubicBezTo>
                    <a:pt x="935778" y="362105"/>
                    <a:pt x="937994" y="362843"/>
                    <a:pt x="933932" y="372444"/>
                  </a:cubicBezTo>
                  <a:cubicBezTo>
                    <a:pt x="933932" y="372444"/>
                    <a:pt x="933932" y="372444"/>
                    <a:pt x="933932" y="372444"/>
                  </a:cubicBezTo>
                  <a:cubicBezTo>
                    <a:pt x="932086" y="370229"/>
                    <a:pt x="929131" y="369121"/>
                    <a:pt x="923962" y="370229"/>
                  </a:cubicBezTo>
                  <a:cubicBezTo>
                    <a:pt x="921746" y="370598"/>
                    <a:pt x="919161" y="370229"/>
                    <a:pt x="916946" y="369859"/>
                  </a:cubicBezTo>
                  <a:cubicBezTo>
                    <a:pt x="874480" y="359520"/>
                    <a:pt x="832014" y="349180"/>
                    <a:pt x="789548" y="339210"/>
                  </a:cubicBezTo>
                  <a:cubicBezTo>
                    <a:pt x="750775" y="329609"/>
                    <a:pt x="711633" y="320378"/>
                    <a:pt x="672860" y="310777"/>
                  </a:cubicBezTo>
                  <a:cubicBezTo>
                    <a:pt x="665475" y="308930"/>
                    <a:pt x="660674" y="310777"/>
                    <a:pt x="655135" y="316316"/>
                  </a:cubicBezTo>
                  <a:cubicBezTo>
                    <a:pt x="637780" y="334410"/>
                    <a:pt x="618578" y="351027"/>
                    <a:pt x="602330" y="369859"/>
                  </a:cubicBezTo>
                  <a:cubicBezTo>
                    <a:pt x="590513" y="383892"/>
                    <a:pt x="578327" y="384630"/>
                    <a:pt x="561710" y="381307"/>
                  </a:cubicBezTo>
                  <a:cubicBezTo>
                    <a:pt x="511121" y="370967"/>
                    <a:pt x="460162" y="362474"/>
                    <a:pt x="409572" y="353242"/>
                  </a:cubicBezTo>
                  <a:cubicBezTo>
                    <a:pt x="364891" y="345118"/>
                    <a:pt x="319840" y="336625"/>
                    <a:pt x="275159" y="328501"/>
                  </a:cubicBezTo>
                  <a:cubicBezTo>
                    <a:pt x="268512" y="327394"/>
                    <a:pt x="265927" y="324439"/>
                    <a:pt x="264450" y="317423"/>
                  </a:cubicBezTo>
                  <a:cubicBezTo>
                    <a:pt x="244140" y="218460"/>
                    <a:pt x="223461" y="119496"/>
                    <a:pt x="202782" y="20163"/>
                  </a:cubicBezTo>
                  <a:cubicBezTo>
                    <a:pt x="200936" y="10562"/>
                    <a:pt x="199459" y="961"/>
                    <a:pt x="185796" y="3177"/>
                  </a:cubicBezTo>
                  <a:cubicBezTo>
                    <a:pt x="180996" y="-516"/>
                    <a:pt x="175087" y="-147"/>
                    <a:pt x="169918" y="223"/>
                  </a:cubicBezTo>
                  <a:cubicBezTo>
                    <a:pt x="132991" y="1330"/>
                    <a:pt x="96064" y="4285"/>
                    <a:pt x="59137" y="5762"/>
                  </a:cubicBezTo>
                  <a:cubicBezTo>
                    <a:pt x="47321" y="6500"/>
                    <a:pt x="34397" y="3915"/>
                    <a:pt x="22949" y="10931"/>
                  </a:cubicBezTo>
                  <a:cubicBezTo>
                    <a:pt x="17041" y="11670"/>
                    <a:pt x="11133" y="12409"/>
                    <a:pt x="5224" y="13147"/>
                  </a:cubicBezTo>
                  <a:cubicBezTo>
                    <a:pt x="1162" y="13516"/>
                    <a:pt x="-315" y="14993"/>
                    <a:pt x="55" y="19425"/>
                  </a:cubicBezTo>
                  <a:cubicBezTo>
                    <a:pt x="1532" y="35303"/>
                    <a:pt x="2640" y="51182"/>
                    <a:pt x="4486" y="67060"/>
                  </a:cubicBezTo>
                  <a:cubicBezTo>
                    <a:pt x="11871" y="128728"/>
                    <a:pt x="17780" y="190395"/>
                    <a:pt x="28119" y="251325"/>
                  </a:cubicBezTo>
                  <a:cubicBezTo>
                    <a:pt x="36243" y="300437"/>
                    <a:pt x="44367" y="349550"/>
                    <a:pt x="61353" y="396447"/>
                  </a:cubicBezTo>
                  <a:cubicBezTo>
                    <a:pt x="77601" y="441497"/>
                    <a:pt x="104557" y="477316"/>
                    <a:pt x="149239" y="498364"/>
                  </a:cubicBezTo>
                  <a:cubicBezTo>
                    <a:pt x="179519" y="512397"/>
                    <a:pt x="209060" y="528275"/>
                    <a:pt x="238971" y="543046"/>
                  </a:cubicBezTo>
                  <a:cubicBezTo>
                    <a:pt x="265558" y="555970"/>
                    <a:pt x="290668" y="571479"/>
                    <a:pt x="318363" y="581450"/>
                  </a:cubicBezTo>
                  <a:cubicBezTo>
                    <a:pt x="390740" y="608037"/>
                    <a:pt x="466439" y="620592"/>
                    <a:pt x="542878" y="629085"/>
                  </a:cubicBezTo>
                  <a:cubicBezTo>
                    <a:pt x="558387" y="630931"/>
                    <a:pt x="559495" y="631670"/>
                    <a:pt x="555802" y="646810"/>
                  </a:cubicBezTo>
                  <a:cubicBezTo>
                    <a:pt x="545093" y="691491"/>
                    <a:pt x="534385" y="736542"/>
                    <a:pt x="523676" y="781223"/>
                  </a:cubicBezTo>
                  <a:cubicBezTo>
                    <a:pt x="506320" y="854338"/>
                    <a:pt x="489703" y="927453"/>
                    <a:pt x="471978" y="1000199"/>
                  </a:cubicBezTo>
                  <a:cubicBezTo>
                    <a:pt x="468286" y="1016077"/>
                    <a:pt x="467547" y="1033064"/>
                    <a:pt x="459423" y="1047096"/>
                  </a:cubicBezTo>
                  <a:cubicBezTo>
                    <a:pt x="405510" y="1137197"/>
                    <a:pt x="351597" y="1227668"/>
                    <a:pt x="300638" y="1319615"/>
                  </a:cubicBezTo>
                  <a:cubicBezTo>
                    <a:pt x="267404" y="1379806"/>
                    <a:pt x="234170" y="1440366"/>
                    <a:pt x="200936" y="1500556"/>
                  </a:cubicBezTo>
                  <a:cubicBezTo>
                    <a:pt x="197982" y="1506095"/>
                    <a:pt x="197613" y="1510896"/>
                    <a:pt x="200936" y="1516066"/>
                  </a:cubicBezTo>
                  <a:cubicBezTo>
                    <a:pt x="211276" y="1533052"/>
                    <a:pt x="225308" y="1544868"/>
                    <a:pt x="246356" y="1543391"/>
                  </a:cubicBezTo>
                  <a:cubicBezTo>
                    <a:pt x="265927" y="1542284"/>
                    <a:pt x="285129" y="1540068"/>
                    <a:pt x="304700" y="1538222"/>
                  </a:cubicBezTo>
                  <a:cubicBezTo>
                    <a:pt x="334242" y="1535267"/>
                    <a:pt x="363783" y="1531206"/>
                    <a:pt x="393694" y="1529728"/>
                  </a:cubicBezTo>
                  <a:cubicBezTo>
                    <a:pt x="421389" y="1528251"/>
                    <a:pt x="449084" y="1522712"/>
                    <a:pt x="476779" y="1529359"/>
                  </a:cubicBezTo>
                  <a:cubicBezTo>
                    <a:pt x="501520" y="1535267"/>
                    <a:pt x="524045" y="1545607"/>
                    <a:pt x="546570" y="1557054"/>
                  </a:cubicBezTo>
                  <a:cubicBezTo>
                    <a:pt x="573158" y="1571086"/>
                    <a:pt x="599376" y="1585488"/>
                    <a:pt x="631133" y="1581795"/>
                  </a:cubicBezTo>
                  <a:cubicBezTo>
                    <a:pt x="635933" y="1581057"/>
                    <a:pt x="641472" y="1582903"/>
                    <a:pt x="646642" y="1583642"/>
                  </a:cubicBezTo>
                  <a:cubicBezTo>
                    <a:pt x="655504" y="1584749"/>
                    <a:pt x="660305" y="1588442"/>
                    <a:pt x="658089" y="1598781"/>
                  </a:cubicBezTo>
                  <a:cubicBezTo>
                    <a:pt x="654027" y="1617614"/>
                    <a:pt x="651442" y="1637185"/>
                    <a:pt x="647380" y="1656018"/>
                  </a:cubicBezTo>
                  <a:cubicBezTo>
                    <a:pt x="623378" y="1777876"/>
                    <a:pt x="600483" y="1900104"/>
                    <a:pt x="575373" y="2021593"/>
                  </a:cubicBezTo>
                  <a:cubicBezTo>
                    <a:pt x="554325" y="2123510"/>
                    <a:pt x="531800" y="2225059"/>
                    <a:pt x="509274" y="2326608"/>
                  </a:cubicBezTo>
                  <a:cubicBezTo>
                    <a:pt x="494504" y="2393814"/>
                    <a:pt x="478995" y="2460652"/>
                    <a:pt x="462747" y="2527489"/>
                  </a:cubicBezTo>
                  <a:cubicBezTo>
                    <a:pt x="453515" y="2565893"/>
                    <a:pt x="448715" y="2604666"/>
                    <a:pt x="443914" y="2643808"/>
                  </a:cubicBezTo>
                  <a:cubicBezTo>
                    <a:pt x="438744" y="2685536"/>
                    <a:pt x="432836" y="2727263"/>
                    <a:pt x="428036" y="2768990"/>
                  </a:cubicBezTo>
                  <a:cubicBezTo>
                    <a:pt x="422866" y="2814041"/>
                    <a:pt x="418065" y="2859091"/>
                    <a:pt x="412896" y="2903773"/>
                  </a:cubicBezTo>
                  <a:cubicBezTo>
                    <a:pt x="407726" y="2948823"/>
                    <a:pt x="402187" y="2993505"/>
                    <a:pt x="397017" y="3038555"/>
                  </a:cubicBezTo>
                  <a:cubicBezTo>
                    <a:pt x="390740" y="3094315"/>
                    <a:pt x="384462" y="3149705"/>
                    <a:pt x="378185" y="3205464"/>
                  </a:cubicBezTo>
                  <a:cubicBezTo>
                    <a:pt x="375969" y="3223189"/>
                    <a:pt x="375969" y="3227251"/>
                    <a:pt x="392586" y="3234267"/>
                  </a:cubicBezTo>
                  <a:cubicBezTo>
                    <a:pt x="443914" y="3256054"/>
                    <a:pt x="528846" y="3251253"/>
                    <a:pt x="537339" y="3251622"/>
                  </a:cubicBezTo>
                  <a:cubicBezTo>
                    <a:pt x="555433" y="3252730"/>
                    <a:pt x="573896" y="3253100"/>
                    <a:pt x="592360" y="3254207"/>
                  </a:cubicBezTo>
                  <a:cubicBezTo>
                    <a:pt x="599376" y="3254577"/>
                    <a:pt x="601961" y="3252361"/>
                    <a:pt x="603438" y="3245345"/>
                  </a:cubicBezTo>
                  <a:cubicBezTo>
                    <a:pt x="616731" y="3181093"/>
                    <a:pt x="630394" y="3117209"/>
                    <a:pt x="644426" y="3052957"/>
                  </a:cubicBezTo>
                  <a:cubicBezTo>
                    <a:pt x="680984" y="2887156"/>
                    <a:pt x="715695" y="2720616"/>
                    <a:pt x="756684" y="2555553"/>
                  </a:cubicBezTo>
                  <a:cubicBezTo>
                    <a:pt x="766654" y="2514565"/>
                    <a:pt x="773670" y="2473207"/>
                    <a:pt x="794349" y="2434803"/>
                  </a:cubicBezTo>
                  <a:cubicBezTo>
                    <a:pt x="873741" y="2288573"/>
                    <a:pt x="951657" y="2141235"/>
                    <a:pt x="1029942" y="1994636"/>
                  </a:cubicBezTo>
                  <a:cubicBezTo>
                    <a:pt x="1045820" y="1965095"/>
                    <a:pt x="1061698" y="1935923"/>
                    <a:pt x="1078316" y="1904904"/>
                  </a:cubicBezTo>
                  <a:cubicBezTo>
                    <a:pt x="1084224" y="1917459"/>
                    <a:pt x="1089394" y="1928537"/>
                    <a:pt x="1094563" y="1939615"/>
                  </a:cubicBezTo>
                  <a:cubicBezTo>
                    <a:pt x="1145522" y="2045226"/>
                    <a:pt x="1197220" y="2150836"/>
                    <a:pt x="1247809" y="2257185"/>
                  </a:cubicBezTo>
                  <a:cubicBezTo>
                    <a:pt x="1265534" y="2294112"/>
                    <a:pt x="1285105" y="2329931"/>
                    <a:pt x="1291383" y="2372397"/>
                  </a:cubicBezTo>
                  <a:cubicBezTo>
                    <a:pt x="1304307" y="2459913"/>
                    <a:pt x="1321663" y="2546691"/>
                    <a:pt x="1337541" y="2633838"/>
                  </a:cubicBezTo>
                  <a:cubicBezTo>
                    <a:pt x="1353789" y="2722093"/>
                    <a:pt x="1370775" y="2809979"/>
                    <a:pt x="1389977" y="2897864"/>
                  </a:cubicBezTo>
                  <a:cubicBezTo>
                    <a:pt x="1402532" y="2956578"/>
                    <a:pt x="1415087" y="3014922"/>
                    <a:pt x="1429120" y="3073636"/>
                  </a:cubicBezTo>
                  <a:cubicBezTo>
                    <a:pt x="1444260" y="3137888"/>
                    <a:pt x="1460877" y="3201771"/>
                    <a:pt x="1479340" y="3264916"/>
                  </a:cubicBezTo>
                  <a:cubicBezTo>
                    <a:pt x="1481556" y="3272302"/>
                    <a:pt x="1484510" y="3274148"/>
                    <a:pt x="1492634" y="3272671"/>
                  </a:cubicBezTo>
                  <a:cubicBezTo>
                    <a:pt x="1522914" y="3266393"/>
                    <a:pt x="1728595" y="3234636"/>
                    <a:pt x="1732288" y="3231313"/>
                  </a:cubicBezTo>
                  <a:cubicBezTo>
                    <a:pt x="1732288" y="3226882"/>
                    <a:pt x="1732288" y="3222451"/>
                    <a:pt x="1731919" y="3218388"/>
                  </a:cubicBezTo>
                  <a:cubicBezTo>
                    <a:pt x="1726749" y="3182200"/>
                    <a:pt x="1721210" y="3146012"/>
                    <a:pt x="1716040" y="3110193"/>
                  </a:cubicBezTo>
                  <a:cubicBezTo>
                    <a:pt x="1709394" y="3063296"/>
                    <a:pt x="1702747" y="3016768"/>
                    <a:pt x="1696100" y="2969871"/>
                  </a:cubicBezTo>
                  <a:cubicBezTo>
                    <a:pt x="1689453" y="2922974"/>
                    <a:pt x="1682068" y="2876447"/>
                    <a:pt x="1675421" y="2829550"/>
                  </a:cubicBezTo>
                  <a:cubicBezTo>
                    <a:pt x="1667666" y="2776006"/>
                    <a:pt x="1660650" y="2722462"/>
                    <a:pt x="1653265" y="2669288"/>
                  </a:cubicBezTo>
                  <a:cubicBezTo>
                    <a:pt x="1646618" y="2621283"/>
                    <a:pt x="1639233" y="2573278"/>
                    <a:pt x="1632217" y="2525643"/>
                  </a:cubicBezTo>
                  <a:cubicBezTo>
                    <a:pt x="1625939" y="2481700"/>
                    <a:pt x="1619662" y="2437757"/>
                    <a:pt x="1613753" y="2393445"/>
                  </a:cubicBezTo>
                  <a:cubicBezTo>
                    <a:pt x="1607845" y="2348764"/>
                    <a:pt x="1602306" y="2303713"/>
                    <a:pt x="1596398" y="2258662"/>
                  </a:cubicBezTo>
                  <a:cubicBezTo>
                    <a:pt x="1593074" y="2234660"/>
                    <a:pt x="1591966" y="2210288"/>
                    <a:pt x="1588274" y="2186286"/>
                  </a:cubicBezTo>
                  <a:cubicBezTo>
                    <a:pt x="1581258" y="2140866"/>
                    <a:pt x="1569810" y="2096185"/>
                    <a:pt x="1559471" y="2051134"/>
                  </a:cubicBezTo>
                  <a:cubicBezTo>
                    <a:pt x="1535469" y="1947001"/>
                    <a:pt x="1511466" y="1842867"/>
                    <a:pt x="1485987" y="1739103"/>
                  </a:cubicBezTo>
                  <a:cubicBezTo>
                    <a:pt x="1480079" y="1715470"/>
                    <a:pt x="1480079" y="1694422"/>
                    <a:pt x="1491157" y="1672635"/>
                  </a:cubicBezTo>
                  <a:cubicBezTo>
                    <a:pt x="1497065" y="1661188"/>
                    <a:pt x="1502973" y="1649371"/>
                    <a:pt x="1503342" y="1635708"/>
                  </a:cubicBezTo>
                  <a:cubicBezTo>
                    <a:pt x="1504081" y="1578103"/>
                    <a:pt x="1502973" y="1520128"/>
                    <a:pt x="1505189" y="1462522"/>
                  </a:cubicBezTo>
                  <a:cubicBezTo>
                    <a:pt x="1507774" y="1389407"/>
                    <a:pt x="1504819" y="1315923"/>
                    <a:pt x="1507774" y="1242438"/>
                  </a:cubicBezTo>
                  <a:cubicBezTo>
                    <a:pt x="1510358" y="1175601"/>
                    <a:pt x="1508512" y="1108394"/>
                    <a:pt x="1509989" y="1041557"/>
                  </a:cubicBezTo>
                  <a:cubicBezTo>
                    <a:pt x="1512574" y="944440"/>
                    <a:pt x="1512943" y="846953"/>
                    <a:pt x="1512574" y="749836"/>
                  </a:cubicBezTo>
                  <a:cubicBezTo>
                    <a:pt x="1512574" y="723618"/>
                    <a:pt x="1516636" y="701831"/>
                    <a:pt x="1535838" y="682998"/>
                  </a:cubicBezTo>
                  <a:cubicBezTo>
                    <a:pt x="1541008" y="677828"/>
                    <a:pt x="1545808" y="674136"/>
                    <a:pt x="1552824" y="673028"/>
                  </a:cubicBezTo>
                  <a:cubicBezTo>
                    <a:pt x="1574980" y="669705"/>
                    <a:pt x="1596767" y="666381"/>
                    <a:pt x="1618923" y="663058"/>
                  </a:cubicBezTo>
                  <a:cubicBezTo>
                    <a:pt x="1681329" y="653457"/>
                    <a:pt x="1743735" y="643487"/>
                    <a:pt x="1805772" y="633516"/>
                  </a:cubicBezTo>
                  <a:cubicBezTo>
                    <a:pt x="1874825" y="622438"/>
                    <a:pt x="1943878" y="611730"/>
                    <a:pt x="2012562" y="600282"/>
                  </a:cubicBezTo>
                  <a:cubicBezTo>
                    <a:pt x="2024379" y="598436"/>
                    <a:pt x="2036564" y="598805"/>
                    <a:pt x="2044688" y="584773"/>
                  </a:cubicBezTo>
                  <a:cubicBezTo>
                    <a:pt x="2087893" y="512766"/>
                    <a:pt x="2132574" y="441497"/>
                    <a:pt x="2176517" y="369859"/>
                  </a:cubicBezTo>
                  <a:cubicBezTo>
                    <a:pt x="2213813" y="309300"/>
                    <a:pt x="2251478" y="248370"/>
                    <a:pt x="2289143" y="188180"/>
                  </a:cubicBezTo>
                  <a:cubicBezTo>
                    <a:pt x="2292098" y="182641"/>
                    <a:pt x="2292836" y="180056"/>
                    <a:pt x="2285451" y="178210"/>
                  </a:cubicBezTo>
                  <a:close/>
                  <a:moveTo>
                    <a:pt x="1339757" y="1383499"/>
                  </a:moveTo>
                  <a:cubicBezTo>
                    <a:pt x="1339757" y="1383499"/>
                    <a:pt x="1340126" y="1383499"/>
                    <a:pt x="1340126" y="1383499"/>
                  </a:cubicBezTo>
                  <a:lnTo>
                    <a:pt x="1340126" y="1383499"/>
                  </a:lnTo>
                  <a:cubicBezTo>
                    <a:pt x="1340126" y="1383499"/>
                    <a:pt x="1340126" y="1383868"/>
                    <a:pt x="1339757" y="1383499"/>
                  </a:cubicBezTo>
                  <a:cubicBezTo>
                    <a:pt x="1339757" y="1383868"/>
                    <a:pt x="1339757" y="1383499"/>
                    <a:pt x="1339757" y="1383499"/>
                  </a:cubicBezTo>
                  <a:close/>
                  <a:moveTo>
                    <a:pt x="1153277" y="1449967"/>
                  </a:moveTo>
                  <a:cubicBezTo>
                    <a:pt x="1153277" y="1449967"/>
                    <a:pt x="1153277" y="1449967"/>
                    <a:pt x="1153277" y="1449967"/>
                  </a:cubicBezTo>
                  <a:cubicBezTo>
                    <a:pt x="1153277" y="1449967"/>
                    <a:pt x="1153277" y="1449967"/>
                    <a:pt x="1153277" y="1449967"/>
                  </a:cubicBezTo>
                  <a:cubicBezTo>
                    <a:pt x="1153277" y="1449967"/>
                    <a:pt x="1153277" y="1449967"/>
                    <a:pt x="1153277" y="1449967"/>
                  </a:cubicBezTo>
                  <a:close/>
                </a:path>
              </a:pathLst>
            </a:custGeom>
            <a:solidFill>
              <a:srgbClr val="303947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43">
              <a:extLst>
                <a:ext uri="{FF2B5EF4-FFF2-40B4-BE49-F238E27FC236}">
                  <a16:creationId xmlns:a16="http://schemas.microsoft.com/office/drawing/2014/main" id="{00252367-6777-4361-A424-6B3C13167EE4}"/>
                </a:ext>
              </a:extLst>
            </p:cNvPr>
            <p:cNvSpPr/>
            <p:nvPr/>
          </p:nvSpPr>
          <p:spPr>
            <a:xfrm>
              <a:off x="5760142" y="3492690"/>
              <a:ext cx="734248" cy="1043224"/>
            </a:xfrm>
            <a:custGeom>
              <a:avLst/>
              <a:gdLst>
                <a:gd name="connsiteX0" fmla="*/ 723540 w 734248"/>
                <a:gd name="connsiteY0" fmla="*/ 1022871 h 1043224"/>
                <a:gd name="connsiteX1" fmla="*/ 675904 w 734248"/>
                <a:gd name="connsiteY1" fmla="*/ 998499 h 1043224"/>
                <a:gd name="connsiteX2" fmla="*/ 645625 w 734248"/>
                <a:gd name="connsiteY2" fmla="*/ 937570 h 1043224"/>
                <a:gd name="connsiteX3" fmla="*/ 649317 w 734248"/>
                <a:gd name="connsiteY3" fmla="*/ 912829 h 1043224"/>
                <a:gd name="connsiteX4" fmla="*/ 628269 w 734248"/>
                <a:gd name="connsiteY4" fmla="*/ 779893 h 1043224"/>
                <a:gd name="connsiteX5" fmla="*/ 606113 w 734248"/>
                <a:gd name="connsiteY5" fmla="*/ 737796 h 1043224"/>
                <a:gd name="connsiteX6" fmla="*/ 571771 w 734248"/>
                <a:gd name="connsiteY6" fmla="*/ 588612 h 1043224"/>
                <a:gd name="connsiteX7" fmla="*/ 559954 w 734248"/>
                <a:gd name="connsiteY7" fmla="*/ 212698 h 1043224"/>
                <a:gd name="connsiteX8" fmla="*/ 549984 w 734248"/>
                <a:gd name="connsiteY8" fmla="*/ 18463 h 1043224"/>
                <a:gd name="connsiteX9" fmla="*/ 547030 w 734248"/>
                <a:gd name="connsiteY9" fmla="*/ 0 h 1043224"/>
                <a:gd name="connsiteX10" fmla="*/ 520812 w 734248"/>
                <a:gd name="connsiteY10" fmla="*/ 15140 h 1043224"/>
                <a:gd name="connsiteX11" fmla="*/ 435142 w 734248"/>
                <a:gd name="connsiteY11" fmla="*/ 40989 h 1043224"/>
                <a:gd name="connsiteX12" fmla="*/ 419633 w 734248"/>
                <a:gd name="connsiteY12" fmla="*/ 50590 h 1043224"/>
                <a:gd name="connsiteX13" fmla="*/ 394523 w 734248"/>
                <a:gd name="connsiteY13" fmla="*/ 52067 h 1043224"/>
                <a:gd name="connsiteX14" fmla="*/ 326208 w 734248"/>
                <a:gd name="connsiteY14" fmla="*/ 24741 h 1043224"/>
                <a:gd name="connsiteX15" fmla="*/ 277096 w 734248"/>
                <a:gd name="connsiteY15" fmla="*/ 4800 h 1043224"/>
                <a:gd name="connsiteX16" fmla="*/ 271187 w 734248"/>
                <a:gd name="connsiteY16" fmla="*/ 24741 h 1043224"/>
                <a:gd name="connsiteX17" fmla="*/ 272295 w 734248"/>
                <a:gd name="connsiteY17" fmla="*/ 45420 h 1043224"/>
                <a:gd name="connsiteX18" fmla="*/ 249401 w 734248"/>
                <a:gd name="connsiteY18" fmla="*/ 101918 h 1043224"/>
                <a:gd name="connsiteX19" fmla="*/ 130866 w 734248"/>
                <a:gd name="connsiteY19" fmla="*/ 257379 h 1043224"/>
                <a:gd name="connsiteX20" fmla="*/ 1253 w 734248"/>
                <a:gd name="connsiteY20" fmla="*/ 517713 h 1043224"/>
                <a:gd name="connsiteX21" fmla="*/ 1622 w 734248"/>
                <a:gd name="connsiteY21" fmla="*/ 531376 h 1043224"/>
                <a:gd name="connsiteX22" fmla="*/ 42980 w 734248"/>
                <a:gd name="connsiteY22" fmla="*/ 683145 h 1043224"/>
                <a:gd name="connsiteX23" fmla="*/ 48888 w 734248"/>
                <a:gd name="connsiteY23" fmla="*/ 973758 h 1043224"/>
                <a:gd name="connsiteX24" fmla="*/ 34487 w 734248"/>
                <a:gd name="connsiteY24" fmla="*/ 1042811 h 1043224"/>
                <a:gd name="connsiteX25" fmla="*/ 387876 w 734248"/>
                <a:gd name="connsiteY25" fmla="*/ 1041703 h 1043224"/>
                <a:gd name="connsiteX26" fmla="*/ 497548 w 734248"/>
                <a:gd name="connsiteY26" fmla="*/ 1043180 h 1043224"/>
                <a:gd name="connsiteX27" fmla="*/ 676643 w 734248"/>
                <a:gd name="connsiteY27" fmla="*/ 1035426 h 1043224"/>
                <a:gd name="connsiteX28" fmla="*/ 734249 w 734248"/>
                <a:gd name="connsiteY28" fmla="*/ 1032472 h 1043224"/>
                <a:gd name="connsiteX29" fmla="*/ 723540 w 734248"/>
                <a:gd name="connsiteY29" fmla="*/ 1022871 h 104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34248" h="1043224">
                  <a:moveTo>
                    <a:pt x="723540" y="1022871"/>
                  </a:moveTo>
                  <a:cubicBezTo>
                    <a:pt x="707661" y="1014747"/>
                    <a:pt x="691414" y="1007362"/>
                    <a:pt x="675904" y="998499"/>
                  </a:cubicBezTo>
                  <a:cubicBezTo>
                    <a:pt x="652271" y="985206"/>
                    <a:pt x="641563" y="964896"/>
                    <a:pt x="645625" y="937570"/>
                  </a:cubicBezTo>
                  <a:cubicBezTo>
                    <a:pt x="646732" y="929446"/>
                    <a:pt x="647471" y="920953"/>
                    <a:pt x="649317" y="912829"/>
                  </a:cubicBezTo>
                  <a:cubicBezTo>
                    <a:pt x="660395" y="865563"/>
                    <a:pt x="654118" y="821620"/>
                    <a:pt x="628269" y="779893"/>
                  </a:cubicBezTo>
                  <a:cubicBezTo>
                    <a:pt x="619776" y="766599"/>
                    <a:pt x="613868" y="751459"/>
                    <a:pt x="606113" y="737796"/>
                  </a:cubicBezTo>
                  <a:cubicBezTo>
                    <a:pt x="579895" y="691269"/>
                    <a:pt x="569555" y="641048"/>
                    <a:pt x="571771" y="588612"/>
                  </a:cubicBezTo>
                  <a:cubicBezTo>
                    <a:pt x="576571" y="463061"/>
                    <a:pt x="570294" y="337880"/>
                    <a:pt x="559954" y="212698"/>
                  </a:cubicBezTo>
                  <a:cubicBezTo>
                    <a:pt x="554785" y="151030"/>
                    <a:pt x="550723" y="80131"/>
                    <a:pt x="549984" y="18463"/>
                  </a:cubicBezTo>
                  <a:cubicBezTo>
                    <a:pt x="546661" y="9232"/>
                    <a:pt x="548138" y="9232"/>
                    <a:pt x="547030" y="0"/>
                  </a:cubicBezTo>
                  <a:cubicBezTo>
                    <a:pt x="540014" y="7755"/>
                    <a:pt x="531521" y="12924"/>
                    <a:pt x="520812" y="15140"/>
                  </a:cubicBezTo>
                  <a:cubicBezTo>
                    <a:pt x="491640" y="21787"/>
                    <a:pt x="464314" y="33973"/>
                    <a:pt x="435142" y="40989"/>
                  </a:cubicBezTo>
                  <a:cubicBezTo>
                    <a:pt x="429234" y="42466"/>
                    <a:pt x="422587" y="43574"/>
                    <a:pt x="419633" y="50590"/>
                  </a:cubicBezTo>
                  <a:cubicBezTo>
                    <a:pt x="420741" y="55390"/>
                    <a:pt x="394523" y="52067"/>
                    <a:pt x="394523" y="52067"/>
                  </a:cubicBezTo>
                  <a:cubicBezTo>
                    <a:pt x="372736" y="40619"/>
                    <a:pt x="348364" y="35080"/>
                    <a:pt x="326208" y="24741"/>
                  </a:cubicBezTo>
                  <a:cubicBezTo>
                    <a:pt x="309960" y="17356"/>
                    <a:pt x="292236" y="14401"/>
                    <a:pt x="277096" y="4800"/>
                  </a:cubicBezTo>
                  <a:cubicBezTo>
                    <a:pt x="273034" y="14401"/>
                    <a:pt x="275249" y="15140"/>
                    <a:pt x="271187" y="24741"/>
                  </a:cubicBezTo>
                  <a:cubicBezTo>
                    <a:pt x="270818" y="28434"/>
                    <a:pt x="272295" y="41727"/>
                    <a:pt x="272295" y="45420"/>
                  </a:cubicBezTo>
                  <a:cubicBezTo>
                    <a:pt x="271926" y="67207"/>
                    <a:pt x="264541" y="84932"/>
                    <a:pt x="249401" y="101918"/>
                  </a:cubicBezTo>
                  <a:cubicBezTo>
                    <a:pt x="205827" y="150661"/>
                    <a:pt x="165208" y="201989"/>
                    <a:pt x="130866" y="257379"/>
                  </a:cubicBezTo>
                  <a:cubicBezTo>
                    <a:pt x="79538" y="340095"/>
                    <a:pt x="40764" y="428719"/>
                    <a:pt x="1253" y="517713"/>
                  </a:cubicBezTo>
                  <a:cubicBezTo>
                    <a:pt x="-963" y="522883"/>
                    <a:pt x="145" y="526945"/>
                    <a:pt x="1622" y="531376"/>
                  </a:cubicBezTo>
                  <a:cubicBezTo>
                    <a:pt x="17131" y="581596"/>
                    <a:pt x="31533" y="631817"/>
                    <a:pt x="42980" y="683145"/>
                  </a:cubicBezTo>
                  <a:cubicBezTo>
                    <a:pt x="43349" y="685730"/>
                    <a:pt x="67352" y="881441"/>
                    <a:pt x="48888" y="973758"/>
                  </a:cubicBezTo>
                  <a:cubicBezTo>
                    <a:pt x="44088" y="998130"/>
                    <a:pt x="39657" y="1018070"/>
                    <a:pt x="34487" y="1042811"/>
                  </a:cubicBezTo>
                  <a:cubicBezTo>
                    <a:pt x="59966" y="1042811"/>
                    <a:pt x="343195" y="1041703"/>
                    <a:pt x="387876" y="1041703"/>
                  </a:cubicBezTo>
                  <a:cubicBezTo>
                    <a:pt x="415940" y="1041334"/>
                    <a:pt x="469484" y="1043550"/>
                    <a:pt x="497548" y="1043180"/>
                  </a:cubicBezTo>
                  <a:cubicBezTo>
                    <a:pt x="520074" y="1043919"/>
                    <a:pt x="653379" y="1035057"/>
                    <a:pt x="676643" y="1035426"/>
                  </a:cubicBezTo>
                  <a:cubicBezTo>
                    <a:pt x="701753" y="1032841"/>
                    <a:pt x="708769" y="1035057"/>
                    <a:pt x="734249" y="1032472"/>
                  </a:cubicBezTo>
                  <a:cubicBezTo>
                    <a:pt x="734249" y="1025456"/>
                    <a:pt x="727602" y="1025086"/>
                    <a:pt x="723540" y="1022871"/>
                  </a:cubicBezTo>
                  <a:close/>
                </a:path>
              </a:pathLst>
            </a:custGeom>
            <a:solidFill>
              <a:srgbClr val="E6E6E6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44">
              <a:extLst>
                <a:ext uri="{FF2B5EF4-FFF2-40B4-BE49-F238E27FC236}">
                  <a16:creationId xmlns:a16="http://schemas.microsoft.com/office/drawing/2014/main" id="{AC85F10B-7C25-4EEC-B546-B9F97879ECE9}"/>
                </a:ext>
              </a:extLst>
            </p:cNvPr>
            <p:cNvSpPr/>
            <p:nvPr/>
          </p:nvSpPr>
          <p:spPr>
            <a:xfrm>
              <a:off x="6007802" y="3076450"/>
              <a:ext cx="362840" cy="472812"/>
            </a:xfrm>
            <a:custGeom>
              <a:avLst/>
              <a:gdLst>
                <a:gd name="connsiteX0" fmla="*/ 298632 w 362840"/>
                <a:gd name="connsiteY0" fmla="*/ 416240 h 472812"/>
                <a:gd name="connsiteX1" fmla="*/ 282753 w 362840"/>
                <a:gd name="connsiteY1" fmla="*/ 431749 h 472812"/>
                <a:gd name="connsiteX2" fmla="*/ 184528 w 362840"/>
                <a:gd name="connsiteY2" fmla="*/ 461290 h 472812"/>
                <a:gd name="connsiteX3" fmla="*/ 171973 w 362840"/>
                <a:gd name="connsiteY3" fmla="*/ 467568 h 472812"/>
                <a:gd name="connsiteX4" fmla="*/ 147602 w 362840"/>
                <a:gd name="connsiteY4" fmla="*/ 471999 h 472812"/>
                <a:gd name="connsiteX5" fmla="*/ 40883 w 362840"/>
                <a:gd name="connsiteY5" fmla="*/ 431380 h 472812"/>
                <a:gd name="connsiteX6" fmla="*/ 28328 w 362840"/>
                <a:gd name="connsiteY6" fmla="*/ 421410 h 472812"/>
                <a:gd name="connsiteX7" fmla="*/ 34236 w 362840"/>
                <a:gd name="connsiteY7" fmla="*/ 394084 h 472812"/>
                <a:gd name="connsiteX8" fmla="*/ 34606 w 362840"/>
                <a:gd name="connsiteY8" fmla="*/ 320600 h 472812"/>
                <a:gd name="connsiteX9" fmla="*/ 33498 w 362840"/>
                <a:gd name="connsiteY9" fmla="*/ 307675 h 472812"/>
                <a:gd name="connsiteX10" fmla="*/ 17619 w 362840"/>
                <a:gd name="connsiteY10" fmla="*/ 286258 h 472812"/>
                <a:gd name="connsiteX11" fmla="*/ 3956 w 362840"/>
                <a:gd name="connsiteY11" fmla="*/ 271856 h 472812"/>
                <a:gd name="connsiteX12" fmla="*/ 633 w 362840"/>
                <a:gd name="connsiteY12" fmla="*/ 210189 h 472812"/>
                <a:gd name="connsiteX13" fmla="*/ 28697 w 362840"/>
                <a:gd name="connsiteY13" fmla="*/ 189510 h 472812"/>
                <a:gd name="connsiteX14" fmla="*/ 49746 w 362840"/>
                <a:gd name="connsiteY14" fmla="*/ 178432 h 472812"/>
                <a:gd name="connsiteX15" fmla="*/ 60824 w 362840"/>
                <a:gd name="connsiteY15" fmla="*/ 116764 h 472812"/>
                <a:gd name="connsiteX16" fmla="*/ 76333 w 362840"/>
                <a:gd name="connsiteY16" fmla="*/ 72821 h 472812"/>
                <a:gd name="connsiteX17" fmla="*/ 150556 w 362840"/>
                <a:gd name="connsiteY17" fmla="*/ 11153 h 472812"/>
                <a:gd name="connsiteX18" fmla="*/ 190067 w 362840"/>
                <a:gd name="connsiteY18" fmla="*/ 75 h 472812"/>
                <a:gd name="connsiteX19" fmla="*/ 261336 w 362840"/>
                <a:gd name="connsiteY19" fmla="*/ 5245 h 472812"/>
                <a:gd name="connsiteX20" fmla="*/ 310818 w 362840"/>
                <a:gd name="connsiteY20" fmla="*/ 32202 h 472812"/>
                <a:gd name="connsiteX21" fmla="*/ 357715 w 362840"/>
                <a:gd name="connsiteY21" fmla="*/ 117133 h 472812"/>
                <a:gd name="connsiteX22" fmla="*/ 359561 w 362840"/>
                <a:gd name="connsiteY22" fmla="*/ 130058 h 472812"/>
                <a:gd name="connsiteX23" fmla="*/ 361407 w 362840"/>
                <a:gd name="connsiteY23" fmla="*/ 167723 h 472812"/>
                <a:gd name="connsiteX24" fmla="*/ 356976 w 362840"/>
                <a:gd name="connsiteY24" fmla="*/ 218682 h 472812"/>
                <a:gd name="connsiteX25" fmla="*/ 348852 w 362840"/>
                <a:gd name="connsiteY25" fmla="*/ 248592 h 472812"/>
                <a:gd name="connsiteX26" fmla="*/ 348114 w 362840"/>
                <a:gd name="connsiteY26" fmla="*/ 266687 h 472812"/>
                <a:gd name="connsiteX27" fmla="*/ 347006 w 362840"/>
                <a:gd name="connsiteY27" fmla="*/ 318384 h 472812"/>
                <a:gd name="connsiteX28" fmla="*/ 333343 w 362840"/>
                <a:gd name="connsiteY28" fmla="*/ 344602 h 472812"/>
                <a:gd name="connsiteX29" fmla="*/ 312664 w 362840"/>
                <a:gd name="connsiteY29" fmla="*/ 361958 h 472812"/>
                <a:gd name="connsiteX30" fmla="*/ 304909 w 362840"/>
                <a:gd name="connsiteY30" fmla="*/ 370451 h 472812"/>
                <a:gd name="connsiteX31" fmla="*/ 298632 w 362840"/>
                <a:gd name="connsiteY31" fmla="*/ 416240 h 4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2840" h="472812">
                  <a:moveTo>
                    <a:pt x="298632" y="416240"/>
                  </a:moveTo>
                  <a:cubicBezTo>
                    <a:pt x="297524" y="425841"/>
                    <a:pt x="290877" y="429164"/>
                    <a:pt x="282753" y="431749"/>
                  </a:cubicBezTo>
                  <a:cubicBezTo>
                    <a:pt x="249889" y="441350"/>
                    <a:pt x="217024" y="451320"/>
                    <a:pt x="184528" y="461290"/>
                  </a:cubicBezTo>
                  <a:cubicBezTo>
                    <a:pt x="180097" y="462767"/>
                    <a:pt x="176035" y="465352"/>
                    <a:pt x="171973" y="467568"/>
                  </a:cubicBezTo>
                  <a:cubicBezTo>
                    <a:pt x="164219" y="471630"/>
                    <a:pt x="156464" y="474215"/>
                    <a:pt x="147602" y="471999"/>
                  </a:cubicBezTo>
                  <a:cubicBezTo>
                    <a:pt x="112521" y="457598"/>
                    <a:pt x="76702" y="444304"/>
                    <a:pt x="40883" y="431380"/>
                  </a:cubicBezTo>
                  <a:cubicBezTo>
                    <a:pt x="35344" y="429533"/>
                    <a:pt x="30544" y="427687"/>
                    <a:pt x="28328" y="421410"/>
                  </a:cubicBezTo>
                  <a:cubicBezTo>
                    <a:pt x="27959" y="411809"/>
                    <a:pt x="32021" y="402946"/>
                    <a:pt x="34236" y="394084"/>
                  </a:cubicBezTo>
                  <a:cubicBezTo>
                    <a:pt x="40145" y="369343"/>
                    <a:pt x="36452" y="344971"/>
                    <a:pt x="34606" y="320600"/>
                  </a:cubicBezTo>
                  <a:cubicBezTo>
                    <a:pt x="34236" y="316168"/>
                    <a:pt x="33498" y="311737"/>
                    <a:pt x="33498" y="307675"/>
                  </a:cubicBezTo>
                  <a:cubicBezTo>
                    <a:pt x="33867" y="296228"/>
                    <a:pt x="34975" y="285150"/>
                    <a:pt x="17619" y="286258"/>
                  </a:cubicBezTo>
                  <a:cubicBezTo>
                    <a:pt x="10603" y="286627"/>
                    <a:pt x="5434" y="280349"/>
                    <a:pt x="3956" y="271856"/>
                  </a:cubicBezTo>
                  <a:cubicBezTo>
                    <a:pt x="264" y="251547"/>
                    <a:pt x="-844" y="230868"/>
                    <a:pt x="633" y="210189"/>
                  </a:cubicBezTo>
                  <a:cubicBezTo>
                    <a:pt x="1741" y="193202"/>
                    <a:pt x="7649" y="189879"/>
                    <a:pt x="28697" y="189510"/>
                  </a:cubicBezTo>
                  <a:cubicBezTo>
                    <a:pt x="39775" y="193572"/>
                    <a:pt x="44945" y="187294"/>
                    <a:pt x="49746" y="178432"/>
                  </a:cubicBezTo>
                  <a:cubicBezTo>
                    <a:pt x="60454" y="159230"/>
                    <a:pt x="59347" y="137812"/>
                    <a:pt x="60824" y="116764"/>
                  </a:cubicBezTo>
                  <a:cubicBezTo>
                    <a:pt x="62301" y="100516"/>
                    <a:pt x="65255" y="85376"/>
                    <a:pt x="76333" y="72821"/>
                  </a:cubicBezTo>
                  <a:cubicBezTo>
                    <a:pt x="96273" y="46234"/>
                    <a:pt x="120276" y="25186"/>
                    <a:pt x="150556" y="11153"/>
                  </a:cubicBezTo>
                  <a:cubicBezTo>
                    <a:pt x="162372" y="3030"/>
                    <a:pt x="175666" y="75"/>
                    <a:pt x="190067" y="75"/>
                  </a:cubicBezTo>
                  <a:cubicBezTo>
                    <a:pt x="214070" y="75"/>
                    <a:pt x="238072" y="-1032"/>
                    <a:pt x="261336" y="5245"/>
                  </a:cubicBezTo>
                  <a:cubicBezTo>
                    <a:pt x="279799" y="10415"/>
                    <a:pt x="298263" y="15954"/>
                    <a:pt x="310818" y="32202"/>
                  </a:cubicBezTo>
                  <a:cubicBezTo>
                    <a:pt x="334820" y="55835"/>
                    <a:pt x="346267" y="86484"/>
                    <a:pt x="357715" y="117133"/>
                  </a:cubicBezTo>
                  <a:cubicBezTo>
                    <a:pt x="359192" y="121195"/>
                    <a:pt x="359192" y="125626"/>
                    <a:pt x="359561" y="130058"/>
                  </a:cubicBezTo>
                  <a:cubicBezTo>
                    <a:pt x="364731" y="142243"/>
                    <a:pt x="362515" y="155168"/>
                    <a:pt x="361407" y="167723"/>
                  </a:cubicBezTo>
                  <a:cubicBezTo>
                    <a:pt x="359930" y="184709"/>
                    <a:pt x="359192" y="201695"/>
                    <a:pt x="356976" y="218682"/>
                  </a:cubicBezTo>
                  <a:cubicBezTo>
                    <a:pt x="355499" y="229021"/>
                    <a:pt x="353283" y="238991"/>
                    <a:pt x="348852" y="248592"/>
                  </a:cubicBezTo>
                  <a:cubicBezTo>
                    <a:pt x="345898" y="254870"/>
                    <a:pt x="345160" y="260778"/>
                    <a:pt x="348114" y="266687"/>
                  </a:cubicBezTo>
                  <a:cubicBezTo>
                    <a:pt x="364361" y="284411"/>
                    <a:pt x="358084" y="301028"/>
                    <a:pt x="347006" y="318384"/>
                  </a:cubicBezTo>
                  <a:cubicBezTo>
                    <a:pt x="341836" y="326508"/>
                    <a:pt x="337405" y="335740"/>
                    <a:pt x="333343" y="344602"/>
                  </a:cubicBezTo>
                  <a:cubicBezTo>
                    <a:pt x="328912" y="353464"/>
                    <a:pt x="323373" y="360850"/>
                    <a:pt x="312664" y="361958"/>
                  </a:cubicBezTo>
                  <a:cubicBezTo>
                    <a:pt x="307494" y="362696"/>
                    <a:pt x="305648" y="365281"/>
                    <a:pt x="304909" y="370451"/>
                  </a:cubicBezTo>
                  <a:cubicBezTo>
                    <a:pt x="303802" y="385591"/>
                    <a:pt x="301217" y="401100"/>
                    <a:pt x="298632" y="416240"/>
                  </a:cubicBezTo>
                  <a:close/>
                </a:path>
              </a:pathLst>
            </a:custGeom>
            <a:solidFill>
              <a:srgbClr val="FDC185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Freeform: Shape 45">
              <a:extLst>
                <a:ext uri="{FF2B5EF4-FFF2-40B4-BE49-F238E27FC236}">
                  <a16:creationId xmlns:a16="http://schemas.microsoft.com/office/drawing/2014/main" id="{0945AB30-C4A4-44CD-83BD-E6DB495EEF4B}"/>
                </a:ext>
              </a:extLst>
            </p:cNvPr>
            <p:cNvSpPr/>
            <p:nvPr/>
          </p:nvSpPr>
          <p:spPr>
            <a:xfrm>
              <a:off x="6656443" y="6375930"/>
              <a:ext cx="383971" cy="281983"/>
            </a:xfrm>
            <a:custGeom>
              <a:avLst/>
              <a:gdLst>
                <a:gd name="connsiteX0" fmla="*/ 22581 w 383971"/>
                <a:gd name="connsiteY0" fmla="*/ 30649 h 281983"/>
                <a:gd name="connsiteX1" fmla="*/ 31075 w 383971"/>
                <a:gd name="connsiteY1" fmla="*/ 22156 h 281983"/>
                <a:gd name="connsiteX2" fmla="*/ 171765 w 383971"/>
                <a:gd name="connsiteY2" fmla="*/ 0 h 281983"/>
                <a:gd name="connsiteX3" fmla="*/ 233802 w 383971"/>
                <a:gd name="connsiteY3" fmla="*/ 127397 h 281983"/>
                <a:gd name="connsiteX4" fmla="*/ 299901 w 383971"/>
                <a:gd name="connsiteY4" fmla="*/ 175771 h 281983"/>
                <a:gd name="connsiteX5" fmla="*/ 332028 w 383971"/>
                <a:gd name="connsiteY5" fmla="*/ 177248 h 281983"/>
                <a:gd name="connsiteX6" fmla="*/ 383725 w 383971"/>
                <a:gd name="connsiteY6" fmla="*/ 237070 h 281983"/>
                <a:gd name="connsiteX7" fmla="*/ 355661 w 383971"/>
                <a:gd name="connsiteY7" fmla="*/ 272150 h 281983"/>
                <a:gd name="connsiteX8" fmla="*/ 285131 w 383971"/>
                <a:gd name="connsiteY8" fmla="*/ 281382 h 281983"/>
                <a:gd name="connsiteX9" fmla="*/ 159210 w 383971"/>
                <a:gd name="connsiteY9" fmla="*/ 268088 h 281983"/>
                <a:gd name="connsiteX10" fmla="*/ 113421 w 383971"/>
                <a:gd name="connsiteY10" fmla="*/ 254425 h 281983"/>
                <a:gd name="connsiteX11" fmla="*/ 16673 w 383971"/>
                <a:gd name="connsiteY11" fmla="*/ 242239 h 281983"/>
                <a:gd name="connsiteX12" fmla="*/ 795 w 383971"/>
                <a:gd name="connsiteY12" fmla="*/ 223407 h 281983"/>
                <a:gd name="connsiteX13" fmla="*/ 17781 w 383971"/>
                <a:gd name="connsiteY13" fmla="*/ 62037 h 281983"/>
                <a:gd name="connsiteX14" fmla="*/ 22581 w 383971"/>
                <a:gd name="connsiteY14" fmla="*/ 30649 h 28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3971" h="281983">
                  <a:moveTo>
                    <a:pt x="22581" y="30649"/>
                  </a:moveTo>
                  <a:cubicBezTo>
                    <a:pt x="24797" y="26957"/>
                    <a:pt x="25905" y="22895"/>
                    <a:pt x="31075" y="22156"/>
                  </a:cubicBezTo>
                  <a:cubicBezTo>
                    <a:pt x="75017" y="14402"/>
                    <a:pt x="127453" y="5539"/>
                    <a:pt x="171765" y="0"/>
                  </a:cubicBezTo>
                  <a:cubicBezTo>
                    <a:pt x="189860" y="43943"/>
                    <a:pt x="208323" y="87516"/>
                    <a:pt x="233802" y="127397"/>
                  </a:cubicBezTo>
                  <a:cubicBezTo>
                    <a:pt x="249312" y="151769"/>
                    <a:pt x="268883" y="172079"/>
                    <a:pt x="299901" y="175771"/>
                  </a:cubicBezTo>
                  <a:cubicBezTo>
                    <a:pt x="310610" y="176879"/>
                    <a:pt x="321319" y="176510"/>
                    <a:pt x="332028" y="177248"/>
                  </a:cubicBezTo>
                  <a:cubicBezTo>
                    <a:pt x="362677" y="178726"/>
                    <a:pt x="386679" y="206421"/>
                    <a:pt x="383725" y="237070"/>
                  </a:cubicBezTo>
                  <a:cubicBezTo>
                    <a:pt x="382248" y="255164"/>
                    <a:pt x="371539" y="265873"/>
                    <a:pt x="355661" y="272150"/>
                  </a:cubicBezTo>
                  <a:cubicBezTo>
                    <a:pt x="333135" y="281012"/>
                    <a:pt x="309133" y="283228"/>
                    <a:pt x="285131" y="281382"/>
                  </a:cubicBezTo>
                  <a:cubicBezTo>
                    <a:pt x="243034" y="278059"/>
                    <a:pt x="201307" y="272889"/>
                    <a:pt x="159210" y="268088"/>
                  </a:cubicBezTo>
                  <a:cubicBezTo>
                    <a:pt x="143332" y="266242"/>
                    <a:pt x="128561" y="259595"/>
                    <a:pt x="113421" y="254425"/>
                  </a:cubicBezTo>
                  <a:cubicBezTo>
                    <a:pt x="82034" y="243717"/>
                    <a:pt x="49169" y="243347"/>
                    <a:pt x="16673" y="242239"/>
                  </a:cubicBezTo>
                  <a:cubicBezTo>
                    <a:pt x="1533" y="241501"/>
                    <a:pt x="-1790" y="238178"/>
                    <a:pt x="795" y="223407"/>
                  </a:cubicBezTo>
                  <a:cubicBezTo>
                    <a:pt x="9288" y="169494"/>
                    <a:pt x="9288" y="115581"/>
                    <a:pt x="17781" y="62037"/>
                  </a:cubicBezTo>
                  <a:cubicBezTo>
                    <a:pt x="19997" y="51328"/>
                    <a:pt x="21104" y="40989"/>
                    <a:pt x="22581" y="30649"/>
                  </a:cubicBezTo>
                  <a:close/>
                </a:path>
              </a:pathLst>
            </a:custGeom>
            <a:solidFill>
              <a:srgbClr val="000000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Freeform: Shape 46">
              <a:extLst>
                <a:ext uri="{FF2B5EF4-FFF2-40B4-BE49-F238E27FC236}">
                  <a16:creationId xmlns:a16="http://schemas.microsoft.com/office/drawing/2014/main" id="{0BAE6BF7-B440-4476-A07E-10996E67E44A}"/>
                </a:ext>
              </a:extLst>
            </p:cNvPr>
            <p:cNvSpPr/>
            <p:nvPr/>
          </p:nvSpPr>
          <p:spPr>
            <a:xfrm>
              <a:off x="5315642" y="6383875"/>
              <a:ext cx="330686" cy="279309"/>
            </a:xfrm>
            <a:custGeom>
              <a:avLst/>
              <a:gdLst>
                <a:gd name="connsiteX0" fmla="*/ 182835 w 330686"/>
                <a:gd name="connsiteY0" fmla="*/ 1287 h 279309"/>
                <a:gd name="connsiteX1" fmla="*/ 193913 w 330686"/>
                <a:gd name="connsiteY1" fmla="*/ 2026 h 279309"/>
                <a:gd name="connsiteX2" fmla="*/ 252626 w 330686"/>
                <a:gd name="connsiteY2" fmla="*/ 10519 h 279309"/>
                <a:gd name="connsiteX3" fmla="*/ 307278 w 330686"/>
                <a:gd name="connsiteY3" fmla="*/ 12735 h 279309"/>
                <a:gd name="connsiteX4" fmla="*/ 306170 w 330686"/>
                <a:gd name="connsiteY4" fmla="*/ 44122 h 279309"/>
                <a:gd name="connsiteX5" fmla="*/ 326849 w 330686"/>
                <a:gd name="connsiteY5" fmla="*/ 178536 h 279309"/>
                <a:gd name="connsiteX6" fmla="*/ 330542 w 330686"/>
                <a:gd name="connsiteY6" fmla="*/ 216570 h 279309"/>
                <a:gd name="connsiteX7" fmla="*/ 307647 w 330686"/>
                <a:gd name="connsiteY7" fmla="*/ 238726 h 279309"/>
                <a:gd name="connsiteX8" fmla="*/ 262227 w 330686"/>
                <a:gd name="connsiteY8" fmla="*/ 240203 h 279309"/>
                <a:gd name="connsiteX9" fmla="*/ 232686 w 330686"/>
                <a:gd name="connsiteY9" fmla="*/ 257559 h 279309"/>
                <a:gd name="connsiteX10" fmla="*/ 213484 w 330686"/>
                <a:gd name="connsiteY10" fmla="*/ 268637 h 279309"/>
                <a:gd name="connsiteX11" fmla="*/ 51745 w 330686"/>
                <a:gd name="connsiteY11" fmla="*/ 276391 h 279309"/>
                <a:gd name="connsiteX12" fmla="*/ 1524 w 330686"/>
                <a:gd name="connsiteY12" fmla="*/ 231341 h 279309"/>
                <a:gd name="connsiteX13" fmla="*/ 29589 w 330686"/>
                <a:gd name="connsiteY13" fmla="*/ 170781 h 279309"/>
                <a:gd name="connsiteX14" fmla="*/ 118951 w 330686"/>
                <a:gd name="connsiteY14" fmla="*/ 99512 h 279309"/>
                <a:gd name="connsiteX15" fmla="*/ 182835 w 330686"/>
                <a:gd name="connsiteY15" fmla="*/ 1287 h 27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0686" h="279309">
                  <a:moveTo>
                    <a:pt x="182835" y="1287"/>
                  </a:moveTo>
                  <a:cubicBezTo>
                    <a:pt x="186897" y="-1667"/>
                    <a:pt x="190589" y="1287"/>
                    <a:pt x="193913" y="2026"/>
                  </a:cubicBezTo>
                  <a:cubicBezTo>
                    <a:pt x="213115" y="6826"/>
                    <a:pt x="232686" y="10150"/>
                    <a:pt x="252626" y="10519"/>
                  </a:cubicBezTo>
                  <a:cubicBezTo>
                    <a:pt x="267397" y="10888"/>
                    <a:pt x="292507" y="12365"/>
                    <a:pt x="307278" y="12735"/>
                  </a:cubicBezTo>
                  <a:cubicBezTo>
                    <a:pt x="313186" y="12735"/>
                    <a:pt x="308016" y="27874"/>
                    <a:pt x="306170" y="44122"/>
                  </a:cubicBezTo>
                  <a:cubicBezTo>
                    <a:pt x="307278" y="89911"/>
                    <a:pt x="319094" y="133854"/>
                    <a:pt x="326849" y="178536"/>
                  </a:cubicBezTo>
                  <a:cubicBezTo>
                    <a:pt x="329065" y="191091"/>
                    <a:pt x="331280" y="203646"/>
                    <a:pt x="330542" y="216570"/>
                  </a:cubicBezTo>
                  <a:cubicBezTo>
                    <a:pt x="329434" y="231341"/>
                    <a:pt x="322418" y="237987"/>
                    <a:pt x="307647" y="238726"/>
                  </a:cubicBezTo>
                  <a:cubicBezTo>
                    <a:pt x="292507" y="239465"/>
                    <a:pt x="277367" y="237618"/>
                    <a:pt x="262227" y="240203"/>
                  </a:cubicBezTo>
                  <a:cubicBezTo>
                    <a:pt x="250041" y="242419"/>
                    <a:pt x="238963" y="245373"/>
                    <a:pt x="232686" y="257559"/>
                  </a:cubicBezTo>
                  <a:cubicBezTo>
                    <a:pt x="228624" y="264944"/>
                    <a:pt x="220869" y="267160"/>
                    <a:pt x="213484" y="268637"/>
                  </a:cubicBezTo>
                  <a:cubicBezTo>
                    <a:pt x="159940" y="278238"/>
                    <a:pt x="106027" y="282669"/>
                    <a:pt x="51745" y="276391"/>
                  </a:cubicBezTo>
                  <a:cubicBezTo>
                    <a:pt x="22942" y="273068"/>
                    <a:pt x="7063" y="257559"/>
                    <a:pt x="1524" y="231341"/>
                  </a:cubicBezTo>
                  <a:cubicBezTo>
                    <a:pt x="-4015" y="206969"/>
                    <a:pt x="5586" y="186290"/>
                    <a:pt x="29589" y="170781"/>
                  </a:cubicBezTo>
                  <a:cubicBezTo>
                    <a:pt x="61715" y="150102"/>
                    <a:pt x="93841" y="129423"/>
                    <a:pt x="118951" y="99512"/>
                  </a:cubicBezTo>
                  <a:cubicBezTo>
                    <a:pt x="144062" y="68863"/>
                    <a:pt x="166956" y="37106"/>
                    <a:pt x="182835" y="1287"/>
                  </a:cubicBezTo>
                  <a:close/>
                </a:path>
              </a:pathLst>
            </a:custGeom>
            <a:solidFill>
              <a:srgbClr val="000000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: Shape 47">
              <a:extLst>
                <a:ext uri="{FF2B5EF4-FFF2-40B4-BE49-F238E27FC236}">
                  <a16:creationId xmlns:a16="http://schemas.microsoft.com/office/drawing/2014/main" id="{D7A0231F-290C-44E4-AB45-E2D515EA7A2F}"/>
                </a:ext>
              </a:extLst>
            </p:cNvPr>
            <p:cNvSpPr/>
            <p:nvPr/>
          </p:nvSpPr>
          <p:spPr>
            <a:xfrm>
              <a:off x="7212033" y="2960734"/>
              <a:ext cx="219669" cy="309517"/>
            </a:xfrm>
            <a:custGeom>
              <a:avLst/>
              <a:gdLst>
                <a:gd name="connsiteX0" fmla="*/ 23108 w 219669"/>
                <a:gd name="connsiteY0" fmla="*/ 274576 h 309517"/>
                <a:gd name="connsiteX1" fmla="*/ 36401 w 219669"/>
                <a:gd name="connsiteY1" fmla="*/ 211801 h 309517"/>
                <a:gd name="connsiteX2" fmla="*/ 29016 w 219669"/>
                <a:gd name="connsiteY2" fmla="*/ 177090 h 309517"/>
                <a:gd name="connsiteX3" fmla="*/ 3167 w 219669"/>
                <a:gd name="connsiteY3" fmla="*/ 85512 h 309517"/>
                <a:gd name="connsiteX4" fmla="*/ 16830 w 219669"/>
                <a:gd name="connsiteY4" fmla="*/ 16459 h 309517"/>
                <a:gd name="connsiteX5" fmla="*/ 63358 w 219669"/>
                <a:gd name="connsiteY5" fmla="*/ 580 h 309517"/>
                <a:gd name="connsiteX6" fmla="*/ 183370 w 219669"/>
                <a:gd name="connsiteY6" fmla="*/ 21259 h 309517"/>
                <a:gd name="connsiteX7" fmla="*/ 219558 w 219669"/>
                <a:gd name="connsiteY7" fmla="*/ 79234 h 309517"/>
                <a:gd name="connsiteX8" fmla="*/ 168230 w 219669"/>
                <a:gd name="connsiteY8" fmla="*/ 227310 h 309517"/>
                <a:gd name="connsiteX9" fmla="*/ 164906 w 219669"/>
                <a:gd name="connsiteY9" fmla="*/ 233219 h 309517"/>
                <a:gd name="connsiteX10" fmla="*/ 150505 w 219669"/>
                <a:gd name="connsiteY10" fmla="*/ 308180 h 309517"/>
                <a:gd name="connsiteX11" fmla="*/ 127241 w 219669"/>
                <a:gd name="connsiteY11" fmla="*/ 305964 h 309517"/>
                <a:gd name="connsiteX12" fmla="*/ 37509 w 219669"/>
                <a:gd name="connsiteY12" fmla="*/ 282700 h 309517"/>
                <a:gd name="connsiteX13" fmla="*/ 23108 w 219669"/>
                <a:gd name="connsiteY13" fmla="*/ 274576 h 30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669" h="309517">
                  <a:moveTo>
                    <a:pt x="23108" y="274576"/>
                  </a:moveTo>
                  <a:cubicBezTo>
                    <a:pt x="27539" y="253528"/>
                    <a:pt x="32709" y="232849"/>
                    <a:pt x="36401" y="211801"/>
                  </a:cubicBezTo>
                  <a:cubicBezTo>
                    <a:pt x="38617" y="199615"/>
                    <a:pt x="32709" y="188537"/>
                    <a:pt x="29016" y="177090"/>
                  </a:cubicBezTo>
                  <a:cubicBezTo>
                    <a:pt x="19415" y="146810"/>
                    <a:pt x="8337" y="116899"/>
                    <a:pt x="3167" y="85512"/>
                  </a:cubicBezTo>
                  <a:cubicBezTo>
                    <a:pt x="-525" y="61509"/>
                    <a:pt x="-5326" y="36030"/>
                    <a:pt x="16830" y="16459"/>
                  </a:cubicBezTo>
                  <a:cubicBezTo>
                    <a:pt x="30124" y="4642"/>
                    <a:pt x="46741" y="1688"/>
                    <a:pt x="63358" y="580"/>
                  </a:cubicBezTo>
                  <a:cubicBezTo>
                    <a:pt x="104716" y="-2005"/>
                    <a:pt x="145335" y="3903"/>
                    <a:pt x="183370" y="21259"/>
                  </a:cubicBezTo>
                  <a:cubicBezTo>
                    <a:pt x="207741" y="32337"/>
                    <a:pt x="221035" y="52647"/>
                    <a:pt x="219558" y="79234"/>
                  </a:cubicBezTo>
                  <a:cubicBezTo>
                    <a:pt x="216604" y="133147"/>
                    <a:pt x="202941" y="184106"/>
                    <a:pt x="168230" y="227310"/>
                  </a:cubicBezTo>
                  <a:cubicBezTo>
                    <a:pt x="166753" y="229157"/>
                    <a:pt x="165276" y="231372"/>
                    <a:pt x="164906" y="233219"/>
                  </a:cubicBezTo>
                  <a:cubicBezTo>
                    <a:pt x="160106" y="257959"/>
                    <a:pt x="155306" y="283070"/>
                    <a:pt x="150505" y="308180"/>
                  </a:cubicBezTo>
                  <a:cubicBezTo>
                    <a:pt x="142381" y="311503"/>
                    <a:pt x="134996" y="307811"/>
                    <a:pt x="127241" y="305964"/>
                  </a:cubicBezTo>
                  <a:cubicBezTo>
                    <a:pt x="97331" y="298210"/>
                    <a:pt x="67420" y="290824"/>
                    <a:pt x="37509" y="282700"/>
                  </a:cubicBezTo>
                  <a:cubicBezTo>
                    <a:pt x="31970" y="280854"/>
                    <a:pt x="26431" y="280115"/>
                    <a:pt x="23108" y="274576"/>
                  </a:cubicBezTo>
                  <a:close/>
                </a:path>
              </a:pathLst>
            </a:custGeom>
            <a:solidFill>
              <a:srgbClr val="FDC185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: Shape 48">
              <a:extLst>
                <a:ext uri="{FF2B5EF4-FFF2-40B4-BE49-F238E27FC236}">
                  <a16:creationId xmlns:a16="http://schemas.microsoft.com/office/drawing/2014/main" id="{7C56CC1A-F494-45C7-AC2A-09453FE6D9DB}"/>
                </a:ext>
              </a:extLst>
            </p:cNvPr>
            <p:cNvSpPr/>
            <p:nvPr/>
          </p:nvSpPr>
          <p:spPr>
            <a:xfrm>
              <a:off x="5129326" y="2830970"/>
              <a:ext cx="227894" cy="283627"/>
            </a:xfrm>
            <a:custGeom>
              <a:avLst/>
              <a:gdLst>
                <a:gd name="connsiteX0" fmla="*/ 14284 w 227894"/>
                <a:gd name="connsiteY0" fmla="*/ 279898 h 283627"/>
                <a:gd name="connsiteX1" fmla="*/ 19085 w 227894"/>
                <a:gd name="connsiteY1" fmla="*/ 223031 h 283627"/>
                <a:gd name="connsiteX2" fmla="*/ 14653 w 227894"/>
                <a:gd name="connsiteY2" fmla="*/ 197920 h 283627"/>
                <a:gd name="connsiteX3" fmla="*/ 990 w 227894"/>
                <a:gd name="connsiteY3" fmla="*/ 130714 h 283627"/>
                <a:gd name="connsiteX4" fmla="*/ 8376 w 227894"/>
                <a:gd name="connsiteY4" fmla="*/ 45413 h 283627"/>
                <a:gd name="connsiteX5" fmla="*/ 64874 w 227894"/>
                <a:gd name="connsiteY5" fmla="*/ 1101 h 283627"/>
                <a:gd name="connsiteX6" fmla="*/ 189686 w 227894"/>
                <a:gd name="connsiteY6" fmla="*/ 19195 h 283627"/>
                <a:gd name="connsiteX7" fmla="*/ 219966 w 227894"/>
                <a:gd name="connsiteY7" fmla="*/ 101172 h 283627"/>
                <a:gd name="connsiteX8" fmla="*/ 173438 w 227894"/>
                <a:gd name="connsiteY8" fmla="*/ 180196 h 283627"/>
                <a:gd name="connsiteX9" fmla="*/ 145743 w 227894"/>
                <a:gd name="connsiteY9" fmla="*/ 268451 h 283627"/>
                <a:gd name="connsiteX10" fmla="*/ 129865 w 227894"/>
                <a:gd name="connsiteY10" fmla="*/ 274359 h 283627"/>
                <a:gd name="connsiteX11" fmla="*/ 30901 w 227894"/>
                <a:gd name="connsiteY11" fmla="*/ 282852 h 283627"/>
                <a:gd name="connsiteX12" fmla="*/ 14284 w 227894"/>
                <a:gd name="connsiteY12" fmla="*/ 279898 h 283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7894" h="283627">
                  <a:moveTo>
                    <a:pt x="14284" y="279898"/>
                  </a:moveTo>
                  <a:cubicBezTo>
                    <a:pt x="15761" y="261065"/>
                    <a:pt x="17238" y="241863"/>
                    <a:pt x="19085" y="223031"/>
                  </a:cubicBezTo>
                  <a:cubicBezTo>
                    <a:pt x="19823" y="214168"/>
                    <a:pt x="18715" y="206044"/>
                    <a:pt x="14653" y="197920"/>
                  </a:cubicBezTo>
                  <a:cubicBezTo>
                    <a:pt x="3945" y="176872"/>
                    <a:pt x="2837" y="153608"/>
                    <a:pt x="990" y="130714"/>
                  </a:cubicBezTo>
                  <a:cubicBezTo>
                    <a:pt x="-1225" y="101911"/>
                    <a:pt x="-117" y="73108"/>
                    <a:pt x="8376" y="45413"/>
                  </a:cubicBezTo>
                  <a:cubicBezTo>
                    <a:pt x="16869" y="18457"/>
                    <a:pt x="37179" y="3317"/>
                    <a:pt x="64874" y="1101"/>
                  </a:cubicBezTo>
                  <a:cubicBezTo>
                    <a:pt x="107709" y="-2222"/>
                    <a:pt x="149805" y="1470"/>
                    <a:pt x="189686" y="19195"/>
                  </a:cubicBezTo>
                  <a:cubicBezTo>
                    <a:pt x="227351" y="36181"/>
                    <a:pt x="236583" y="62769"/>
                    <a:pt x="219966" y="101172"/>
                  </a:cubicBezTo>
                  <a:cubicBezTo>
                    <a:pt x="207780" y="129606"/>
                    <a:pt x="191532" y="155455"/>
                    <a:pt x="173438" y="180196"/>
                  </a:cubicBezTo>
                  <a:cubicBezTo>
                    <a:pt x="153867" y="206783"/>
                    <a:pt x="141681" y="234847"/>
                    <a:pt x="145743" y="268451"/>
                  </a:cubicBezTo>
                  <a:cubicBezTo>
                    <a:pt x="142051" y="274359"/>
                    <a:pt x="135773" y="273990"/>
                    <a:pt x="129865" y="274359"/>
                  </a:cubicBezTo>
                  <a:cubicBezTo>
                    <a:pt x="96631" y="276205"/>
                    <a:pt x="63766" y="278790"/>
                    <a:pt x="30901" y="282852"/>
                  </a:cubicBezTo>
                  <a:cubicBezTo>
                    <a:pt x="24993" y="283591"/>
                    <a:pt x="19085" y="285068"/>
                    <a:pt x="14284" y="279898"/>
                  </a:cubicBezTo>
                  <a:close/>
                </a:path>
              </a:pathLst>
            </a:custGeom>
            <a:solidFill>
              <a:srgbClr val="FDC185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: Shape 49">
              <a:extLst>
                <a:ext uri="{FF2B5EF4-FFF2-40B4-BE49-F238E27FC236}">
                  <a16:creationId xmlns:a16="http://schemas.microsoft.com/office/drawing/2014/main" id="{29F2992D-1C9A-467F-B3B8-A6E9A937D277}"/>
                </a:ext>
              </a:extLst>
            </p:cNvPr>
            <p:cNvSpPr/>
            <p:nvPr/>
          </p:nvSpPr>
          <p:spPr>
            <a:xfrm>
              <a:off x="5119063" y="3098324"/>
              <a:ext cx="173481" cy="58332"/>
            </a:xfrm>
            <a:custGeom>
              <a:avLst/>
              <a:gdLst>
                <a:gd name="connsiteX0" fmla="*/ 156006 w 173481"/>
                <a:gd name="connsiteY0" fmla="*/ 727 h 58332"/>
                <a:gd name="connsiteX1" fmla="*/ 172254 w 173481"/>
                <a:gd name="connsiteY1" fmla="*/ 15497 h 58332"/>
                <a:gd name="connsiteX2" fmla="*/ 173362 w 173481"/>
                <a:gd name="connsiteY2" fmla="*/ 36546 h 58332"/>
                <a:gd name="connsiteX3" fmla="*/ 163022 w 173481"/>
                <a:gd name="connsiteY3" fmla="*/ 50578 h 58332"/>
                <a:gd name="connsiteX4" fmla="*/ 175 w 173481"/>
                <a:gd name="connsiteY4" fmla="*/ 58332 h 58332"/>
                <a:gd name="connsiteX5" fmla="*/ 175 w 173481"/>
                <a:gd name="connsiteY5" fmla="*/ 28422 h 58332"/>
                <a:gd name="connsiteX6" fmla="*/ 14577 w 173481"/>
                <a:gd name="connsiteY6" fmla="*/ 13282 h 58332"/>
                <a:gd name="connsiteX7" fmla="*/ 156006 w 173481"/>
                <a:gd name="connsiteY7" fmla="*/ 727 h 5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481" h="58332">
                  <a:moveTo>
                    <a:pt x="156006" y="727"/>
                  </a:moveTo>
                  <a:cubicBezTo>
                    <a:pt x="168561" y="-2228"/>
                    <a:pt x="172623" y="4050"/>
                    <a:pt x="172254" y="15497"/>
                  </a:cubicBezTo>
                  <a:cubicBezTo>
                    <a:pt x="172254" y="22513"/>
                    <a:pt x="171885" y="29899"/>
                    <a:pt x="173362" y="36546"/>
                  </a:cubicBezTo>
                  <a:cubicBezTo>
                    <a:pt x="174100" y="52424"/>
                    <a:pt x="171515" y="49470"/>
                    <a:pt x="163022" y="50578"/>
                  </a:cubicBezTo>
                  <a:cubicBezTo>
                    <a:pt x="108740" y="53163"/>
                    <a:pt x="54458" y="55747"/>
                    <a:pt x="175" y="58332"/>
                  </a:cubicBezTo>
                  <a:cubicBezTo>
                    <a:pt x="175" y="48362"/>
                    <a:pt x="1283" y="38392"/>
                    <a:pt x="175" y="28422"/>
                  </a:cubicBezTo>
                  <a:cubicBezTo>
                    <a:pt x="-932" y="16974"/>
                    <a:pt x="3130" y="12174"/>
                    <a:pt x="14577" y="13282"/>
                  </a:cubicBezTo>
                  <a:cubicBezTo>
                    <a:pt x="17900" y="13651"/>
                    <a:pt x="112063" y="4789"/>
                    <a:pt x="156006" y="727"/>
                  </a:cubicBezTo>
                  <a:close/>
                </a:path>
              </a:pathLst>
            </a:custGeom>
            <a:solidFill>
              <a:srgbClr val="FDFEFD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: Shape 50">
              <a:extLst>
                <a:ext uri="{FF2B5EF4-FFF2-40B4-BE49-F238E27FC236}">
                  <a16:creationId xmlns:a16="http://schemas.microsoft.com/office/drawing/2014/main" id="{F77F652C-A3B7-48F0-921E-0ABD7F312C3E}"/>
                </a:ext>
              </a:extLst>
            </p:cNvPr>
            <p:cNvSpPr/>
            <p:nvPr/>
          </p:nvSpPr>
          <p:spPr>
            <a:xfrm>
              <a:off x="7216308" y="3234561"/>
              <a:ext cx="161117" cy="83834"/>
            </a:xfrm>
            <a:custGeom>
              <a:avLst/>
              <a:gdLst>
                <a:gd name="connsiteX0" fmla="*/ 18833 w 161117"/>
                <a:gd name="connsiteY0" fmla="*/ 750 h 83834"/>
                <a:gd name="connsiteX1" fmla="*/ 145861 w 161117"/>
                <a:gd name="connsiteY1" fmla="*/ 33984 h 83834"/>
                <a:gd name="connsiteX2" fmla="*/ 157677 w 161117"/>
                <a:gd name="connsiteY2" fmla="*/ 55771 h 83834"/>
                <a:gd name="connsiteX3" fmla="*/ 149184 w 161117"/>
                <a:gd name="connsiteY3" fmla="*/ 83835 h 83834"/>
                <a:gd name="connsiteX4" fmla="*/ 0 w 161117"/>
                <a:gd name="connsiteY4" fmla="*/ 38784 h 83834"/>
                <a:gd name="connsiteX5" fmla="*/ 9970 w 161117"/>
                <a:gd name="connsiteY5" fmla="*/ 2965 h 83834"/>
                <a:gd name="connsiteX6" fmla="*/ 18833 w 161117"/>
                <a:gd name="connsiteY6" fmla="*/ 750 h 8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17" h="83834">
                  <a:moveTo>
                    <a:pt x="18833" y="750"/>
                  </a:moveTo>
                  <a:cubicBezTo>
                    <a:pt x="61298" y="11828"/>
                    <a:pt x="103395" y="22906"/>
                    <a:pt x="145861" y="33984"/>
                  </a:cubicBezTo>
                  <a:cubicBezTo>
                    <a:pt x="163216" y="38415"/>
                    <a:pt x="163585" y="38415"/>
                    <a:pt x="157677" y="55771"/>
                  </a:cubicBezTo>
                  <a:cubicBezTo>
                    <a:pt x="154354" y="65002"/>
                    <a:pt x="156200" y="75711"/>
                    <a:pt x="149184" y="83835"/>
                  </a:cubicBezTo>
                  <a:cubicBezTo>
                    <a:pt x="100441" y="69433"/>
                    <a:pt x="48743" y="53186"/>
                    <a:pt x="0" y="38784"/>
                  </a:cubicBezTo>
                  <a:cubicBezTo>
                    <a:pt x="3693" y="20321"/>
                    <a:pt x="6647" y="14782"/>
                    <a:pt x="9970" y="2965"/>
                  </a:cubicBezTo>
                  <a:cubicBezTo>
                    <a:pt x="11447" y="-2574"/>
                    <a:pt x="15878" y="1488"/>
                    <a:pt x="18833" y="750"/>
                  </a:cubicBezTo>
                  <a:close/>
                </a:path>
              </a:pathLst>
            </a:custGeom>
            <a:solidFill>
              <a:srgbClr val="FDFEFD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: Shape 51">
              <a:extLst>
                <a:ext uri="{FF2B5EF4-FFF2-40B4-BE49-F238E27FC236}">
                  <a16:creationId xmlns:a16="http://schemas.microsoft.com/office/drawing/2014/main" id="{9EC2D779-592F-437F-9DF6-5D9BF7C0E072}"/>
                </a:ext>
              </a:extLst>
            </p:cNvPr>
            <p:cNvSpPr/>
            <p:nvPr/>
          </p:nvSpPr>
          <p:spPr>
            <a:xfrm>
              <a:off x="6158357" y="3053558"/>
              <a:ext cx="160262" cy="55093"/>
            </a:xfrm>
            <a:custGeom>
              <a:avLst/>
              <a:gdLst>
                <a:gd name="connsiteX0" fmla="*/ 160262 w 160262"/>
                <a:gd name="connsiteY0" fmla="*/ 55094 h 55093"/>
                <a:gd name="connsiteX1" fmla="*/ 4800 w 160262"/>
                <a:gd name="connsiteY1" fmla="*/ 33307 h 55093"/>
                <a:gd name="connsiteX2" fmla="*/ 0 w 160262"/>
                <a:gd name="connsiteY2" fmla="*/ 34046 h 55093"/>
                <a:gd name="connsiteX3" fmla="*/ 160262 w 160262"/>
                <a:gd name="connsiteY3" fmla="*/ 55094 h 55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262" h="55093">
                  <a:moveTo>
                    <a:pt x="160262" y="55094"/>
                  </a:moveTo>
                  <a:cubicBezTo>
                    <a:pt x="112257" y="21860"/>
                    <a:pt x="59452" y="19644"/>
                    <a:pt x="4800" y="33307"/>
                  </a:cubicBezTo>
                  <a:cubicBezTo>
                    <a:pt x="3323" y="33676"/>
                    <a:pt x="1846" y="34046"/>
                    <a:pt x="0" y="34046"/>
                  </a:cubicBezTo>
                  <a:cubicBezTo>
                    <a:pt x="38773" y="-16544"/>
                    <a:pt x="134783" y="-11744"/>
                    <a:pt x="160262" y="55094"/>
                  </a:cubicBezTo>
                  <a:close/>
                </a:path>
              </a:pathLst>
            </a:custGeom>
            <a:solidFill>
              <a:srgbClr val="75491C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: Shape 52">
              <a:extLst>
                <a:ext uri="{FF2B5EF4-FFF2-40B4-BE49-F238E27FC236}">
                  <a16:creationId xmlns:a16="http://schemas.microsoft.com/office/drawing/2014/main" id="{3980E630-298B-4E1A-86B9-9E1DEDA6C720}"/>
                </a:ext>
              </a:extLst>
            </p:cNvPr>
            <p:cNvSpPr/>
            <p:nvPr/>
          </p:nvSpPr>
          <p:spPr>
            <a:xfrm>
              <a:off x="6036480" y="3149271"/>
              <a:ext cx="48024" cy="124219"/>
            </a:xfrm>
            <a:custGeom>
              <a:avLst/>
              <a:gdLst>
                <a:gd name="connsiteX0" fmla="*/ 48024 w 48024"/>
                <a:gd name="connsiteY0" fmla="*/ 0 h 124219"/>
                <a:gd name="connsiteX1" fmla="*/ 33623 w 48024"/>
                <a:gd name="connsiteY1" fmla="*/ 77177 h 124219"/>
                <a:gd name="connsiteX2" fmla="*/ 15159 w 48024"/>
                <a:gd name="connsiteY2" fmla="*/ 121489 h 124219"/>
                <a:gd name="connsiteX3" fmla="*/ 389 w 48024"/>
                <a:gd name="connsiteY3" fmla="*/ 116689 h 124219"/>
                <a:gd name="connsiteX4" fmla="*/ 9620 w 48024"/>
                <a:gd name="connsiteY4" fmla="*/ 46528 h 124219"/>
                <a:gd name="connsiteX5" fmla="*/ 48024 w 48024"/>
                <a:gd name="connsiteY5" fmla="*/ 0 h 1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24" h="124219">
                  <a:moveTo>
                    <a:pt x="48024" y="0"/>
                  </a:moveTo>
                  <a:cubicBezTo>
                    <a:pt x="35469" y="24372"/>
                    <a:pt x="35100" y="50959"/>
                    <a:pt x="33623" y="77177"/>
                  </a:cubicBezTo>
                  <a:cubicBezTo>
                    <a:pt x="32515" y="94163"/>
                    <a:pt x="24760" y="108565"/>
                    <a:pt x="15159" y="121489"/>
                  </a:cubicBezTo>
                  <a:cubicBezTo>
                    <a:pt x="8882" y="129613"/>
                    <a:pt x="5928" y="117058"/>
                    <a:pt x="389" y="116689"/>
                  </a:cubicBezTo>
                  <a:cubicBezTo>
                    <a:pt x="-719" y="92686"/>
                    <a:pt x="20" y="69053"/>
                    <a:pt x="9620" y="46528"/>
                  </a:cubicBezTo>
                  <a:cubicBezTo>
                    <a:pt x="17744" y="27326"/>
                    <a:pt x="30669" y="11817"/>
                    <a:pt x="48024" y="0"/>
                  </a:cubicBezTo>
                  <a:close/>
                </a:path>
              </a:pathLst>
            </a:custGeom>
            <a:solidFill>
              <a:srgbClr val="75491C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: Shape 53">
              <a:extLst>
                <a:ext uri="{FF2B5EF4-FFF2-40B4-BE49-F238E27FC236}">
                  <a16:creationId xmlns:a16="http://schemas.microsoft.com/office/drawing/2014/main" id="{005B498B-850A-4EC0-B7FB-A3D1A00EBBBA}"/>
                </a:ext>
              </a:extLst>
            </p:cNvPr>
            <p:cNvSpPr/>
            <p:nvPr/>
          </p:nvSpPr>
          <p:spPr>
            <a:xfrm>
              <a:off x="6350109" y="3206877"/>
              <a:ext cx="33038" cy="136259"/>
            </a:xfrm>
            <a:custGeom>
              <a:avLst/>
              <a:gdLst>
                <a:gd name="connsiteX0" fmla="*/ 6545 w 33038"/>
                <a:gd name="connsiteY0" fmla="*/ 136260 h 136259"/>
                <a:gd name="connsiteX1" fmla="*/ 2852 w 33038"/>
                <a:gd name="connsiteY1" fmla="*/ 119273 h 136259"/>
                <a:gd name="connsiteX2" fmla="*/ 13930 w 33038"/>
                <a:gd name="connsiteY2" fmla="*/ 63883 h 136259"/>
                <a:gd name="connsiteX3" fmla="*/ 17253 w 33038"/>
                <a:gd name="connsiteY3" fmla="*/ 0 h 136259"/>
                <a:gd name="connsiteX4" fmla="*/ 30178 w 33038"/>
                <a:gd name="connsiteY4" fmla="*/ 18463 h 136259"/>
                <a:gd name="connsiteX5" fmla="*/ 28331 w 33038"/>
                <a:gd name="connsiteY5" fmla="*/ 90101 h 136259"/>
                <a:gd name="connsiteX6" fmla="*/ 6545 w 33038"/>
                <a:gd name="connsiteY6" fmla="*/ 136260 h 13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38" h="136259">
                  <a:moveTo>
                    <a:pt x="6545" y="136260"/>
                  </a:moveTo>
                  <a:cubicBezTo>
                    <a:pt x="-1210" y="131828"/>
                    <a:pt x="-1579" y="127028"/>
                    <a:pt x="2852" y="119273"/>
                  </a:cubicBezTo>
                  <a:cubicBezTo>
                    <a:pt x="12453" y="102287"/>
                    <a:pt x="12453" y="82716"/>
                    <a:pt x="13930" y="63883"/>
                  </a:cubicBezTo>
                  <a:cubicBezTo>
                    <a:pt x="15776" y="42466"/>
                    <a:pt x="16145" y="21048"/>
                    <a:pt x="17253" y="0"/>
                  </a:cubicBezTo>
                  <a:cubicBezTo>
                    <a:pt x="27593" y="1846"/>
                    <a:pt x="28701" y="11817"/>
                    <a:pt x="30178" y="18463"/>
                  </a:cubicBezTo>
                  <a:cubicBezTo>
                    <a:pt x="35347" y="42466"/>
                    <a:pt x="32762" y="66099"/>
                    <a:pt x="28331" y="90101"/>
                  </a:cubicBezTo>
                  <a:cubicBezTo>
                    <a:pt x="25008" y="107457"/>
                    <a:pt x="17623" y="122597"/>
                    <a:pt x="6545" y="136260"/>
                  </a:cubicBezTo>
                  <a:close/>
                </a:path>
              </a:pathLst>
            </a:custGeom>
            <a:solidFill>
              <a:srgbClr val="73471B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: Shape 54">
              <a:extLst>
                <a:ext uri="{FF2B5EF4-FFF2-40B4-BE49-F238E27FC236}">
                  <a16:creationId xmlns:a16="http://schemas.microsoft.com/office/drawing/2014/main" id="{8B25FB10-477B-488F-BF2B-FC672F410DEF}"/>
                </a:ext>
              </a:extLst>
            </p:cNvPr>
            <p:cNvSpPr/>
            <p:nvPr/>
          </p:nvSpPr>
          <p:spPr>
            <a:xfrm>
              <a:off x="5800738" y="3543878"/>
              <a:ext cx="416702" cy="670672"/>
            </a:xfrm>
            <a:custGeom>
              <a:avLst/>
              <a:gdLst>
                <a:gd name="connsiteX0" fmla="*/ 5707 w 416702"/>
                <a:gd name="connsiteY0" fmla="*/ 636388 h 670672"/>
                <a:gd name="connsiteX1" fmla="*/ 76976 w 416702"/>
                <a:gd name="connsiteY1" fmla="*/ 559949 h 670672"/>
                <a:gd name="connsiteX2" fmla="*/ 233915 w 416702"/>
                <a:gd name="connsiteY2" fmla="*/ 338389 h 670672"/>
                <a:gd name="connsiteX3" fmla="*/ 328816 w 416702"/>
                <a:gd name="connsiteY3" fmla="*/ 65870 h 670672"/>
                <a:gd name="connsiteX4" fmla="*/ 348757 w 416702"/>
                <a:gd name="connsiteY4" fmla="*/ 41867 h 670672"/>
                <a:gd name="connsiteX5" fmla="*/ 350234 w 416702"/>
                <a:gd name="connsiteY5" fmla="*/ 30420 h 670672"/>
                <a:gd name="connsiteX6" fmla="*/ 335833 w 416702"/>
                <a:gd name="connsiteY6" fmla="*/ 12326 h 670672"/>
                <a:gd name="connsiteX7" fmla="*/ 355773 w 416702"/>
                <a:gd name="connsiteY7" fmla="*/ 2356 h 670672"/>
                <a:gd name="connsiteX8" fmla="*/ 379406 w 416702"/>
                <a:gd name="connsiteY8" fmla="*/ 140 h 670672"/>
                <a:gd name="connsiteX9" fmla="*/ 416702 w 416702"/>
                <a:gd name="connsiteY9" fmla="*/ 24142 h 670672"/>
                <a:gd name="connsiteX10" fmla="*/ 400454 w 416702"/>
                <a:gd name="connsiteY10" fmla="*/ 34482 h 670672"/>
                <a:gd name="connsiteX11" fmla="*/ 392330 w 416702"/>
                <a:gd name="connsiteY11" fmla="*/ 54053 h 670672"/>
                <a:gd name="connsiteX12" fmla="*/ 391592 w 416702"/>
                <a:gd name="connsiteY12" fmla="*/ 83964 h 670672"/>
                <a:gd name="connsiteX13" fmla="*/ 309984 w 416702"/>
                <a:gd name="connsiteY13" fmla="*/ 323249 h 670672"/>
                <a:gd name="connsiteX14" fmla="*/ 142706 w 416702"/>
                <a:gd name="connsiteY14" fmla="*/ 664822 h 670672"/>
                <a:gd name="connsiteX15" fmla="*/ 132735 w 416702"/>
                <a:gd name="connsiteY15" fmla="*/ 670361 h 670672"/>
                <a:gd name="connsiteX16" fmla="*/ 108364 w 416702"/>
                <a:gd name="connsiteY16" fmla="*/ 667406 h 670672"/>
                <a:gd name="connsiteX17" fmla="*/ 166708 w 416702"/>
                <a:gd name="connsiteY17" fmla="*/ 528931 h 670672"/>
                <a:gd name="connsiteX18" fmla="*/ 165231 w 416702"/>
                <a:gd name="connsiteY18" fmla="*/ 527823 h 670672"/>
                <a:gd name="connsiteX19" fmla="*/ 92855 w 416702"/>
                <a:gd name="connsiteY19" fmla="*/ 599092 h 670672"/>
                <a:gd name="connsiteX20" fmla="*/ 4600 w 416702"/>
                <a:gd name="connsiteY20" fmla="*/ 646727 h 670672"/>
                <a:gd name="connsiteX21" fmla="*/ 5707 w 416702"/>
                <a:gd name="connsiteY21" fmla="*/ 636388 h 67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6702" h="670672">
                  <a:moveTo>
                    <a:pt x="5707" y="636388"/>
                  </a:moveTo>
                  <a:cubicBezTo>
                    <a:pt x="23802" y="605739"/>
                    <a:pt x="49281" y="580998"/>
                    <a:pt x="76976" y="559949"/>
                  </a:cubicBezTo>
                  <a:cubicBezTo>
                    <a:pt x="151937" y="501605"/>
                    <a:pt x="199573" y="425167"/>
                    <a:pt x="233915" y="338389"/>
                  </a:cubicBezTo>
                  <a:cubicBezTo>
                    <a:pt x="268995" y="248657"/>
                    <a:pt x="299644" y="157448"/>
                    <a:pt x="328816" y="65870"/>
                  </a:cubicBezTo>
                  <a:cubicBezTo>
                    <a:pt x="332509" y="54422"/>
                    <a:pt x="341372" y="48883"/>
                    <a:pt x="348757" y="41867"/>
                  </a:cubicBezTo>
                  <a:cubicBezTo>
                    <a:pt x="353188" y="37805"/>
                    <a:pt x="354296" y="35220"/>
                    <a:pt x="350234" y="30420"/>
                  </a:cubicBezTo>
                  <a:cubicBezTo>
                    <a:pt x="345064" y="24881"/>
                    <a:pt x="341002" y="18603"/>
                    <a:pt x="335833" y="12326"/>
                  </a:cubicBezTo>
                  <a:cubicBezTo>
                    <a:pt x="341372" y="6787"/>
                    <a:pt x="349126" y="5679"/>
                    <a:pt x="355773" y="2356"/>
                  </a:cubicBezTo>
                  <a:cubicBezTo>
                    <a:pt x="363897" y="4941"/>
                    <a:pt x="371282" y="-968"/>
                    <a:pt x="379406" y="140"/>
                  </a:cubicBezTo>
                  <a:cubicBezTo>
                    <a:pt x="391223" y="7895"/>
                    <a:pt x="403408" y="15649"/>
                    <a:pt x="416702" y="24142"/>
                  </a:cubicBezTo>
                  <a:cubicBezTo>
                    <a:pt x="411163" y="27835"/>
                    <a:pt x="405993" y="31897"/>
                    <a:pt x="400454" y="34482"/>
                  </a:cubicBezTo>
                  <a:cubicBezTo>
                    <a:pt x="391223" y="38544"/>
                    <a:pt x="388638" y="45191"/>
                    <a:pt x="392330" y="54053"/>
                  </a:cubicBezTo>
                  <a:cubicBezTo>
                    <a:pt x="396392" y="64393"/>
                    <a:pt x="394177" y="73994"/>
                    <a:pt x="391592" y="83964"/>
                  </a:cubicBezTo>
                  <a:cubicBezTo>
                    <a:pt x="369436" y="165572"/>
                    <a:pt x="346911" y="246811"/>
                    <a:pt x="309984" y="323249"/>
                  </a:cubicBezTo>
                  <a:cubicBezTo>
                    <a:pt x="254594" y="437353"/>
                    <a:pt x="198465" y="551087"/>
                    <a:pt x="142706" y="664822"/>
                  </a:cubicBezTo>
                  <a:cubicBezTo>
                    <a:pt x="140490" y="669622"/>
                    <a:pt x="137905" y="671468"/>
                    <a:pt x="132735" y="670361"/>
                  </a:cubicBezTo>
                  <a:cubicBezTo>
                    <a:pt x="124981" y="669253"/>
                    <a:pt x="117226" y="668514"/>
                    <a:pt x="108364" y="667406"/>
                  </a:cubicBezTo>
                  <a:cubicBezTo>
                    <a:pt x="127935" y="620879"/>
                    <a:pt x="147506" y="575089"/>
                    <a:pt x="166708" y="528931"/>
                  </a:cubicBezTo>
                  <a:cubicBezTo>
                    <a:pt x="166339" y="528562"/>
                    <a:pt x="165600" y="528193"/>
                    <a:pt x="165231" y="527823"/>
                  </a:cubicBezTo>
                  <a:cubicBezTo>
                    <a:pt x="140859" y="551456"/>
                    <a:pt x="115749" y="574351"/>
                    <a:pt x="92855" y="599092"/>
                  </a:cubicBezTo>
                  <a:cubicBezTo>
                    <a:pt x="68483" y="625310"/>
                    <a:pt x="43742" y="648574"/>
                    <a:pt x="4600" y="646727"/>
                  </a:cubicBezTo>
                  <a:cubicBezTo>
                    <a:pt x="-6848" y="642296"/>
                    <a:pt x="6815" y="640081"/>
                    <a:pt x="5707" y="636388"/>
                  </a:cubicBezTo>
                  <a:close/>
                </a:path>
              </a:pathLst>
            </a:custGeom>
            <a:solidFill>
              <a:schemeClr val="accent4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32" name="Graphic 58">
              <a:extLst>
                <a:ext uri="{FF2B5EF4-FFF2-40B4-BE49-F238E27FC236}">
                  <a16:creationId xmlns:a16="http://schemas.microsoft.com/office/drawing/2014/main" id="{BFBCA0A8-7FC2-4A3D-92E1-9E9A38114D75}"/>
                </a:ext>
              </a:extLst>
            </p:cNvPr>
            <p:cNvGrpSpPr/>
            <p:nvPr/>
          </p:nvGrpSpPr>
          <p:grpSpPr>
            <a:xfrm>
              <a:off x="5782940" y="4525838"/>
              <a:ext cx="721882" cy="70961"/>
              <a:chOff x="5782940" y="4525838"/>
              <a:chExt cx="721882" cy="70961"/>
            </a:xfrm>
            <a:solidFill>
              <a:srgbClr val="000912"/>
            </a:solidFill>
          </p:grpSpPr>
          <p:sp>
            <p:nvSpPr>
              <p:cNvPr id="40" name="Freeform: Shape 63">
                <a:extLst>
                  <a:ext uri="{FF2B5EF4-FFF2-40B4-BE49-F238E27FC236}">
                    <a16:creationId xmlns:a16="http://schemas.microsoft.com/office/drawing/2014/main" id="{A11A7FEE-8D22-4346-B547-F144E32DC12D}"/>
                  </a:ext>
                </a:extLst>
              </p:cNvPr>
              <p:cNvSpPr/>
              <p:nvPr/>
            </p:nvSpPr>
            <p:spPr>
              <a:xfrm>
                <a:off x="5970400" y="4530331"/>
                <a:ext cx="415056" cy="66468"/>
              </a:xfrm>
              <a:custGeom>
                <a:avLst/>
                <a:gdLst>
                  <a:gd name="connsiteX0" fmla="*/ 0 w 415056"/>
                  <a:gd name="connsiteY0" fmla="*/ 66468 h 66468"/>
                  <a:gd name="connsiteX1" fmla="*/ 415057 w 415056"/>
                  <a:gd name="connsiteY1" fmla="*/ 65360 h 66468"/>
                  <a:gd name="connsiteX2" fmla="*/ 415057 w 415056"/>
                  <a:gd name="connsiteY2" fmla="*/ 0 h 66468"/>
                  <a:gd name="connsiteX3" fmla="*/ 279905 w 415056"/>
                  <a:gd name="connsiteY3" fmla="*/ 3323 h 66468"/>
                  <a:gd name="connsiteX4" fmla="*/ 0 w 415056"/>
                  <a:gd name="connsiteY4" fmla="*/ 4062 h 66468"/>
                  <a:gd name="connsiteX5" fmla="*/ 0 w 415056"/>
                  <a:gd name="connsiteY5" fmla="*/ 66468 h 6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056" h="66468">
                    <a:moveTo>
                      <a:pt x="0" y="66468"/>
                    </a:moveTo>
                    <a:cubicBezTo>
                      <a:pt x="127397" y="66468"/>
                      <a:pt x="299107" y="65730"/>
                      <a:pt x="415057" y="65360"/>
                    </a:cubicBezTo>
                    <a:lnTo>
                      <a:pt x="415057" y="0"/>
                    </a:lnTo>
                    <a:cubicBezTo>
                      <a:pt x="360036" y="1477"/>
                      <a:pt x="299476" y="2954"/>
                      <a:pt x="279905" y="3323"/>
                    </a:cubicBezTo>
                    <a:cubicBezTo>
                      <a:pt x="281382" y="4431"/>
                      <a:pt x="118904" y="4801"/>
                      <a:pt x="0" y="4062"/>
                    </a:cubicBezTo>
                    <a:lnTo>
                      <a:pt x="0" y="66468"/>
                    </a:lnTo>
                    <a:close/>
                  </a:path>
                </a:pathLst>
              </a:custGeom>
              <a:solidFill>
                <a:srgbClr val="000912"/>
              </a:solidFill>
              <a:ln w="369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41" name="Freeform: Shape 64">
                <a:extLst>
                  <a:ext uri="{FF2B5EF4-FFF2-40B4-BE49-F238E27FC236}">
                    <a16:creationId xmlns:a16="http://schemas.microsoft.com/office/drawing/2014/main" id="{07559231-A191-4BE9-BBE9-20DC0C3B6EA2}"/>
                  </a:ext>
                </a:extLst>
              </p:cNvPr>
              <p:cNvSpPr/>
              <p:nvPr/>
            </p:nvSpPr>
            <p:spPr>
              <a:xfrm>
                <a:off x="5782940" y="4533216"/>
                <a:ext cx="171581" cy="63214"/>
              </a:xfrm>
              <a:custGeom>
                <a:avLst/>
                <a:gdLst>
                  <a:gd name="connsiteX0" fmla="*/ 171581 w 171581"/>
                  <a:gd name="connsiteY0" fmla="*/ 808 h 63214"/>
                  <a:gd name="connsiteX1" fmla="*/ 107698 w 171581"/>
                  <a:gd name="connsiteY1" fmla="*/ 70 h 63214"/>
                  <a:gd name="connsiteX2" fmla="*/ 31260 w 171581"/>
                  <a:gd name="connsiteY2" fmla="*/ 70 h 63214"/>
                  <a:gd name="connsiteX3" fmla="*/ 5780 w 171581"/>
                  <a:gd name="connsiteY3" fmla="*/ 2655 h 63214"/>
                  <a:gd name="connsiteX4" fmla="*/ 241 w 171581"/>
                  <a:gd name="connsiteY4" fmla="*/ 33304 h 63214"/>
                  <a:gd name="connsiteX5" fmla="*/ 23136 w 171581"/>
                  <a:gd name="connsiteY5" fmla="*/ 62107 h 63214"/>
                  <a:gd name="connsiteX6" fmla="*/ 171581 w 171581"/>
                  <a:gd name="connsiteY6" fmla="*/ 63215 h 63214"/>
                  <a:gd name="connsiteX7" fmla="*/ 171581 w 171581"/>
                  <a:gd name="connsiteY7" fmla="*/ 808 h 6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581" h="63214">
                    <a:moveTo>
                      <a:pt x="171581" y="808"/>
                    </a:moveTo>
                    <a:cubicBezTo>
                      <a:pt x="146840" y="808"/>
                      <a:pt x="125054" y="439"/>
                      <a:pt x="107698" y="70"/>
                    </a:cubicBezTo>
                    <a:cubicBezTo>
                      <a:pt x="107698" y="1178"/>
                      <a:pt x="41230" y="70"/>
                      <a:pt x="31260" y="70"/>
                    </a:cubicBezTo>
                    <a:cubicBezTo>
                      <a:pt x="23874" y="70"/>
                      <a:pt x="11319" y="-669"/>
                      <a:pt x="5780" y="2655"/>
                    </a:cubicBezTo>
                    <a:cubicBezTo>
                      <a:pt x="-867" y="6717"/>
                      <a:pt x="980" y="22595"/>
                      <a:pt x="241" y="33304"/>
                    </a:cubicBezTo>
                    <a:cubicBezTo>
                      <a:pt x="-1605" y="62476"/>
                      <a:pt x="7257" y="59522"/>
                      <a:pt x="23136" y="62107"/>
                    </a:cubicBezTo>
                    <a:cubicBezTo>
                      <a:pt x="28306" y="62845"/>
                      <a:pt x="88865" y="63215"/>
                      <a:pt x="171581" y="63215"/>
                    </a:cubicBezTo>
                    <a:lnTo>
                      <a:pt x="171581" y="808"/>
                    </a:lnTo>
                    <a:close/>
                  </a:path>
                </a:pathLst>
              </a:custGeom>
              <a:solidFill>
                <a:srgbClr val="000912"/>
              </a:solidFill>
              <a:ln w="369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: Shape 65">
                <a:extLst>
                  <a:ext uri="{FF2B5EF4-FFF2-40B4-BE49-F238E27FC236}">
                    <a16:creationId xmlns:a16="http://schemas.microsoft.com/office/drawing/2014/main" id="{C4A5B9F0-6643-45BF-A5D4-26E7A970597C}"/>
                  </a:ext>
                </a:extLst>
              </p:cNvPr>
              <p:cNvSpPr/>
              <p:nvPr/>
            </p:nvSpPr>
            <p:spPr>
              <a:xfrm>
                <a:off x="6400597" y="4525838"/>
                <a:ext cx="104225" cy="69484"/>
              </a:xfrm>
              <a:custGeom>
                <a:avLst/>
                <a:gdLst>
                  <a:gd name="connsiteX0" fmla="*/ 102656 w 104225"/>
                  <a:gd name="connsiteY0" fmla="*/ 34773 h 69484"/>
                  <a:gd name="connsiteX1" fmla="*/ 96010 w 104225"/>
                  <a:gd name="connsiteY1" fmla="*/ 8186 h 69484"/>
                  <a:gd name="connsiteX2" fmla="*/ 85670 w 104225"/>
                  <a:gd name="connsiteY2" fmla="*/ 62 h 69484"/>
                  <a:gd name="connsiteX3" fmla="*/ 0 w 104225"/>
                  <a:gd name="connsiteY3" fmla="*/ 3755 h 69484"/>
                  <a:gd name="connsiteX4" fmla="*/ 0 w 104225"/>
                  <a:gd name="connsiteY4" fmla="*/ 69484 h 69484"/>
                  <a:gd name="connsiteX5" fmla="*/ 81239 w 104225"/>
                  <a:gd name="connsiteY5" fmla="*/ 69115 h 69484"/>
                  <a:gd name="connsiteX6" fmla="*/ 100441 w 104225"/>
                  <a:gd name="connsiteY6" fmla="*/ 64314 h 69484"/>
                  <a:gd name="connsiteX7" fmla="*/ 102656 w 104225"/>
                  <a:gd name="connsiteY7" fmla="*/ 34773 h 69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225" h="69484">
                    <a:moveTo>
                      <a:pt x="102656" y="34773"/>
                    </a:moveTo>
                    <a:cubicBezTo>
                      <a:pt x="99702" y="26280"/>
                      <a:pt x="97117" y="17417"/>
                      <a:pt x="96010" y="8186"/>
                    </a:cubicBezTo>
                    <a:cubicBezTo>
                      <a:pt x="95271" y="800"/>
                      <a:pt x="91578" y="-307"/>
                      <a:pt x="85670" y="62"/>
                    </a:cubicBezTo>
                    <a:cubicBezTo>
                      <a:pt x="77915" y="1170"/>
                      <a:pt x="41727" y="2278"/>
                      <a:pt x="0" y="3755"/>
                    </a:cubicBezTo>
                    <a:lnTo>
                      <a:pt x="0" y="69484"/>
                    </a:lnTo>
                    <a:cubicBezTo>
                      <a:pt x="33603" y="69484"/>
                      <a:pt x="61298" y="69115"/>
                      <a:pt x="81239" y="69115"/>
                    </a:cubicBezTo>
                    <a:cubicBezTo>
                      <a:pt x="84932" y="69115"/>
                      <a:pt x="99702" y="68376"/>
                      <a:pt x="100441" y="64314"/>
                    </a:cubicBezTo>
                    <a:cubicBezTo>
                      <a:pt x="102656" y="54713"/>
                      <a:pt x="106349" y="45112"/>
                      <a:pt x="102656" y="34773"/>
                    </a:cubicBezTo>
                    <a:close/>
                  </a:path>
                </a:pathLst>
              </a:custGeom>
              <a:solidFill>
                <a:srgbClr val="000912"/>
              </a:solidFill>
              <a:ln w="369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33" name="Freeform: Shape 56">
              <a:extLst>
                <a:ext uri="{FF2B5EF4-FFF2-40B4-BE49-F238E27FC236}">
                  <a16:creationId xmlns:a16="http://schemas.microsoft.com/office/drawing/2014/main" id="{88002571-848F-4660-9B59-43AD40DB9894}"/>
                </a:ext>
              </a:extLst>
            </p:cNvPr>
            <p:cNvSpPr/>
            <p:nvPr/>
          </p:nvSpPr>
          <p:spPr>
            <a:xfrm>
              <a:off x="6100752" y="4521469"/>
              <a:ext cx="110780" cy="89362"/>
            </a:xfrm>
            <a:custGeom>
              <a:avLst/>
              <a:gdLst>
                <a:gd name="connsiteX0" fmla="*/ 101179 w 110780"/>
                <a:gd name="connsiteY0" fmla="*/ 0 h 89362"/>
                <a:gd name="connsiteX1" fmla="*/ 9601 w 110780"/>
                <a:gd name="connsiteY1" fmla="*/ 0 h 89362"/>
                <a:gd name="connsiteX2" fmla="*/ 0 w 110780"/>
                <a:gd name="connsiteY2" fmla="*/ 9601 h 89362"/>
                <a:gd name="connsiteX3" fmla="*/ 0 w 110780"/>
                <a:gd name="connsiteY3" fmla="*/ 79762 h 89362"/>
                <a:gd name="connsiteX4" fmla="*/ 9601 w 110780"/>
                <a:gd name="connsiteY4" fmla="*/ 89363 h 89362"/>
                <a:gd name="connsiteX5" fmla="*/ 101179 w 110780"/>
                <a:gd name="connsiteY5" fmla="*/ 89363 h 89362"/>
                <a:gd name="connsiteX6" fmla="*/ 110780 w 110780"/>
                <a:gd name="connsiteY6" fmla="*/ 79762 h 89362"/>
                <a:gd name="connsiteX7" fmla="*/ 110780 w 110780"/>
                <a:gd name="connsiteY7" fmla="*/ 9601 h 89362"/>
                <a:gd name="connsiteX8" fmla="*/ 101179 w 110780"/>
                <a:gd name="connsiteY8" fmla="*/ 0 h 89362"/>
                <a:gd name="connsiteX9" fmla="*/ 101549 w 110780"/>
                <a:gd name="connsiteY9" fmla="*/ 67576 h 89362"/>
                <a:gd name="connsiteX10" fmla="*/ 91948 w 110780"/>
                <a:gd name="connsiteY10" fmla="*/ 77177 h 89362"/>
                <a:gd name="connsiteX11" fmla="*/ 18833 w 110780"/>
                <a:gd name="connsiteY11" fmla="*/ 77177 h 89362"/>
                <a:gd name="connsiteX12" fmla="*/ 9232 w 110780"/>
                <a:gd name="connsiteY12" fmla="*/ 67576 h 89362"/>
                <a:gd name="connsiteX13" fmla="*/ 9232 w 110780"/>
                <a:gd name="connsiteY13" fmla="*/ 21787 h 89362"/>
                <a:gd name="connsiteX14" fmla="*/ 18833 w 110780"/>
                <a:gd name="connsiteY14" fmla="*/ 12186 h 89362"/>
                <a:gd name="connsiteX15" fmla="*/ 91948 w 110780"/>
                <a:gd name="connsiteY15" fmla="*/ 12186 h 89362"/>
                <a:gd name="connsiteX16" fmla="*/ 101549 w 110780"/>
                <a:gd name="connsiteY16" fmla="*/ 21787 h 89362"/>
                <a:gd name="connsiteX17" fmla="*/ 101549 w 110780"/>
                <a:gd name="connsiteY17" fmla="*/ 67576 h 8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0780" h="89362">
                  <a:moveTo>
                    <a:pt x="101179" y="0"/>
                  </a:moveTo>
                  <a:lnTo>
                    <a:pt x="9601" y="0"/>
                  </a:lnTo>
                  <a:cubicBezTo>
                    <a:pt x="4431" y="0"/>
                    <a:pt x="0" y="4431"/>
                    <a:pt x="0" y="9601"/>
                  </a:cubicBezTo>
                  <a:lnTo>
                    <a:pt x="0" y="79762"/>
                  </a:lnTo>
                  <a:cubicBezTo>
                    <a:pt x="0" y="84932"/>
                    <a:pt x="4431" y="89363"/>
                    <a:pt x="9601" y="89363"/>
                  </a:cubicBezTo>
                  <a:lnTo>
                    <a:pt x="101179" y="89363"/>
                  </a:lnTo>
                  <a:cubicBezTo>
                    <a:pt x="106349" y="89363"/>
                    <a:pt x="110780" y="84932"/>
                    <a:pt x="110780" y="79762"/>
                  </a:cubicBezTo>
                  <a:lnTo>
                    <a:pt x="110780" y="9601"/>
                  </a:lnTo>
                  <a:cubicBezTo>
                    <a:pt x="110780" y="4431"/>
                    <a:pt x="106718" y="0"/>
                    <a:pt x="101179" y="0"/>
                  </a:cubicBezTo>
                  <a:close/>
                  <a:moveTo>
                    <a:pt x="101549" y="67576"/>
                  </a:moveTo>
                  <a:cubicBezTo>
                    <a:pt x="101549" y="72746"/>
                    <a:pt x="97117" y="77177"/>
                    <a:pt x="91948" y="77177"/>
                  </a:cubicBezTo>
                  <a:lnTo>
                    <a:pt x="18833" y="77177"/>
                  </a:lnTo>
                  <a:cubicBezTo>
                    <a:pt x="13663" y="77177"/>
                    <a:pt x="9232" y="72746"/>
                    <a:pt x="9232" y="67576"/>
                  </a:cubicBezTo>
                  <a:lnTo>
                    <a:pt x="9232" y="21787"/>
                  </a:lnTo>
                  <a:cubicBezTo>
                    <a:pt x="9232" y="16617"/>
                    <a:pt x="13663" y="12186"/>
                    <a:pt x="18833" y="12186"/>
                  </a:cubicBezTo>
                  <a:lnTo>
                    <a:pt x="91948" y="12186"/>
                  </a:lnTo>
                  <a:cubicBezTo>
                    <a:pt x="97117" y="12186"/>
                    <a:pt x="101549" y="16617"/>
                    <a:pt x="101549" y="21787"/>
                  </a:cubicBezTo>
                  <a:lnTo>
                    <a:pt x="101549" y="67576"/>
                  </a:lnTo>
                  <a:close/>
                </a:path>
              </a:pathLst>
            </a:custGeom>
            <a:solidFill>
              <a:srgbClr val="979DA3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: Shape 57">
              <a:extLst>
                <a:ext uri="{FF2B5EF4-FFF2-40B4-BE49-F238E27FC236}">
                  <a16:creationId xmlns:a16="http://schemas.microsoft.com/office/drawing/2014/main" id="{DC6B678B-475F-4C7A-B854-0098CD7CACE7}"/>
                </a:ext>
              </a:extLst>
            </p:cNvPr>
            <p:cNvSpPr/>
            <p:nvPr/>
          </p:nvSpPr>
          <p:spPr>
            <a:xfrm>
              <a:off x="5589641" y="4999062"/>
              <a:ext cx="1040918" cy="1422672"/>
            </a:xfrm>
            <a:custGeom>
              <a:avLst/>
              <a:gdLst>
                <a:gd name="connsiteX0" fmla="*/ 21831 w 1040918"/>
                <a:gd name="connsiteY0" fmla="*/ 1397178 h 1422672"/>
                <a:gd name="connsiteX1" fmla="*/ 12230 w 1040918"/>
                <a:gd name="connsiteY1" fmla="*/ 1357297 h 1422672"/>
                <a:gd name="connsiteX2" fmla="*/ 1891 w 1040918"/>
                <a:gd name="connsiteY2" fmla="*/ 1249471 h 1422672"/>
                <a:gd name="connsiteX3" fmla="*/ 8168 w 1040918"/>
                <a:gd name="connsiteY3" fmla="*/ 1202574 h 1422672"/>
                <a:gd name="connsiteX4" fmla="*/ 30324 w 1040918"/>
                <a:gd name="connsiteY4" fmla="*/ 1136106 h 1422672"/>
                <a:gd name="connsiteX5" fmla="*/ 96054 w 1040918"/>
                <a:gd name="connsiteY5" fmla="*/ 992092 h 1422672"/>
                <a:gd name="connsiteX6" fmla="*/ 156614 w 1040918"/>
                <a:gd name="connsiteY6" fmla="*/ 860633 h 1422672"/>
                <a:gd name="connsiteX7" fmla="*/ 193171 w 1040918"/>
                <a:gd name="connsiteY7" fmla="*/ 767947 h 1422672"/>
                <a:gd name="connsiteX8" fmla="*/ 226774 w 1040918"/>
                <a:gd name="connsiteY8" fmla="*/ 675630 h 1422672"/>
                <a:gd name="connsiteX9" fmla="*/ 257424 w 1040918"/>
                <a:gd name="connsiteY9" fmla="*/ 589960 h 1422672"/>
                <a:gd name="connsiteX10" fmla="*/ 296935 w 1040918"/>
                <a:gd name="connsiteY10" fmla="*/ 483241 h 1422672"/>
                <a:gd name="connsiteX11" fmla="*/ 344571 w 1040918"/>
                <a:gd name="connsiteY11" fmla="*/ 373569 h 1422672"/>
                <a:gd name="connsiteX12" fmla="*/ 386667 w 1040918"/>
                <a:gd name="connsiteY12" fmla="*/ 289007 h 1422672"/>
                <a:gd name="connsiteX13" fmla="*/ 440580 w 1040918"/>
                <a:gd name="connsiteY13" fmla="*/ 188197 h 1422672"/>
                <a:gd name="connsiteX14" fmla="*/ 490062 w 1040918"/>
                <a:gd name="connsiteY14" fmla="*/ 105481 h 1422672"/>
                <a:gd name="connsiteX15" fmla="*/ 524035 w 1040918"/>
                <a:gd name="connsiteY15" fmla="*/ 48244 h 1422672"/>
                <a:gd name="connsiteX16" fmla="*/ 554315 w 1040918"/>
                <a:gd name="connsiteY16" fmla="*/ 2824 h 1422672"/>
                <a:gd name="connsiteX17" fmla="*/ 562438 w 1040918"/>
                <a:gd name="connsiteY17" fmla="*/ 3563 h 1422672"/>
                <a:gd name="connsiteX18" fmla="*/ 641462 w 1040918"/>
                <a:gd name="connsiteY18" fmla="*/ 95510 h 1422672"/>
                <a:gd name="connsiteX19" fmla="*/ 719377 w 1040918"/>
                <a:gd name="connsiteY19" fmla="*/ 184504 h 1422672"/>
                <a:gd name="connsiteX20" fmla="*/ 768490 w 1040918"/>
                <a:gd name="connsiteY20" fmla="*/ 241371 h 1422672"/>
                <a:gd name="connsiteX21" fmla="*/ 783999 w 1040918"/>
                <a:gd name="connsiteY21" fmla="*/ 277559 h 1422672"/>
                <a:gd name="connsiteX22" fmla="*/ 807632 w 1040918"/>
                <a:gd name="connsiteY22" fmla="*/ 345874 h 1422672"/>
                <a:gd name="connsiteX23" fmla="*/ 839389 w 1040918"/>
                <a:gd name="connsiteY23" fmla="*/ 438560 h 1422672"/>
                <a:gd name="connsiteX24" fmla="*/ 863022 w 1040918"/>
                <a:gd name="connsiteY24" fmla="*/ 506505 h 1422672"/>
                <a:gd name="connsiteX25" fmla="*/ 888502 w 1040918"/>
                <a:gd name="connsiteY25" fmla="*/ 584421 h 1422672"/>
                <a:gd name="connsiteX26" fmla="*/ 916566 w 1040918"/>
                <a:gd name="connsiteY26" fmla="*/ 671198 h 1422672"/>
                <a:gd name="connsiteX27" fmla="*/ 947584 w 1040918"/>
                <a:gd name="connsiteY27" fmla="*/ 773116 h 1422672"/>
                <a:gd name="connsiteX28" fmla="*/ 966786 w 1040918"/>
                <a:gd name="connsiteY28" fmla="*/ 840323 h 1422672"/>
                <a:gd name="connsiteX29" fmla="*/ 1000020 w 1040918"/>
                <a:gd name="connsiteY29" fmla="*/ 969197 h 1422672"/>
                <a:gd name="connsiteX30" fmla="*/ 1014791 w 1040918"/>
                <a:gd name="connsiteY30" fmla="*/ 1040097 h 1422672"/>
                <a:gd name="connsiteX31" fmla="*/ 1034362 w 1040918"/>
                <a:gd name="connsiteY31" fmla="*/ 1166755 h 1422672"/>
                <a:gd name="connsiteX32" fmla="*/ 1040640 w 1040918"/>
                <a:gd name="connsiteY32" fmla="*/ 1291568 h 1422672"/>
                <a:gd name="connsiteX33" fmla="*/ 1031039 w 1040918"/>
                <a:gd name="connsiteY33" fmla="*/ 1413426 h 1422672"/>
                <a:gd name="connsiteX34" fmla="*/ 985619 w 1040918"/>
                <a:gd name="connsiteY34" fmla="*/ 1420442 h 1422672"/>
                <a:gd name="connsiteX35" fmla="*/ 978603 w 1040918"/>
                <a:gd name="connsiteY35" fmla="*/ 1392009 h 1422672"/>
                <a:gd name="connsiteX36" fmla="*/ 978603 w 1040918"/>
                <a:gd name="connsiteY36" fmla="*/ 1392009 h 1422672"/>
                <a:gd name="connsiteX37" fmla="*/ 882224 w 1040918"/>
                <a:gd name="connsiteY37" fmla="*/ 980644 h 1422672"/>
                <a:gd name="connsiteX38" fmla="*/ 846405 w 1040918"/>
                <a:gd name="connsiteY38" fmla="*/ 796380 h 1422672"/>
                <a:gd name="connsiteX39" fmla="*/ 793231 w 1040918"/>
                <a:gd name="connsiteY39" fmla="*/ 500597 h 1422672"/>
                <a:gd name="connsiteX40" fmla="*/ 756673 w 1040918"/>
                <a:gd name="connsiteY40" fmla="*/ 411234 h 1422672"/>
                <a:gd name="connsiteX41" fmla="*/ 705714 w 1040918"/>
                <a:gd name="connsiteY41" fmla="*/ 305624 h 1422672"/>
                <a:gd name="connsiteX42" fmla="*/ 638877 w 1040918"/>
                <a:gd name="connsiteY42" fmla="*/ 164563 h 1422672"/>
                <a:gd name="connsiteX43" fmla="*/ 603796 w 1040918"/>
                <a:gd name="connsiteY43" fmla="*/ 94772 h 1422672"/>
                <a:gd name="connsiteX44" fmla="*/ 584225 w 1040918"/>
                <a:gd name="connsiteY44" fmla="*/ 54522 h 1422672"/>
                <a:gd name="connsiteX45" fmla="*/ 539544 w 1040918"/>
                <a:gd name="connsiteY45" fmla="*/ 137238 h 1422672"/>
                <a:gd name="connsiteX46" fmla="*/ 489693 w 1040918"/>
                <a:gd name="connsiteY46" fmla="*/ 230662 h 1422672"/>
                <a:gd name="connsiteX47" fmla="*/ 424702 w 1040918"/>
                <a:gd name="connsiteY47" fmla="*/ 352521 h 1422672"/>
                <a:gd name="connsiteX48" fmla="*/ 327584 w 1040918"/>
                <a:gd name="connsiteY48" fmla="*/ 534939 h 1422672"/>
                <a:gd name="connsiteX49" fmla="*/ 285857 w 1040918"/>
                <a:gd name="connsiteY49" fmla="*/ 620978 h 1422672"/>
                <a:gd name="connsiteX50" fmla="*/ 242653 w 1040918"/>
                <a:gd name="connsiteY50" fmla="*/ 792318 h 1422672"/>
                <a:gd name="connsiteX51" fmla="*/ 145166 w 1040918"/>
                <a:gd name="connsiteY51" fmla="*/ 1223253 h 1422672"/>
                <a:gd name="connsiteX52" fmla="*/ 128180 w 1040918"/>
                <a:gd name="connsiteY52" fmla="*/ 1300430 h 1422672"/>
                <a:gd name="connsiteX53" fmla="*/ 116733 w 1040918"/>
                <a:gd name="connsiteY53" fmla="*/ 1354343 h 1422672"/>
                <a:gd name="connsiteX54" fmla="*/ 107132 w 1040918"/>
                <a:gd name="connsiteY54" fmla="*/ 1396809 h 1422672"/>
                <a:gd name="connsiteX55" fmla="*/ 93469 w 1040918"/>
                <a:gd name="connsiteY55" fmla="*/ 1399763 h 1422672"/>
                <a:gd name="connsiteX56" fmla="*/ 21831 w 1040918"/>
                <a:gd name="connsiteY56" fmla="*/ 1397178 h 142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40918" h="1422672">
                  <a:moveTo>
                    <a:pt x="21831" y="1397178"/>
                  </a:moveTo>
                  <a:cubicBezTo>
                    <a:pt x="19615" y="1387946"/>
                    <a:pt x="16661" y="1373545"/>
                    <a:pt x="12230" y="1357297"/>
                  </a:cubicBezTo>
                  <a:cubicBezTo>
                    <a:pt x="783" y="1321848"/>
                    <a:pt x="-2541" y="1286029"/>
                    <a:pt x="1891" y="1249471"/>
                  </a:cubicBezTo>
                  <a:cubicBezTo>
                    <a:pt x="3737" y="1233593"/>
                    <a:pt x="4106" y="1217714"/>
                    <a:pt x="8168" y="1202574"/>
                  </a:cubicBezTo>
                  <a:cubicBezTo>
                    <a:pt x="14076" y="1180049"/>
                    <a:pt x="22200" y="1157893"/>
                    <a:pt x="30324" y="1136106"/>
                  </a:cubicBezTo>
                  <a:cubicBezTo>
                    <a:pt x="48418" y="1086255"/>
                    <a:pt x="73159" y="1039727"/>
                    <a:pt x="96054" y="992092"/>
                  </a:cubicBezTo>
                  <a:cubicBezTo>
                    <a:pt x="117102" y="948518"/>
                    <a:pt x="138150" y="904945"/>
                    <a:pt x="156614" y="860633"/>
                  </a:cubicBezTo>
                  <a:cubicBezTo>
                    <a:pt x="169169" y="829983"/>
                    <a:pt x="182462" y="799334"/>
                    <a:pt x="193171" y="767947"/>
                  </a:cubicBezTo>
                  <a:cubicBezTo>
                    <a:pt x="203880" y="736928"/>
                    <a:pt x="216435" y="706648"/>
                    <a:pt x="226774" y="675630"/>
                  </a:cubicBezTo>
                  <a:cubicBezTo>
                    <a:pt x="236375" y="646827"/>
                    <a:pt x="247453" y="618762"/>
                    <a:pt x="257424" y="589960"/>
                  </a:cubicBezTo>
                  <a:cubicBezTo>
                    <a:pt x="269979" y="554141"/>
                    <a:pt x="282903" y="518322"/>
                    <a:pt x="296935" y="483241"/>
                  </a:cubicBezTo>
                  <a:cubicBezTo>
                    <a:pt x="312075" y="446314"/>
                    <a:pt x="327584" y="409757"/>
                    <a:pt x="344571" y="373569"/>
                  </a:cubicBezTo>
                  <a:cubicBezTo>
                    <a:pt x="358234" y="345135"/>
                    <a:pt x="372266" y="317071"/>
                    <a:pt x="386667" y="289007"/>
                  </a:cubicBezTo>
                  <a:cubicBezTo>
                    <a:pt x="404392" y="255034"/>
                    <a:pt x="421378" y="221061"/>
                    <a:pt x="440580" y="188197"/>
                  </a:cubicBezTo>
                  <a:cubicBezTo>
                    <a:pt x="456828" y="160502"/>
                    <a:pt x="471599" y="132068"/>
                    <a:pt x="490062" y="105481"/>
                  </a:cubicBezTo>
                  <a:cubicBezTo>
                    <a:pt x="502617" y="87387"/>
                    <a:pt x="512218" y="67077"/>
                    <a:pt x="524035" y="48244"/>
                  </a:cubicBezTo>
                  <a:cubicBezTo>
                    <a:pt x="533636" y="32735"/>
                    <a:pt x="544344" y="17964"/>
                    <a:pt x="554315" y="2824"/>
                  </a:cubicBezTo>
                  <a:cubicBezTo>
                    <a:pt x="557638" y="-2346"/>
                    <a:pt x="560223" y="609"/>
                    <a:pt x="562438" y="3563"/>
                  </a:cubicBezTo>
                  <a:cubicBezTo>
                    <a:pt x="587179" y="35320"/>
                    <a:pt x="615244" y="64492"/>
                    <a:pt x="641462" y="95510"/>
                  </a:cubicBezTo>
                  <a:cubicBezTo>
                    <a:pt x="666941" y="125790"/>
                    <a:pt x="692790" y="155701"/>
                    <a:pt x="719377" y="184504"/>
                  </a:cubicBezTo>
                  <a:cubicBezTo>
                    <a:pt x="736363" y="202967"/>
                    <a:pt x="752611" y="221800"/>
                    <a:pt x="768490" y="241371"/>
                  </a:cubicBezTo>
                  <a:cubicBezTo>
                    <a:pt x="776614" y="251341"/>
                    <a:pt x="781045" y="265004"/>
                    <a:pt x="783999" y="277559"/>
                  </a:cubicBezTo>
                  <a:cubicBezTo>
                    <a:pt x="789538" y="301192"/>
                    <a:pt x="799877" y="322979"/>
                    <a:pt x="807632" y="345874"/>
                  </a:cubicBezTo>
                  <a:cubicBezTo>
                    <a:pt x="817602" y="376892"/>
                    <a:pt x="828680" y="407911"/>
                    <a:pt x="839389" y="438560"/>
                  </a:cubicBezTo>
                  <a:cubicBezTo>
                    <a:pt x="847144" y="461085"/>
                    <a:pt x="856745" y="483611"/>
                    <a:pt x="863022" y="506505"/>
                  </a:cubicBezTo>
                  <a:cubicBezTo>
                    <a:pt x="870408" y="532723"/>
                    <a:pt x="880008" y="558572"/>
                    <a:pt x="888502" y="584421"/>
                  </a:cubicBezTo>
                  <a:cubicBezTo>
                    <a:pt x="898103" y="613223"/>
                    <a:pt x="906596" y="642765"/>
                    <a:pt x="916566" y="671198"/>
                  </a:cubicBezTo>
                  <a:cubicBezTo>
                    <a:pt x="928382" y="704802"/>
                    <a:pt x="937614" y="738774"/>
                    <a:pt x="947584" y="773116"/>
                  </a:cubicBezTo>
                  <a:cubicBezTo>
                    <a:pt x="954231" y="795642"/>
                    <a:pt x="960509" y="817798"/>
                    <a:pt x="966786" y="840323"/>
                  </a:cubicBezTo>
                  <a:cubicBezTo>
                    <a:pt x="978603" y="883158"/>
                    <a:pt x="990789" y="925624"/>
                    <a:pt x="1000020" y="969197"/>
                  </a:cubicBezTo>
                  <a:cubicBezTo>
                    <a:pt x="1004821" y="992830"/>
                    <a:pt x="1009991" y="1016463"/>
                    <a:pt x="1014791" y="1040097"/>
                  </a:cubicBezTo>
                  <a:cubicBezTo>
                    <a:pt x="1022915" y="1082193"/>
                    <a:pt x="1028823" y="1124290"/>
                    <a:pt x="1034362" y="1166755"/>
                  </a:cubicBezTo>
                  <a:cubicBezTo>
                    <a:pt x="1039532" y="1208483"/>
                    <a:pt x="1041748" y="1249841"/>
                    <a:pt x="1040640" y="1291568"/>
                  </a:cubicBezTo>
                  <a:cubicBezTo>
                    <a:pt x="1039901" y="1328864"/>
                    <a:pt x="1026977" y="1410472"/>
                    <a:pt x="1031039" y="1413426"/>
                  </a:cubicBezTo>
                  <a:cubicBezTo>
                    <a:pt x="1016637" y="1421181"/>
                    <a:pt x="1002236" y="1425612"/>
                    <a:pt x="985619" y="1420442"/>
                  </a:cubicBezTo>
                  <a:cubicBezTo>
                    <a:pt x="986358" y="1410102"/>
                    <a:pt x="982296" y="1400871"/>
                    <a:pt x="978603" y="1392009"/>
                  </a:cubicBezTo>
                  <a:lnTo>
                    <a:pt x="978603" y="1392009"/>
                  </a:lnTo>
                  <a:cubicBezTo>
                    <a:pt x="971587" y="1366529"/>
                    <a:pt x="885917" y="1003170"/>
                    <a:pt x="882224" y="980644"/>
                  </a:cubicBezTo>
                  <a:cubicBezTo>
                    <a:pt x="875947" y="944456"/>
                    <a:pt x="850098" y="821121"/>
                    <a:pt x="846405" y="796380"/>
                  </a:cubicBezTo>
                  <a:cubicBezTo>
                    <a:pt x="831265" y="697416"/>
                    <a:pt x="806894" y="599560"/>
                    <a:pt x="793231" y="500597"/>
                  </a:cubicBezTo>
                  <a:cubicBezTo>
                    <a:pt x="788799" y="468470"/>
                    <a:pt x="770705" y="439668"/>
                    <a:pt x="756673" y="411234"/>
                  </a:cubicBezTo>
                  <a:cubicBezTo>
                    <a:pt x="739687" y="376892"/>
                    <a:pt x="717531" y="341812"/>
                    <a:pt x="705714" y="305624"/>
                  </a:cubicBezTo>
                  <a:cubicBezTo>
                    <a:pt x="685405" y="257619"/>
                    <a:pt x="662510" y="211091"/>
                    <a:pt x="638877" y="164563"/>
                  </a:cubicBezTo>
                  <a:cubicBezTo>
                    <a:pt x="627060" y="141300"/>
                    <a:pt x="615244" y="118036"/>
                    <a:pt x="603796" y="94772"/>
                  </a:cubicBezTo>
                  <a:cubicBezTo>
                    <a:pt x="601581" y="90341"/>
                    <a:pt x="581271" y="58584"/>
                    <a:pt x="584225" y="54522"/>
                  </a:cubicBezTo>
                  <a:cubicBezTo>
                    <a:pt x="566131" y="79632"/>
                    <a:pt x="553945" y="109912"/>
                    <a:pt x="539544" y="137238"/>
                  </a:cubicBezTo>
                  <a:cubicBezTo>
                    <a:pt x="522927" y="168256"/>
                    <a:pt x="506310" y="199644"/>
                    <a:pt x="489693" y="230662"/>
                  </a:cubicBezTo>
                  <a:cubicBezTo>
                    <a:pt x="467906" y="271282"/>
                    <a:pt x="446119" y="311901"/>
                    <a:pt x="424702" y="352521"/>
                  </a:cubicBezTo>
                  <a:cubicBezTo>
                    <a:pt x="392206" y="413450"/>
                    <a:pt x="360080" y="474009"/>
                    <a:pt x="327584" y="534939"/>
                  </a:cubicBezTo>
                  <a:cubicBezTo>
                    <a:pt x="312444" y="563372"/>
                    <a:pt x="296197" y="591067"/>
                    <a:pt x="285857" y="620978"/>
                  </a:cubicBezTo>
                  <a:cubicBezTo>
                    <a:pt x="266655" y="676737"/>
                    <a:pt x="255577" y="734712"/>
                    <a:pt x="242653" y="792318"/>
                  </a:cubicBezTo>
                  <a:cubicBezTo>
                    <a:pt x="210157" y="935963"/>
                    <a:pt x="177293" y="1079239"/>
                    <a:pt x="145166" y="1223253"/>
                  </a:cubicBezTo>
                  <a:cubicBezTo>
                    <a:pt x="139627" y="1249102"/>
                    <a:pt x="133719" y="1274582"/>
                    <a:pt x="128180" y="1300430"/>
                  </a:cubicBezTo>
                  <a:cubicBezTo>
                    <a:pt x="125226" y="1313355"/>
                    <a:pt x="121533" y="1332556"/>
                    <a:pt x="116733" y="1354343"/>
                  </a:cubicBezTo>
                  <a:cubicBezTo>
                    <a:pt x="113779" y="1369114"/>
                    <a:pt x="107132" y="1396809"/>
                    <a:pt x="107132" y="1396809"/>
                  </a:cubicBezTo>
                  <a:cubicBezTo>
                    <a:pt x="103808" y="1402348"/>
                    <a:pt x="98269" y="1399763"/>
                    <a:pt x="93469" y="1399763"/>
                  </a:cubicBezTo>
                  <a:cubicBezTo>
                    <a:pt x="74636" y="1400502"/>
                    <a:pt x="38079" y="1399024"/>
                    <a:pt x="21831" y="1397178"/>
                  </a:cubicBezTo>
                  <a:close/>
                </a:path>
              </a:pathLst>
            </a:custGeom>
            <a:solidFill>
              <a:srgbClr val="2C3441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Freeform: Shape 58">
              <a:extLst>
                <a:ext uri="{FF2B5EF4-FFF2-40B4-BE49-F238E27FC236}">
                  <a16:creationId xmlns:a16="http://schemas.microsoft.com/office/drawing/2014/main" id="{2D6F8CB7-F074-4B76-869D-449923C241FD}"/>
                </a:ext>
              </a:extLst>
            </p:cNvPr>
            <p:cNvSpPr/>
            <p:nvPr/>
          </p:nvSpPr>
          <p:spPr>
            <a:xfrm>
              <a:off x="5336672" y="3995263"/>
              <a:ext cx="490059" cy="735629"/>
            </a:xfrm>
            <a:custGeom>
              <a:avLst/>
              <a:gdLst>
                <a:gd name="connsiteX0" fmla="*/ 65 w 490059"/>
                <a:gd name="connsiteY0" fmla="*/ 692746 h 735629"/>
                <a:gd name="connsiteX1" fmla="*/ 35515 w 490059"/>
                <a:gd name="connsiteY1" fmla="*/ 670590 h 735629"/>
                <a:gd name="connsiteX2" fmla="*/ 84258 w 490059"/>
                <a:gd name="connsiteY2" fmla="*/ 603383 h 735629"/>
                <a:gd name="connsiteX3" fmla="*/ 137433 w 490059"/>
                <a:gd name="connsiteY3" fmla="*/ 519190 h 735629"/>
                <a:gd name="connsiteX4" fmla="*/ 168451 w 490059"/>
                <a:gd name="connsiteY4" fmla="*/ 467123 h 735629"/>
                <a:gd name="connsiteX5" fmla="*/ 208701 w 490059"/>
                <a:gd name="connsiteY5" fmla="*/ 396224 h 735629"/>
                <a:gd name="connsiteX6" fmla="*/ 254121 w 490059"/>
                <a:gd name="connsiteY6" fmla="*/ 315724 h 735629"/>
                <a:gd name="connsiteX7" fmla="*/ 305819 w 490059"/>
                <a:gd name="connsiteY7" fmla="*/ 218237 h 735629"/>
                <a:gd name="connsiteX8" fmla="*/ 374502 w 490059"/>
                <a:gd name="connsiteY8" fmla="*/ 87886 h 735629"/>
                <a:gd name="connsiteX9" fmla="*/ 428415 w 490059"/>
                <a:gd name="connsiteY9" fmla="*/ 0 h 735629"/>
                <a:gd name="connsiteX10" fmla="*/ 429523 w 490059"/>
                <a:gd name="connsiteY10" fmla="*/ 369 h 735629"/>
                <a:gd name="connsiteX11" fmla="*/ 430262 w 490059"/>
                <a:gd name="connsiteY11" fmla="*/ 1477 h 735629"/>
                <a:gd name="connsiteX12" fmla="*/ 440232 w 490059"/>
                <a:gd name="connsiteY12" fmla="*/ 71638 h 735629"/>
                <a:gd name="connsiteX13" fmla="*/ 458326 w 490059"/>
                <a:gd name="connsiteY13" fmla="*/ 136260 h 735629"/>
                <a:gd name="connsiteX14" fmla="*/ 486760 w 490059"/>
                <a:gd name="connsiteY14" fmla="*/ 281751 h 735629"/>
                <a:gd name="connsiteX15" fmla="*/ 488237 w 490059"/>
                <a:gd name="connsiteY15" fmla="*/ 380715 h 735629"/>
                <a:gd name="connsiteX16" fmla="*/ 472727 w 490059"/>
                <a:gd name="connsiteY16" fmla="*/ 471924 h 735629"/>
                <a:gd name="connsiteX17" fmla="*/ 447987 w 490059"/>
                <a:gd name="connsiteY17" fmla="*/ 587135 h 735629"/>
                <a:gd name="connsiteX18" fmla="*/ 427677 w 490059"/>
                <a:gd name="connsiteY18" fmla="*/ 666897 h 735629"/>
                <a:gd name="connsiteX19" fmla="*/ 412906 w 490059"/>
                <a:gd name="connsiteY19" fmla="*/ 725241 h 735629"/>
                <a:gd name="connsiteX20" fmla="*/ 393704 w 490059"/>
                <a:gd name="connsiteY20" fmla="*/ 732257 h 735629"/>
                <a:gd name="connsiteX21" fmla="*/ 364532 w 490059"/>
                <a:gd name="connsiteY21" fmla="*/ 734842 h 735629"/>
                <a:gd name="connsiteX22" fmla="*/ 350869 w 490059"/>
                <a:gd name="connsiteY22" fmla="*/ 730042 h 735629"/>
                <a:gd name="connsiteX23" fmla="*/ 317635 w 490059"/>
                <a:gd name="connsiteY23" fmla="*/ 715271 h 735629"/>
                <a:gd name="connsiteX24" fmla="*/ 264461 w 490059"/>
                <a:gd name="connsiteY24" fmla="*/ 692007 h 735629"/>
                <a:gd name="connsiteX25" fmla="*/ 188392 w 490059"/>
                <a:gd name="connsiteY25" fmla="*/ 682037 h 735629"/>
                <a:gd name="connsiteX26" fmla="*/ 19267 w 490059"/>
                <a:gd name="connsiteY26" fmla="*/ 697177 h 735629"/>
                <a:gd name="connsiteX27" fmla="*/ 65 w 490059"/>
                <a:gd name="connsiteY27" fmla="*/ 692746 h 73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90059" h="735629">
                  <a:moveTo>
                    <a:pt x="65" y="692746"/>
                  </a:moveTo>
                  <a:cubicBezTo>
                    <a:pt x="18529" y="695700"/>
                    <a:pt x="26652" y="683145"/>
                    <a:pt x="35515" y="670590"/>
                  </a:cubicBezTo>
                  <a:cubicBezTo>
                    <a:pt x="51393" y="648064"/>
                    <a:pt x="69118" y="626278"/>
                    <a:pt x="84258" y="603383"/>
                  </a:cubicBezTo>
                  <a:cubicBezTo>
                    <a:pt x="102721" y="575688"/>
                    <a:pt x="119339" y="547254"/>
                    <a:pt x="137433" y="519190"/>
                  </a:cubicBezTo>
                  <a:cubicBezTo>
                    <a:pt x="148511" y="502204"/>
                    <a:pt x="157742" y="484479"/>
                    <a:pt x="168451" y="467123"/>
                  </a:cubicBezTo>
                  <a:cubicBezTo>
                    <a:pt x="182853" y="444229"/>
                    <a:pt x="195038" y="419488"/>
                    <a:pt x="208701" y="396224"/>
                  </a:cubicBezTo>
                  <a:cubicBezTo>
                    <a:pt x="224210" y="369637"/>
                    <a:pt x="240458" y="343419"/>
                    <a:pt x="254121" y="315724"/>
                  </a:cubicBezTo>
                  <a:cubicBezTo>
                    <a:pt x="270369" y="282859"/>
                    <a:pt x="290309" y="251840"/>
                    <a:pt x="305819" y="218237"/>
                  </a:cubicBezTo>
                  <a:cubicBezTo>
                    <a:pt x="315419" y="197927"/>
                    <a:pt x="362317" y="111519"/>
                    <a:pt x="374502" y="87886"/>
                  </a:cubicBezTo>
                  <a:cubicBezTo>
                    <a:pt x="385580" y="66837"/>
                    <a:pt x="423246" y="4801"/>
                    <a:pt x="428415" y="0"/>
                  </a:cubicBezTo>
                  <a:cubicBezTo>
                    <a:pt x="428415" y="0"/>
                    <a:pt x="429154" y="369"/>
                    <a:pt x="429523" y="369"/>
                  </a:cubicBezTo>
                  <a:cubicBezTo>
                    <a:pt x="429892" y="739"/>
                    <a:pt x="429892" y="1108"/>
                    <a:pt x="430262" y="1477"/>
                  </a:cubicBezTo>
                  <a:cubicBezTo>
                    <a:pt x="421399" y="26587"/>
                    <a:pt x="434693" y="48743"/>
                    <a:pt x="440232" y="71638"/>
                  </a:cubicBezTo>
                  <a:cubicBezTo>
                    <a:pt x="446509" y="93055"/>
                    <a:pt x="452048" y="114842"/>
                    <a:pt x="458326" y="136260"/>
                  </a:cubicBezTo>
                  <a:cubicBezTo>
                    <a:pt x="462388" y="152508"/>
                    <a:pt x="486390" y="276212"/>
                    <a:pt x="486760" y="281751"/>
                  </a:cubicBezTo>
                  <a:cubicBezTo>
                    <a:pt x="490452" y="314616"/>
                    <a:pt x="491191" y="347481"/>
                    <a:pt x="488237" y="380715"/>
                  </a:cubicBezTo>
                  <a:cubicBezTo>
                    <a:pt x="487867" y="384407"/>
                    <a:pt x="479005" y="461584"/>
                    <a:pt x="472727" y="471924"/>
                  </a:cubicBezTo>
                  <a:cubicBezTo>
                    <a:pt x="471620" y="473401"/>
                    <a:pt x="450941" y="574211"/>
                    <a:pt x="447987" y="587135"/>
                  </a:cubicBezTo>
                  <a:cubicBezTo>
                    <a:pt x="446879" y="591567"/>
                    <a:pt x="433216" y="644741"/>
                    <a:pt x="427677" y="666897"/>
                  </a:cubicBezTo>
                  <a:cubicBezTo>
                    <a:pt x="422876" y="686468"/>
                    <a:pt x="417707" y="706039"/>
                    <a:pt x="412906" y="725241"/>
                  </a:cubicBezTo>
                  <a:cubicBezTo>
                    <a:pt x="409952" y="736319"/>
                    <a:pt x="402567" y="728565"/>
                    <a:pt x="393704" y="732257"/>
                  </a:cubicBezTo>
                  <a:cubicBezTo>
                    <a:pt x="384473" y="737796"/>
                    <a:pt x="374502" y="734842"/>
                    <a:pt x="364532" y="734842"/>
                  </a:cubicBezTo>
                  <a:cubicBezTo>
                    <a:pt x="359732" y="733734"/>
                    <a:pt x="355300" y="732257"/>
                    <a:pt x="350869" y="730042"/>
                  </a:cubicBezTo>
                  <a:cubicBezTo>
                    <a:pt x="339791" y="725241"/>
                    <a:pt x="328713" y="720072"/>
                    <a:pt x="317635" y="715271"/>
                  </a:cubicBezTo>
                  <a:cubicBezTo>
                    <a:pt x="311727" y="712317"/>
                    <a:pt x="269261" y="695331"/>
                    <a:pt x="264461" y="692007"/>
                  </a:cubicBezTo>
                  <a:cubicBezTo>
                    <a:pt x="240089" y="679821"/>
                    <a:pt x="214610" y="677975"/>
                    <a:pt x="188392" y="682037"/>
                  </a:cubicBezTo>
                  <a:cubicBezTo>
                    <a:pt x="174359" y="684253"/>
                    <a:pt x="40685" y="696438"/>
                    <a:pt x="19267" y="697177"/>
                  </a:cubicBezTo>
                  <a:cubicBezTo>
                    <a:pt x="12251" y="697546"/>
                    <a:pt x="-1043" y="692746"/>
                    <a:pt x="65" y="692746"/>
                  </a:cubicBezTo>
                  <a:close/>
                </a:path>
              </a:pathLst>
            </a:custGeom>
            <a:solidFill>
              <a:srgbClr val="2C3441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reeform: Shape 59">
              <a:extLst>
                <a:ext uri="{FF2B5EF4-FFF2-40B4-BE49-F238E27FC236}">
                  <a16:creationId xmlns:a16="http://schemas.microsoft.com/office/drawing/2014/main" id="{5E887B3D-8F23-42E4-92EC-D12EBA153EB6}"/>
                </a:ext>
              </a:extLst>
            </p:cNvPr>
            <p:cNvSpPr/>
            <p:nvPr/>
          </p:nvSpPr>
          <p:spPr>
            <a:xfrm>
              <a:off x="6523875" y="4626341"/>
              <a:ext cx="68630" cy="246309"/>
            </a:xfrm>
            <a:custGeom>
              <a:avLst/>
              <a:gdLst>
                <a:gd name="connsiteX0" fmla="*/ 68372 w 68630"/>
                <a:gd name="connsiteY0" fmla="*/ 178726 h 246309"/>
                <a:gd name="connsiteX1" fmla="*/ 68002 w 68630"/>
                <a:gd name="connsiteY1" fmla="*/ 183157 h 246309"/>
                <a:gd name="connsiteX2" fmla="*/ 53601 w 68630"/>
                <a:gd name="connsiteY2" fmla="*/ 232638 h 246309"/>
                <a:gd name="connsiteX3" fmla="*/ 55078 w 68630"/>
                <a:gd name="connsiteY3" fmla="*/ 246301 h 246309"/>
                <a:gd name="connsiteX4" fmla="*/ 44369 w 68630"/>
                <a:gd name="connsiteY4" fmla="*/ 206051 h 246309"/>
                <a:gd name="connsiteX5" fmla="*/ 34030 w 68630"/>
                <a:gd name="connsiteY5" fmla="*/ 139214 h 246309"/>
                <a:gd name="connsiteX6" fmla="*/ 23321 w 68630"/>
                <a:gd name="connsiteY6" fmla="*/ 90471 h 246309"/>
                <a:gd name="connsiteX7" fmla="*/ 426 w 68630"/>
                <a:gd name="connsiteY7" fmla="*/ 4801 h 246309"/>
                <a:gd name="connsiteX8" fmla="*/ 426 w 68630"/>
                <a:gd name="connsiteY8" fmla="*/ 0 h 246309"/>
                <a:gd name="connsiteX9" fmla="*/ 17043 w 68630"/>
                <a:gd name="connsiteY9" fmla="*/ 33973 h 246309"/>
                <a:gd name="connsiteX10" fmla="*/ 34399 w 68630"/>
                <a:gd name="connsiteY10" fmla="*/ 73853 h 246309"/>
                <a:gd name="connsiteX11" fmla="*/ 67264 w 68630"/>
                <a:gd name="connsiteY11" fmla="*/ 149923 h 246309"/>
                <a:gd name="connsiteX12" fmla="*/ 66895 w 68630"/>
                <a:gd name="connsiteY12" fmla="*/ 166170 h 246309"/>
                <a:gd name="connsiteX13" fmla="*/ 68372 w 68630"/>
                <a:gd name="connsiteY13" fmla="*/ 178726 h 24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630" h="246309">
                  <a:moveTo>
                    <a:pt x="68372" y="178726"/>
                  </a:moveTo>
                  <a:cubicBezTo>
                    <a:pt x="68372" y="180202"/>
                    <a:pt x="68372" y="181680"/>
                    <a:pt x="68002" y="183157"/>
                  </a:cubicBezTo>
                  <a:cubicBezTo>
                    <a:pt x="61356" y="199404"/>
                    <a:pt x="52862" y="199774"/>
                    <a:pt x="53601" y="232638"/>
                  </a:cubicBezTo>
                  <a:cubicBezTo>
                    <a:pt x="53601" y="233746"/>
                    <a:pt x="55078" y="246671"/>
                    <a:pt x="55078" y="246301"/>
                  </a:cubicBezTo>
                  <a:cubicBezTo>
                    <a:pt x="49539" y="238178"/>
                    <a:pt x="45108" y="215652"/>
                    <a:pt x="44369" y="206051"/>
                  </a:cubicBezTo>
                  <a:cubicBezTo>
                    <a:pt x="42892" y="183526"/>
                    <a:pt x="39569" y="161370"/>
                    <a:pt x="34030" y="139214"/>
                  </a:cubicBezTo>
                  <a:cubicBezTo>
                    <a:pt x="29968" y="122966"/>
                    <a:pt x="28860" y="106718"/>
                    <a:pt x="23321" y="90471"/>
                  </a:cubicBezTo>
                  <a:cubicBezTo>
                    <a:pt x="14089" y="62406"/>
                    <a:pt x="10766" y="32865"/>
                    <a:pt x="426" y="4801"/>
                  </a:cubicBezTo>
                  <a:cubicBezTo>
                    <a:pt x="57" y="3323"/>
                    <a:pt x="-312" y="1846"/>
                    <a:pt x="426" y="0"/>
                  </a:cubicBezTo>
                  <a:cubicBezTo>
                    <a:pt x="8550" y="9970"/>
                    <a:pt x="11504" y="22525"/>
                    <a:pt x="17043" y="33973"/>
                  </a:cubicBezTo>
                  <a:cubicBezTo>
                    <a:pt x="23321" y="46897"/>
                    <a:pt x="28121" y="60560"/>
                    <a:pt x="34399" y="73853"/>
                  </a:cubicBezTo>
                  <a:cubicBezTo>
                    <a:pt x="45846" y="98964"/>
                    <a:pt x="54709" y="125182"/>
                    <a:pt x="67264" y="149923"/>
                  </a:cubicBezTo>
                  <a:cubicBezTo>
                    <a:pt x="69479" y="154354"/>
                    <a:pt x="68741" y="161001"/>
                    <a:pt x="66895" y="166170"/>
                  </a:cubicBezTo>
                  <a:cubicBezTo>
                    <a:pt x="65418" y="170971"/>
                    <a:pt x="66156" y="175033"/>
                    <a:pt x="68372" y="178726"/>
                  </a:cubicBezTo>
                  <a:close/>
                </a:path>
              </a:pathLst>
            </a:custGeom>
            <a:solidFill>
              <a:srgbClr val="2B3441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reeform: Shape 60">
              <a:extLst>
                <a:ext uri="{FF2B5EF4-FFF2-40B4-BE49-F238E27FC236}">
                  <a16:creationId xmlns:a16="http://schemas.microsoft.com/office/drawing/2014/main" id="{EC5F68D2-0622-4B84-ABAF-1A7B06E3E0F8}"/>
                </a:ext>
              </a:extLst>
            </p:cNvPr>
            <p:cNvSpPr/>
            <p:nvPr/>
          </p:nvSpPr>
          <p:spPr>
            <a:xfrm>
              <a:off x="6057547" y="3423619"/>
              <a:ext cx="243347" cy="125199"/>
            </a:xfrm>
            <a:custGeom>
              <a:avLst/>
              <a:gdLst>
                <a:gd name="connsiteX0" fmla="*/ 99702 w 243347"/>
                <a:gd name="connsiteY0" fmla="*/ 125200 h 125199"/>
                <a:gd name="connsiteX1" fmla="*/ 14401 w 243347"/>
                <a:gd name="connsiteY1" fmla="*/ 92704 h 125199"/>
                <a:gd name="connsiteX2" fmla="*/ 24741 w 243347"/>
                <a:gd name="connsiteY2" fmla="*/ 83842 h 125199"/>
                <a:gd name="connsiteX3" fmla="*/ 0 w 243347"/>
                <a:gd name="connsiteY3" fmla="*/ 17004 h 125199"/>
                <a:gd name="connsiteX4" fmla="*/ 33234 w 243347"/>
                <a:gd name="connsiteY4" fmla="*/ 33991 h 125199"/>
                <a:gd name="connsiteX5" fmla="*/ 57236 w 243347"/>
                <a:gd name="connsiteY5" fmla="*/ 27344 h 125199"/>
                <a:gd name="connsiteX6" fmla="*/ 132936 w 243347"/>
                <a:gd name="connsiteY6" fmla="*/ 4080 h 125199"/>
                <a:gd name="connsiteX7" fmla="*/ 172448 w 243347"/>
                <a:gd name="connsiteY7" fmla="*/ 32514 h 125199"/>
                <a:gd name="connsiteX8" fmla="*/ 203097 w 243347"/>
                <a:gd name="connsiteY8" fmla="*/ 43961 h 125199"/>
                <a:gd name="connsiteX9" fmla="*/ 243347 w 243347"/>
                <a:gd name="connsiteY9" fmla="*/ 29559 h 125199"/>
                <a:gd name="connsiteX10" fmla="*/ 231531 w 243347"/>
                <a:gd name="connsiteY10" fmla="*/ 52823 h 125199"/>
                <a:gd name="connsiteX11" fmla="*/ 216021 w 243347"/>
                <a:gd name="connsiteY11" fmla="*/ 76826 h 125199"/>
                <a:gd name="connsiteX12" fmla="*/ 223407 w 243347"/>
                <a:gd name="connsiteY12" fmla="*/ 88273 h 125199"/>
                <a:gd name="connsiteX13" fmla="*/ 99702 w 243347"/>
                <a:gd name="connsiteY13" fmla="*/ 125200 h 125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347" h="125199">
                  <a:moveTo>
                    <a:pt x="99702" y="125200"/>
                  </a:moveTo>
                  <a:cubicBezTo>
                    <a:pt x="88255" y="121138"/>
                    <a:pt x="18463" y="94181"/>
                    <a:pt x="14401" y="92704"/>
                  </a:cubicBezTo>
                  <a:cubicBezTo>
                    <a:pt x="19202" y="87904"/>
                    <a:pt x="22895" y="86796"/>
                    <a:pt x="24741" y="83842"/>
                  </a:cubicBezTo>
                  <a:cubicBezTo>
                    <a:pt x="14401" y="62424"/>
                    <a:pt x="8493" y="40268"/>
                    <a:pt x="0" y="17004"/>
                  </a:cubicBezTo>
                  <a:cubicBezTo>
                    <a:pt x="11816" y="22913"/>
                    <a:pt x="22525" y="28452"/>
                    <a:pt x="33234" y="33991"/>
                  </a:cubicBezTo>
                  <a:cubicBezTo>
                    <a:pt x="43204" y="38791"/>
                    <a:pt x="50959" y="36945"/>
                    <a:pt x="57236" y="27344"/>
                  </a:cubicBezTo>
                  <a:cubicBezTo>
                    <a:pt x="77177" y="-1828"/>
                    <a:pt x="94532" y="-4044"/>
                    <a:pt x="132936" y="4080"/>
                  </a:cubicBezTo>
                  <a:cubicBezTo>
                    <a:pt x="150292" y="7773"/>
                    <a:pt x="162847" y="18112"/>
                    <a:pt x="172448" y="32514"/>
                  </a:cubicBezTo>
                  <a:cubicBezTo>
                    <a:pt x="181310" y="45807"/>
                    <a:pt x="187957" y="48761"/>
                    <a:pt x="203097" y="43961"/>
                  </a:cubicBezTo>
                  <a:cubicBezTo>
                    <a:pt x="216021" y="39530"/>
                    <a:pt x="229684" y="38053"/>
                    <a:pt x="243347" y="29559"/>
                  </a:cubicBezTo>
                  <a:cubicBezTo>
                    <a:pt x="241870" y="40637"/>
                    <a:pt x="236700" y="46915"/>
                    <a:pt x="231531" y="52823"/>
                  </a:cubicBezTo>
                  <a:cubicBezTo>
                    <a:pt x="224884" y="60209"/>
                    <a:pt x="221560" y="69071"/>
                    <a:pt x="216021" y="76826"/>
                  </a:cubicBezTo>
                  <a:cubicBezTo>
                    <a:pt x="210113" y="84950"/>
                    <a:pt x="221191" y="84211"/>
                    <a:pt x="223407" y="88273"/>
                  </a:cubicBezTo>
                  <a:cubicBezTo>
                    <a:pt x="210852" y="92704"/>
                    <a:pt x="123705" y="121507"/>
                    <a:pt x="99702" y="125200"/>
                  </a:cubicBezTo>
                  <a:close/>
                </a:path>
              </a:pathLst>
            </a:custGeom>
            <a:solidFill>
              <a:srgbClr val="F8BC82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: Shape 61">
              <a:extLst>
                <a:ext uri="{FF2B5EF4-FFF2-40B4-BE49-F238E27FC236}">
                  <a16:creationId xmlns:a16="http://schemas.microsoft.com/office/drawing/2014/main" id="{51BB651E-57D2-49BA-8D50-5EC2D3C5BE88}"/>
                </a:ext>
              </a:extLst>
            </p:cNvPr>
            <p:cNvSpPr/>
            <p:nvPr/>
          </p:nvSpPr>
          <p:spPr>
            <a:xfrm>
              <a:off x="7265790" y="3015966"/>
              <a:ext cx="147337" cy="75484"/>
            </a:xfrm>
            <a:custGeom>
              <a:avLst/>
              <a:gdLst>
                <a:gd name="connsiteX0" fmla="*/ 147338 w 147337"/>
                <a:gd name="connsiteY0" fmla="*/ 59083 h 75484"/>
                <a:gd name="connsiteX1" fmla="*/ 95640 w 147337"/>
                <a:gd name="connsiteY1" fmla="*/ 74961 h 75484"/>
                <a:gd name="connsiteX2" fmla="*/ 45050 w 147337"/>
                <a:gd name="connsiteY2" fmla="*/ 55390 h 75484"/>
                <a:gd name="connsiteX3" fmla="*/ 0 w 147337"/>
                <a:gd name="connsiteY3" fmla="*/ 0 h 75484"/>
                <a:gd name="connsiteX4" fmla="*/ 147338 w 147337"/>
                <a:gd name="connsiteY4" fmla="*/ 59083 h 7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37" h="75484">
                  <a:moveTo>
                    <a:pt x="147338" y="59083"/>
                  </a:moveTo>
                  <a:cubicBezTo>
                    <a:pt x="130351" y="67207"/>
                    <a:pt x="113365" y="72746"/>
                    <a:pt x="95640" y="74961"/>
                  </a:cubicBezTo>
                  <a:cubicBezTo>
                    <a:pt x="75700" y="77915"/>
                    <a:pt x="59452" y="67945"/>
                    <a:pt x="45050" y="55390"/>
                  </a:cubicBezTo>
                  <a:cubicBezTo>
                    <a:pt x="26956" y="39881"/>
                    <a:pt x="13294" y="20310"/>
                    <a:pt x="0" y="0"/>
                  </a:cubicBezTo>
                  <a:cubicBezTo>
                    <a:pt x="44681" y="31018"/>
                    <a:pt x="87516" y="66099"/>
                    <a:pt x="147338" y="59083"/>
                  </a:cubicBezTo>
                  <a:close/>
                </a:path>
              </a:pathLst>
            </a:custGeom>
            <a:solidFill>
              <a:srgbClr val="EBB47C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: Shape 62">
              <a:extLst>
                <a:ext uri="{FF2B5EF4-FFF2-40B4-BE49-F238E27FC236}">
                  <a16:creationId xmlns:a16="http://schemas.microsoft.com/office/drawing/2014/main" id="{ABB66042-C537-4B31-B61F-28ED1F7A89B9}"/>
                </a:ext>
              </a:extLst>
            </p:cNvPr>
            <p:cNvSpPr/>
            <p:nvPr/>
          </p:nvSpPr>
          <p:spPr>
            <a:xfrm>
              <a:off x="5185338" y="2895954"/>
              <a:ext cx="132197" cy="57564"/>
            </a:xfrm>
            <a:custGeom>
              <a:avLst/>
              <a:gdLst>
                <a:gd name="connsiteX0" fmla="*/ 0 w 132197"/>
                <a:gd name="connsiteY0" fmla="*/ 0 h 57564"/>
                <a:gd name="connsiteX1" fmla="*/ 33603 w 132197"/>
                <a:gd name="connsiteY1" fmla="*/ 22525 h 57564"/>
                <a:gd name="connsiteX2" fmla="*/ 88993 w 132197"/>
                <a:gd name="connsiteY2" fmla="*/ 21787 h 57564"/>
                <a:gd name="connsiteX3" fmla="*/ 132198 w 132197"/>
                <a:gd name="connsiteY3" fmla="*/ 6278 h 57564"/>
                <a:gd name="connsiteX4" fmla="*/ 94532 w 132197"/>
                <a:gd name="connsiteY4" fmla="*/ 29911 h 57564"/>
                <a:gd name="connsiteX5" fmla="*/ 52805 w 132197"/>
                <a:gd name="connsiteY5" fmla="*/ 55390 h 57564"/>
                <a:gd name="connsiteX6" fmla="*/ 40250 w 132197"/>
                <a:gd name="connsiteY6" fmla="*/ 52805 h 57564"/>
                <a:gd name="connsiteX7" fmla="*/ 0 w 132197"/>
                <a:gd name="connsiteY7" fmla="*/ 0 h 5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197" h="57564">
                  <a:moveTo>
                    <a:pt x="0" y="0"/>
                  </a:moveTo>
                  <a:cubicBezTo>
                    <a:pt x="11447" y="7385"/>
                    <a:pt x="21048" y="16617"/>
                    <a:pt x="33603" y="22525"/>
                  </a:cubicBezTo>
                  <a:cubicBezTo>
                    <a:pt x="52805" y="31388"/>
                    <a:pt x="70899" y="26957"/>
                    <a:pt x="88993" y="21787"/>
                  </a:cubicBezTo>
                  <a:cubicBezTo>
                    <a:pt x="103764" y="17725"/>
                    <a:pt x="117427" y="10709"/>
                    <a:pt x="132198" y="6278"/>
                  </a:cubicBezTo>
                  <a:cubicBezTo>
                    <a:pt x="119643" y="14032"/>
                    <a:pt x="107088" y="22156"/>
                    <a:pt x="94532" y="29911"/>
                  </a:cubicBezTo>
                  <a:cubicBezTo>
                    <a:pt x="80870" y="38404"/>
                    <a:pt x="66468" y="46528"/>
                    <a:pt x="52805" y="55390"/>
                  </a:cubicBezTo>
                  <a:cubicBezTo>
                    <a:pt x="46897" y="59083"/>
                    <a:pt x="43943" y="57975"/>
                    <a:pt x="40250" y="52805"/>
                  </a:cubicBezTo>
                  <a:cubicBezTo>
                    <a:pt x="26957" y="34711"/>
                    <a:pt x="13294" y="17356"/>
                    <a:pt x="0" y="0"/>
                  </a:cubicBezTo>
                  <a:close/>
                </a:path>
              </a:pathLst>
            </a:custGeom>
            <a:solidFill>
              <a:srgbClr val="ECB47C"/>
            </a:solidFill>
            <a:ln w="36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43" name="Arrow: Up 66">
            <a:extLst>
              <a:ext uri="{FF2B5EF4-FFF2-40B4-BE49-F238E27FC236}">
                <a16:creationId xmlns:a16="http://schemas.microsoft.com/office/drawing/2014/main" id="{FFEE00DC-23F4-403A-B2B4-0745175AD590}"/>
              </a:ext>
            </a:extLst>
          </p:cNvPr>
          <p:cNvSpPr/>
          <p:nvPr/>
        </p:nvSpPr>
        <p:spPr>
          <a:xfrm flipV="1">
            <a:off x="8505832" y="1316722"/>
            <a:ext cx="653789" cy="1319913"/>
          </a:xfrm>
          <a:prstGeom prst="upArrow">
            <a:avLst>
              <a:gd name="adj1" fmla="val 50000"/>
              <a:gd name="adj2" fmla="val 8752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4" name="Arrow: Up 67">
            <a:extLst>
              <a:ext uri="{FF2B5EF4-FFF2-40B4-BE49-F238E27FC236}">
                <a16:creationId xmlns:a16="http://schemas.microsoft.com/office/drawing/2014/main" id="{D46704A8-3CCD-4B54-AE7A-1EBC129660DA}"/>
              </a:ext>
            </a:extLst>
          </p:cNvPr>
          <p:cNvSpPr/>
          <p:nvPr/>
        </p:nvSpPr>
        <p:spPr>
          <a:xfrm rot="10800000">
            <a:off x="2442907" y="4615681"/>
            <a:ext cx="653789" cy="1319913"/>
          </a:xfrm>
          <a:prstGeom prst="upArrow">
            <a:avLst>
              <a:gd name="adj1" fmla="val 50000"/>
              <a:gd name="adj2" fmla="val 8752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5" name="TextBox 80">
            <a:extLst>
              <a:ext uri="{FF2B5EF4-FFF2-40B4-BE49-F238E27FC236}">
                <a16:creationId xmlns:a16="http://schemas.microsoft.com/office/drawing/2014/main" id="{E062A4A0-441D-4FC6-BEF3-20695416B34B}"/>
              </a:ext>
            </a:extLst>
          </p:cNvPr>
          <p:cNvSpPr txBox="1"/>
          <p:nvPr/>
        </p:nvSpPr>
        <p:spPr>
          <a:xfrm>
            <a:off x="6616430" y="3673908"/>
            <a:ext cx="209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Dificulta la operatividad institucional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46" name="TextBox 78">
            <a:extLst>
              <a:ext uri="{FF2B5EF4-FFF2-40B4-BE49-F238E27FC236}">
                <a16:creationId xmlns:a16="http://schemas.microsoft.com/office/drawing/2014/main" id="{598DAAB0-0B7C-4390-9E0F-5A7BD40EAE45}"/>
              </a:ext>
            </a:extLst>
          </p:cNvPr>
          <p:cNvSpPr txBox="1"/>
          <p:nvPr/>
        </p:nvSpPr>
        <p:spPr>
          <a:xfrm>
            <a:off x="6592235" y="4345364"/>
            <a:ext cx="2088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Reducción en la capacidad de respuesta frente a entes de control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47" name="TextBox 76">
            <a:extLst>
              <a:ext uri="{FF2B5EF4-FFF2-40B4-BE49-F238E27FC236}">
                <a16:creationId xmlns:a16="http://schemas.microsoft.com/office/drawing/2014/main" id="{FE01F4CF-62F4-450C-BAEC-FEE79E2ABFDB}"/>
              </a:ext>
            </a:extLst>
          </p:cNvPr>
          <p:cNvSpPr txBox="1"/>
          <p:nvPr/>
        </p:nvSpPr>
        <p:spPr>
          <a:xfrm>
            <a:off x="6592234" y="5218769"/>
            <a:ext cx="208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Demora en el cumplimiento de objetivo institucional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379A92C9-1ED1-45F8-8C48-A1CD1A45663F}"/>
              </a:ext>
            </a:extLst>
          </p:cNvPr>
          <p:cNvSpPr/>
          <p:nvPr/>
        </p:nvSpPr>
        <p:spPr>
          <a:xfrm flipH="1">
            <a:off x="8795341" y="5357320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id="{381BE165-9DEF-4CB1-881A-A86886E5DA27}"/>
              </a:ext>
            </a:extLst>
          </p:cNvPr>
          <p:cNvSpPr/>
          <p:nvPr/>
        </p:nvSpPr>
        <p:spPr>
          <a:xfrm>
            <a:off x="8797596" y="3739897"/>
            <a:ext cx="387172" cy="3871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TextBox 93">
            <a:extLst>
              <a:ext uri="{FF2B5EF4-FFF2-40B4-BE49-F238E27FC236}">
                <a16:creationId xmlns:a16="http://schemas.microsoft.com/office/drawing/2014/main" id="{2E33E555-58D0-4161-8120-F3BB38FA4191}"/>
              </a:ext>
            </a:extLst>
          </p:cNvPr>
          <p:cNvSpPr txBox="1"/>
          <p:nvPr/>
        </p:nvSpPr>
        <p:spPr>
          <a:xfrm>
            <a:off x="3096696" y="1669594"/>
            <a:ext cx="230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Falta de recursos para cubrir las necesidades planificadas procesos de adquisición.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51" name="TextBox 91">
            <a:extLst>
              <a:ext uri="{FF2B5EF4-FFF2-40B4-BE49-F238E27FC236}">
                <a16:creationId xmlns:a16="http://schemas.microsoft.com/office/drawing/2014/main" id="{A8B41BDB-132E-47EE-8FFF-7D4650F4F5AC}"/>
              </a:ext>
            </a:extLst>
          </p:cNvPr>
          <p:cNvSpPr txBox="1"/>
          <p:nvPr/>
        </p:nvSpPr>
        <p:spPr>
          <a:xfrm>
            <a:off x="3060915" y="2412578"/>
            <a:ext cx="250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Reducción presupuestaria para la adquisición de reactivos.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52" name="TextBox 89">
            <a:extLst>
              <a:ext uri="{FF2B5EF4-FFF2-40B4-BE49-F238E27FC236}">
                <a16:creationId xmlns:a16="http://schemas.microsoft.com/office/drawing/2014/main" id="{B66F4F4B-410C-49A7-8FF8-80119FF6DD98}"/>
              </a:ext>
            </a:extLst>
          </p:cNvPr>
          <p:cNvSpPr txBox="1"/>
          <p:nvPr/>
        </p:nvSpPr>
        <p:spPr>
          <a:xfrm>
            <a:off x="2983448" y="3373806"/>
            <a:ext cx="207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Falta de mantenimiento de la infraestructura</a:t>
            </a:r>
            <a:endParaRPr lang="ko-KR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53" name="Teardrop 1">
            <a:extLst>
              <a:ext uri="{FF2B5EF4-FFF2-40B4-BE49-F238E27FC236}">
                <a16:creationId xmlns:a16="http://schemas.microsoft.com/office/drawing/2014/main" id="{3BFFFF18-2CF7-4E1E-9400-79C067798932}"/>
              </a:ext>
            </a:extLst>
          </p:cNvPr>
          <p:cNvSpPr/>
          <p:nvPr/>
        </p:nvSpPr>
        <p:spPr>
          <a:xfrm rot="18805991">
            <a:off x="2580196" y="3418174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Round Same Side Corner Rectangle 11">
            <a:extLst>
              <a:ext uri="{FF2B5EF4-FFF2-40B4-BE49-F238E27FC236}">
                <a16:creationId xmlns:a16="http://schemas.microsoft.com/office/drawing/2014/main" id="{75461B15-16D7-44AD-B8E2-FFD95305832F}"/>
              </a:ext>
            </a:extLst>
          </p:cNvPr>
          <p:cNvSpPr>
            <a:spLocks noChangeAspect="1"/>
          </p:cNvSpPr>
          <p:nvPr/>
        </p:nvSpPr>
        <p:spPr>
          <a:xfrm rot="9900000">
            <a:off x="2570627" y="2626626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TextBox 94">
            <a:extLst>
              <a:ext uri="{FF2B5EF4-FFF2-40B4-BE49-F238E27FC236}">
                <a16:creationId xmlns:a16="http://schemas.microsoft.com/office/drawing/2014/main" id="{645CE0E3-549D-450F-B7F4-A3745E41B7F3}"/>
              </a:ext>
            </a:extLst>
          </p:cNvPr>
          <p:cNvSpPr txBox="1"/>
          <p:nvPr/>
        </p:nvSpPr>
        <p:spPr>
          <a:xfrm>
            <a:off x="3117214" y="4629865"/>
            <a:ext cx="244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 err="1">
                <a:ln w="12700">
                  <a:noFill/>
                </a:ln>
                <a:solidFill>
                  <a:schemeClr val="accent2"/>
                </a:solidFill>
                <a:cs typeface="Arial" pitchFamily="34" charset="0"/>
              </a:rPr>
              <a:t>Déficit</a:t>
            </a:r>
            <a:r>
              <a:rPr lang="en-US" altLang="ko-KR" sz="2400" b="1" dirty="0">
                <a:ln w="12700">
                  <a:noFill/>
                </a:ln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altLang="ko-KR" sz="2400" b="1" dirty="0" err="1">
                <a:ln w="12700">
                  <a:noFill/>
                </a:ln>
                <a:solidFill>
                  <a:schemeClr val="accent2"/>
                </a:solidFill>
                <a:cs typeface="Arial" pitchFamily="34" charset="0"/>
              </a:rPr>
              <a:t>Presupuestario</a:t>
            </a:r>
            <a:endParaRPr lang="ko-KR" altLang="en-US" sz="2400" b="1" dirty="0">
              <a:ln w="12700">
                <a:noFill/>
              </a:ln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56" name="TextBox 95">
            <a:extLst>
              <a:ext uri="{FF2B5EF4-FFF2-40B4-BE49-F238E27FC236}">
                <a16:creationId xmlns:a16="http://schemas.microsoft.com/office/drawing/2014/main" id="{11C23C9F-0A21-4F94-A629-281577009C4E}"/>
              </a:ext>
            </a:extLst>
          </p:cNvPr>
          <p:cNvSpPr txBox="1"/>
          <p:nvPr/>
        </p:nvSpPr>
        <p:spPr>
          <a:xfrm>
            <a:off x="6631525" y="1679701"/>
            <a:ext cx="180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2400" b="1" dirty="0" err="1">
                <a:ln w="12700">
                  <a:noFill/>
                </a:ln>
                <a:solidFill>
                  <a:schemeClr val="accent4"/>
                </a:solidFill>
                <a:cs typeface="Arial" pitchFamily="34" charset="0"/>
              </a:rPr>
              <a:t>Poco</a:t>
            </a:r>
            <a:r>
              <a:rPr lang="en-US" altLang="ko-KR" sz="2400" b="1" dirty="0">
                <a:ln w="12700">
                  <a:noFill/>
                </a:ln>
                <a:solidFill>
                  <a:schemeClr val="accent4"/>
                </a:solidFill>
                <a:cs typeface="Arial" pitchFamily="34" charset="0"/>
              </a:rPr>
              <a:t> personal</a:t>
            </a:r>
            <a:endParaRPr lang="ko-KR" altLang="en-US" sz="2400" b="1" dirty="0">
              <a:ln w="12700">
                <a:noFill/>
              </a:ln>
              <a:solidFill>
                <a:schemeClr val="accent4"/>
              </a:solidFill>
              <a:cs typeface="Arial" pitchFamily="34" charset="0"/>
            </a:endParaRPr>
          </a:p>
        </p:txBody>
      </p:sp>
      <p:pic>
        <p:nvPicPr>
          <p:cNvPr id="57" name="Graphic 67" descr="Downward trend graph with solid fill">
            <a:extLst>
              <a:ext uri="{FF2B5EF4-FFF2-40B4-BE49-F238E27FC236}">
                <a16:creationId xmlns:a16="http://schemas.microsoft.com/office/drawing/2014/main" id="{522B3C5F-CE82-40C3-A825-E49248CE3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1956" y="4464743"/>
            <a:ext cx="427855" cy="427855"/>
          </a:xfrm>
          <a:prstGeom prst="rect">
            <a:avLst/>
          </a:prstGeom>
        </p:spPr>
      </p:pic>
      <p:pic>
        <p:nvPicPr>
          <p:cNvPr id="58" name="Graphic 71" descr="Money with solid fill">
            <a:extLst>
              <a:ext uri="{FF2B5EF4-FFF2-40B4-BE49-F238E27FC236}">
                <a16:creationId xmlns:a16="http://schemas.microsoft.com/office/drawing/2014/main" id="{3190CD40-2C52-404F-ACFF-24DC8C04E5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4425" y="1761916"/>
            <a:ext cx="469555" cy="469555"/>
          </a:xfrm>
          <a:prstGeom prst="rect">
            <a:avLst/>
          </a:prstGeom>
        </p:spPr>
      </p:pic>
      <p:sp>
        <p:nvSpPr>
          <p:cNvPr id="59" name="Google Shape;119;p4">
            <a:extLst>
              <a:ext uri="{FF2B5EF4-FFF2-40B4-BE49-F238E27FC236}">
                <a16:creationId xmlns:a16="http://schemas.microsoft.com/office/drawing/2014/main" id="{98589A55-74FE-4569-8226-D2B37D74B843}"/>
              </a:ext>
            </a:extLst>
          </p:cNvPr>
          <p:cNvSpPr txBox="1"/>
          <p:nvPr/>
        </p:nvSpPr>
        <p:spPr>
          <a:xfrm>
            <a:off x="312158" y="348716"/>
            <a:ext cx="52753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S" sz="2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Nudos Críticos de la Gestión</a:t>
            </a:r>
          </a:p>
        </p:txBody>
      </p:sp>
    </p:spTree>
    <p:extLst>
      <p:ext uri="{BB962C8B-B14F-4D97-AF65-F5344CB8AC3E}">
        <p14:creationId xmlns:p14="http://schemas.microsoft.com/office/powerpoint/2010/main" val="1103465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8">
            <a:extLst>
              <a:ext uri="{FF2B5EF4-FFF2-40B4-BE49-F238E27FC236}">
                <a16:creationId xmlns:a16="http://schemas.microsoft.com/office/drawing/2014/main" id="{B6E85211-BA54-456E-9192-4B6A0B3FE481}"/>
              </a:ext>
            </a:extLst>
          </p:cNvPr>
          <p:cNvSpPr txBox="1"/>
          <p:nvPr/>
        </p:nvSpPr>
        <p:spPr>
          <a:xfrm>
            <a:off x="4463846" y="2659599"/>
            <a:ext cx="420820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PRÓXIMAS ACCIONES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88816A-E25F-49C1-9CCE-EB7FB3D9E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290" y="2787445"/>
            <a:ext cx="720213" cy="7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69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rgbClr val="32266B"/>
                </a:solidFill>
                <a:latin typeface="Barlow Condensed Medium" panose="00000606000000000000" pitchFamily="2" charset="0"/>
              </a:rPr>
              <a:t>Próximas Acciones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911" y="6193785"/>
            <a:ext cx="4338112" cy="630998"/>
          </a:xfrm>
          <a:prstGeom prst="rect">
            <a:avLst/>
          </a:prstGeom>
        </p:spPr>
      </p:pic>
      <p:sp>
        <p:nvSpPr>
          <p:cNvPr id="5" name="Freeform: Shape 19">
            <a:extLst>
              <a:ext uri="{FF2B5EF4-FFF2-40B4-BE49-F238E27FC236}">
                <a16:creationId xmlns:a16="http://schemas.microsoft.com/office/drawing/2014/main" id="{80BEB608-4747-4F3A-81B9-EDF9073C422A}"/>
              </a:ext>
            </a:extLst>
          </p:cNvPr>
          <p:cNvSpPr/>
          <p:nvPr/>
        </p:nvSpPr>
        <p:spPr>
          <a:xfrm>
            <a:off x="790196" y="1507975"/>
            <a:ext cx="10611608" cy="1485898"/>
          </a:xfrm>
          <a:custGeom>
            <a:avLst/>
            <a:gdLst>
              <a:gd name="connsiteX0" fmla="*/ 778669 w 11121801"/>
              <a:gd name="connsiteY0" fmla="*/ 0 h 1557338"/>
              <a:gd name="connsiteX1" fmla="*/ 1329271 w 11121801"/>
              <a:gd name="connsiteY1" fmla="*/ 228067 h 1557338"/>
              <a:gd name="connsiteX2" fmla="*/ 1375202 w 11121801"/>
              <a:gd name="connsiteY2" fmla="*/ 283735 h 1557338"/>
              <a:gd name="connsiteX3" fmla="*/ 1404032 w 11121801"/>
              <a:gd name="connsiteY3" fmla="*/ 314072 h 1557338"/>
              <a:gd name="connsiteX4" fmla="*/ 1974226 w 11121801"/>
              <a:gd name="connsiteY4" fmla="*/ 525664 h 1557338"/>
              <a:gd name="connsiteX5" fmla="*/ 2544421 w 11121801"/>
              <a:gd name="connsiteY5" fmla="*/ 314072 h 1557338"/>
              <a:gd name="connsiteX6" fmla="*/ 2573254 w 11121801"/>
              <a:gd name="connsiteY6" fmla="*/ 283732 h 1557338"/>
              <a:gd name="connsiteX7" fmla="*/ 2619182 w 11121801"/>
              <a:gd name="connsiteY7" fmla="*/ 228067 h 1557338"/>
              <a:gd name="connsiteX8" fmla="*/ 3169784 w 11121801"/>
              <a:gd name="connsiteY8" fmla="*/ 0 h 1557338"/>
              <a:gd name="connsiteX9" fmla="*/ 3720385 w 11121801"/>
              <a:gd name="connsiteY9" fmla="*/ 228067 h 1557338"/>
              <a:gd name="connsiteX10" fmla="*/ 3766318 w 11121801"/>
              <a:gd name="connsiteY10" fmla="*/ 283738 h 1557338"/>
              <a:gd name="connsiteX11" fmla="*/ 3795145 w 11121801"/>
              <a:gd name="connsiteY11" fmla="*/ 314072 h 1557338"/>
              <a:gd name="connsiteX12" fmla="*/ 4365340 w 11121801"/>
              <a:gd name="connsiteY12" fmla="*/ 525664 h 1557338"/>
              <a:gd name="connsiteX13" fmla="*/ 4935534 w 11121801"/>
              <a:gd name="connsiteY13" fmla="*/ 314072 h 1557338"/>
              <a:gd name="connsiteX14" fmla="*/ 4964372 w 11121801"/>
              <a:gd name="connsiteY14" fmla="*/ 283728 h 1557338"/>
              <a:gd name="connsiteX15" fmla="*/ 5010296 w 11121801"/>
              <a:gd name="connsiteY15" fmla="*/ 228067 h 1557338"/>
              <a:gd name="connsiteX16" fmla="*/ 5560898 w 11121801"/>
              <a:gd name="connsiteY16" fmla="*/ 0 h 1557338"/>
              <a:gd name="connsiteX17" fmla="*/ 6111500 w 11121801"/>
              <a:gd name="connsiteY17" fmla="*/ 228067 h 1557338"/>
              <a:gd name="connsiteX18" fmla="*/ 6157431 w 11121801"/>
              <a:gd name="connsiteY18" fmla="*/ 283736 h 1557338"/>
              <a:gd name="connsiteX19" fmla="*/ 6186260 w 11121801"/>
              <a:gd name="connsiteY19" fmla="*/ 314072 h 1557338"/>
              <a:gd name="connsiteX20" fmla="*/ 6756455 w 11121801"/>
              <a:gd name="connsiteY20" fmla="*/ 525664 h 1557338"/>
              <a:gd name="connsiteX21" fmla="*/ 7326649 w 11121801"/>
              <a:gd name="connsiteY21" fmla="*/ 314072 h 1557338"/>
              <a:gd name="connsiteX22" fmla="*/ 7355485 w 11121801"/>
              <a:gd name="connsiteY22" fmla="*/ 283729 h 1557338"/>
              <a:gd name="connsiteX23" fmla="*/ 7401411 w 11121801"/>
              <a:gd name="connsiteY23" fmla="*/ 228067 h 1557338"/>
              <a:gd name="connsiteX24" fmla="*/ 7952013 w 11121801"/>
              <a:gd name="connsiteY24" fmla="*/ 0 h 1557338"/>
              <a:gd name="connsiteX25" fmla="*/ 8502615 w 11121801"/>
              <a:gd name="connsiteY25" fmla="*/ 228067 h 1557338"/>
              <a:gd name="connsiteX26" fmla="*/ 8548546 w 11121801"/>
              <a:gd name="connsiteY26" fmla="*/ 283735 h 1557338"/>
              <a:gd name="connsiteX27" fmla="*/ 8577376 w 11121801"/>
              <a:gd name="connsiteY27" fmla="*/ 314072 h 1557338"/>
              <a:gd name="connsiteX28" fmla="*/ 9147570 w 11121801"/>
              <a:gd name="connsiteY28" fmla="*/ 525664 h 1557338"/>
              <a:gd name="connsiteX29" fmla="*/ 9717764 w 11121801"/>
              <a:gd name="connsiteY29" fmla="*/ 314072 h 1557338"/>
              <a:gd name="connsiteX30" fmla="*/ 9746632 w 11121801"/>
              <a:gd name="connsiteY30" fmla="*/ 283696 h 1557338"/>
              <a:gd name="connsiteX31" fmla="*/ 9792530 w 11121801"/>
              <a:gd name="connsiteY31" fmla="*/ 228067 h 1557338"/>
              <a:gd name="connsiteX32" fmla="*/ 10343132 w 11121801"/>
              <a:gd name="connsiteY32" fmla="*/ 0 h 1557338"/>
              <a:gd name="connsiteX33" fmla="*/ 11121801 w 11121801"/>
              <a:gd name="connsiteY33" fmla="*/ 778669 h 1557338"/>
              <a:gd name="connsiteX34" fmla="*/ 10343132 w 11121801"/>
              <a:gd name="connsiteY34" fmla="*/ 1557338 h 1557338"/>
              <a:gd name="connsiteX35" fmla="*/ 9792530 w 11121801"/>
              <a:gd name="connsiteY35" fmla="*/ 1329271 h 1557338"/>
              <a:gd name="connsiteX36" fmla="*/ 9746626 w 11121801"/>
              <a:gd name="connsiteY36" fmla="*/ 1273635 h 1557338"/>
              <a:gd name="connsiteX37" fmla="*/ 9717764 w 11121801"/>
              <a:gd name="connsiteY37" fmla="*/ 1243265 h 1557338"/>
              <a:gd name="connsiteX38" fmla="*/ 9147570 w 11121801"/>
              <a:gd name="connsiteY38" fmla="*/ 1031673 h 1557338"/>
              <a:gd name="connsiteX39" fmla="*/ 8577376 w 11121801"/>
              <a:gd name="connsiteY39" fmla="*/ 1243265 h 1557338"/>
              <a:gd name="connsiteX40" fmla="*/ 8548552 w 11121801"/>
              <a:gd name="connsiteY40" fmla="*/ 1273595 h 1557338"/>
              <a:gd name="connsiteX41" fmla="*/ 8502615 w 11121801"/>
              <a:gd name="connsiteY41" fmla="*/ 1329271 h 1557338"/>
              <a:gd name="connsiteX42" fmla="*/ 7952013 w 11121801"/>
              <a:gd name="connsiteY42" fmla="*/ 1557338 h 1557338"/>
              <a:gd name="connsiteX43" fmla="*/ 7401411 w 11121801"/>
              <a:gd name="connsiteY43" fmla="*/ 1329271 h 1557338"/>
              <a:gd name="connsiteX44" fmla="*/ 7355479 w 11121801"/>
              <a:gd name="connsiteY44" fmla="*/ 1273602 h 1557338"/>
              <a:gd name="connsiteX45" fmla="*/ 7326649 w 11121801"/>
              <a:gd name="connsiteY45" fmla="*/ 1243265 h 1557338"/>
              <a:gd name="connsiteX46" fmla="*/ 6756455 w 11121801"/>
              <a:gd name="connsiteY46" fmla="*/ 1031673 h 1557338"/>
              <a:gd name="connsiteX47" fmla="*/ 6186260 w 11121801"/>
              <a:gd name="connsiteY47" fmla="*/ 1243265 h 1557338"/>
              <a:gd name="connsiteX48" fmla="*/ 6157438 w 11121801"/>
              <a:gd name="connsiteY48" fmla="*/ 1273594 h 1557338"/>
              <a:gd name="connsiteX49" fmla="*/ 6111500 w 11121801"/>
              <a:gd name="connsiteY49" fmla="*/ 1329271 h 1557338"/>
              <a:gd name="connsiteX50" fmla="*/ 5560898 w 11121801"/>
              <a:gd name="connsiteY50" fmla="*/ 1557338 h 1557338"/>
              <a:gd name="connsiteX51" fmla="*/ 5010296 w 11121801"/>
              <a:gd name="connsiteY51" fmla="*/ 1329271 h 1557338"/>
              <a:gd name="connsiteX52" fmla="*/ 4964365 w 11121801"/>
              <a:gd name="connsiteY52" fmla="*/ 1273603 h 1557338"/>
              <a:gd name="connsiteX53" fmla="*/ 4935534 w 11121801"/>
              <a:gd name="connsiteY53" fmla="*/ 1243265 h 1557338"/>
              <a:gd name="connsiteX54" fmla="*/ 4365340 w 11121801"/>
              <a:gd name="connsiteY54" fmla="*/ 1031673 h 1557338"/>
              <a:gd name="connsiteX55" fmla="*/ 3795145 w 11121801"/>
              <a:gd name="connsiteY55" fmla="*/ 1243265 h 1557338"/>
              <a:gd name="connsiteX56" fmla="*/ 3766324 w 11121801"/>
              <a:gd name="connsiteY56" fmla="*/ 1273593 h 1557338"/>
              <a:gd name="connsiteX57" fmla="*/ 3720385 w 11121801"/>
              <a:gd name="connsiteY57" fmla="*/ 1329271 h 1557338"/>
              <a:gd name="connsiteX58" fmla="*/ 3169784 w 11121801"/>
              <a:gd name="connsiteY58" fmla="*/ 1557338 h 1557338"/>
              <a:gd name="connsiteX59" fmla="*/ 2619182 w 11121801"/>
              <a:gd name="connsiteY59" fmla="*/ 1329271 h 1557338"/>
              <a:gd name="connsiteX60" fmla="*/ 2573248 w 11121801"/>
              <a:gd name="connsiteY60" fmla="*/ 1273599 h 1557338"/>
              <a:gd name="connsiteX61" fmla="*/ 2544421 w 11121801"/>
              <a:gd name="connsiteY61" fmla="*/ 1243265 h 1557338"/>
              <a:gd name="connsiteX62" fmla="*/ 1974226 w 11121801"/>
              <a:gd name="connsiteY62" fmla="*/ 1031673 h 1557338"/>
              <a:gd name="connsiteX63" fmla="*/ 1404032 w 11121801"/>
              <a:gd name="connsiteY63" fmla="*/ 1243265 h 1557338"/>
              <a:gd name="connsiteX64" fmla="*/ 1375208 w 11121801"/>
              <a:gd name="connsiteY64" fmla="*/ 1273596 h 1557338"/>
              <a:gd name="connsiteX65" fmla="*/ 1329271 w 11121801"/>
              <a:gd name="connsiteY65" fmla="*/ 1329271 h 1557338"/>
              <a:gd name="connsiteX66" fmla="*/ 778669 w 11121801"/>
              <a:gd name="connsiteY66" fmla="*/ 1557338 h 1557338"/>
              <a:gd name="connsiteX67" fmla="*/ 0 w 11121801"/>
              <a:gd name="connsiteY67" fmla="*/ 778669 h 1557338"/>
              <a:gd name="connsiteX68" fmla="*/ 778669 w 11121801"/>
              <a:gd name="connsiteY68" fmla="*/ 0 h 155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121801" h="1557338">
                <a:moveTo>
                  <a:pt x="778669" y="0"/>
                </a:moveTo>
                <a:cubicBezTo>
                  <a:pt x="993693" y="0"/>
                  <a:pt x="1188360" y="87156"/>
                  <a:pt x="1329271" y="228067"/>
                </a:cubicBezTo>
                <a:lnTo>
                  <a:pt x="1375202" y="283735"/>
                </a:lnTo>
                <a:lnTo>
                  <a:pt x="1404032" y="314072"/>
                </a:lnTo>
                <a:cubicBezTo>
                  <a:pt x="1539563" y="443297"/>
                  <a:pt x="1744669" y="525664"/>
                  <a:pt x="1974226" y="525664"/>
                </a:cubicBezTo>
                <a:cubicBezTo>
                  <a:pt x="2203783" y="525664"/>
                  <a:pt x="2408890" y="443297"/>
                  <a:pt x="2544421" y="314072"/>
                </a:cubicBezTo>
                <a:lnTo>
                  <a:pt x="2573254" y="283732"/>
                </a:lnTo>
                <a:lnTo>
                  <a:pt x="2619182" y="228067"/>
                </a:lnTo>
                <a:cubicBezTo>
                  <a:pt x="2760093" y="87156"/>
                  <a:pt x="2954760" y="0"/>
                  <a:pt x="3169784" y="0"/>
                </a:cubicBezTo>
                <a:cubicBezTo>
                  <a:pt x="3384807" y="0"/>
                  <a:pt x="3579475" y="87156"/>
                  <a:pt x="3720385" y="228067"/>
                </a:cubicBezTo>
                <a:lnTo>
                  <a:pt x="3766318" y="283738"/>
                </a:lnTo>
                <a:lnTo>
                  <a:pt x="3795145" y="314072"/>
                </a:lnTo>
                <a:cubicBezTo>
                  <a:pt x="3930677" y="443297"/>
                  <a:pt x="4135784" y="525664"/>
                  <a:pt x="4365340" y="525664"/>
                </a:cubicBezTo>
                <a:cubicBezTo>
                  <a:pt x="4594896" y="525664"/>
                  <a:pt x="4800004" y="443297"/>
                  <a:pt x="4935534" y="314072"/>
                </a:cubicBezTo>
                <a:lnTo>
                  <a:pt x="4964372" y="283728"/>
                </a:lnTo>
                <a:lnTo>
                  <a:pt x="5010296" y="228067"/>
                </a:lnTo>
                <a:cubicBezTo>
                  <a:pt x="5151207" y="87156"/>
                  <a:pt x="5345874" y="0"/>
                  <a:pt x="5560898" y="0"/>
                </a:cubicBezTo>
                <a:cubicBezTo>
                  <a:pt x="5775921" y="0"/>
                  <a:pt x="5970589" y="87156"/>
                  <a:pt x="6111500" y="228067"/>
                </a:cubicBezTo>
                <a:lnTo>
                  <a:pt x="6157431" y="283736"/>
                </a:lnTo>
                <a:lnTo>
                  <a:pt x="6186260" y="314072"/>
                </a:lnTo>
                <a:cubicBezTo>
                  <a:pt x="6321792" y="443297"/>
                  <a:pt x="6526899" y="525664"/>
                  <a:pt x="6756455" y="525664"/>
                </a:cubicBezTo>
                <a:cubicBezTo>
                  <a:pt x="6986011" y="525664"/>
                  <a:pt x="7191119" y="443297"/>
                  <a:pt x="7326649" y="314072"/>
                </a:cubicBezTo>
                <a:lnTo>
                  <a:pt x="7355485" y="283729"/>
                </a:lnTo>
                <a:lnTo>
                  <a:pt x="7401411" y="228067"/>
                </a:lnTo>
                <a:cubicBezTo>
                  <a:pt x="7542322" y="87156"/>
                  <a:pt x="7736989" y="0"/>
                  <a:pt x="7952013" y="0"/>
                </a:cubicBezTo>
                <a:cubicBezTo>
                  <a:pt x="8167036" y="0"/>
                  <a:pt x="8361704" y="87156"/>
                  <a:pt x="8502615" y="228067"/>
                </a:cubicBezTo>
                <a:lnTo>
                  <a:pt x="8548546" y="283735"/>
                </a:lnTo>
                <a:lnTo>
                  <a:pt x="8577376" y="314072"/>
                </a:lnTo>
                <a:cubicBezTo>
                  <a:pt x="8712907" y="443297"/>
                  <a:pt x="8918014" y="525664"/>
                  <a:pt x="9147570" y="525664"/>
                </a:cubicBezTo>
                <a:cubicBezTo>
                  <a:pt x="9377126" y="525664"/>
                  <a:pt x="9582234" y="443297"/>
                  <a:pt x="9717764" y="314072"/>
                </a:cubicBezTo>
                <a:lnTo>
                  <a:pt x="9746632" y="283696"/>
                </a:lnTo>
                <a:lnTo>
                  <a:pt x="9792530" y="228067"/>
                </a:lnTo>
                <a:cubicBezTo>
                  <a:pt x="9933441" y="87156"/>
                  <a:pt x="10128109" y="0"/>
                  <a:pt x="10343132" y="0"/>
                </a:cubicBezTo>
                <a:cubicBezTo>
                  <a:pt x="10773179" y="0"/>
                  <a:pt x="11121801" y="348622"/>
                  <a:pt x="11121801" y="778669"/>
                </a:cubicBezTo>
                <a:cubicBezTo>
                  <a:pt x="11121801" y="1208716"/>
                  <a:pt x="10773179" y="1557338"/>
                  <a:pt x="10343132" y="1557338"/>
                </a:cubicBezTo>
                <a:cubicBezTo>
                  <a:pt x="10128109" y="1557338"/>
                  <a:pt x="9933441" y="1470183"/>
                  <a:pt x="9792530" y="1329271"/>
                </a:cubicBezTo>
                <a:lnTo>
                  <a:pt x="9746626" y="1273635"/>
                </a:lnTo>
                <a:lnTo>
                  <a:pt x="9717764" y="1243265"/>
                </a:lnTo>
                <a:cubicBezTo>
                  <a:pt x="9582234" y="1114041"/>
                  <a:pt x="9377126" y="1031673"/>
                  <a:pt x="9147570" y="1031673"/>
                </a:cubicBezTo>
                <a:cubicBezTo>
                  <a:pt x="8918014" y="1031673"/>
                  <a:pt x="8712907" y="1114041"/>
                  <a:pt x="8577376" y="1243265"/>
                </a:cubicBezTo>
                <a:lnTo>
                  <a:pt x="8548552" y="1273595"/>
                </a:lnTo>
                <a:lnTo>
                  <a:pt x="8502615" y="1329271"/>
                </a:lnTo>
                <a:cubicBezTo>
                  <a:pt x="8361704" y="1470183"/>
                  <a:pt x="8167036" y="1557338"/>
                  <a:pt x="7952013" y="1557338"/>
                </a:cubicBezTo>
                <a:cubicBezTo>
                  <a:pt x="7736989" y="1557338"/>
                  <a:pt x="7542322" y="1470183"/>
                  <a:pt x="7401411" y="1329271"/>
                </a:cubicBezTo>
                <a:lnTo>
                  <a:pt x="7355479" y="1273602"/>
                </a:lnTo>
                <a:lnTo>
                  <a:pt x="7326649" y="1243265"/>
                </a:lnTo>
                <a:cubicBezTo>
                  <a:pt x="7191119" y="1114041"/>
                  <a:pt x="6986011" y="1031673"/>
                  <a:pt x="6756455" y="1031673"/>
                </a:cubicBezTo>
                <a:cubicBezTo>
                  <a:pt x="6526899" y="1031673"/>
                  <a:pt x="6321792" y="1114041"/>
                  <a:pt x="6186260" y="1243265"/>
                </a:cubicBezTo>
                <a:lnTo>
                  <a:pt x="6157438" y="1273594"/>
                </a:lnTo>
                <a:lnTo>
                  <a:pt x="6111500" y="1329271"/>
                </a:lnTo>
                <a:cubicBezTo>
                  <a:pt x="5970589" y="1470183"/>
                  <a:pt x="5775921" y="1557338"/>
                  <a:pt x="5560898" y="1557338"/>
                </a:cubicBezTo>
                <a:cubicBezTo>
                  <a:pt x="5345874" y="1557338"/>
                  <a:pt x="5151207" y="1470183"/>
                  <a:pt x="5010296" y="1329271"/>
                </a:cubicBezTo>
                <a:lnTo>
                  <a:pt x="4964365" y="1273603"/>
                </a:lnTo>
                <a:lnTo>
                  <a:pt x="4935534" y="1243265"/>
                </a:lnTo>
                <a:cubicBezTo>
                  <a:pt x="4800004" y="1114041"/>
                  <a:pt x="4594896" y="1031673"/>
                  <a:pt x="4365340" y="1031673"/>
                </a:cubicBezTo>
                <a:cubicBezTo>
                  <a:pt x="4135784" y="1031673"/>
                  <a:pt x="3930677" y="1114041"/>
                  <a:pt x="3795145" y="1243265"/>
                </a:cubicBezTo>
                <a:lnTo>
                  <a:pt x="3766324" y="1273593"/>
                </a:lnTo>
                <a:lnTo>
                  <a:pt x="3720385" y="1329271"/>
                </a:lnTo>
                <a:cubicBezTo>
                  <a:pt x="3579475" y="1470183"/>
                  <a:pt x="3384807" y="1557338"/>
                  <a:pt x="3169784" y="1557338"/>
                </a:cubicBezTo>
                <a:cubicBezTo>
                  <a:pt x="2954760" y="1557338"/>
                  <a:pt x="2760093" y="1470183"/>
                  <a:pt x="2619182" y="1329271"/>
                </a:cubicBezTo>
                <a:lnTo>
                  <a:pt x="2573248" y="1273599"/>
                </a:lnTo>
                <a:lnTo>
                  <a:pt x="2544421" y="1243265"/>
                </a:lnTo>
                <a:cubicBezTo>
                  <a:pt x="2408890" y="1114041"/>
                  <a:pt x="2203783" y="1031673"/>
                  <a:pt x="1974226" y="1031673"/>
                </a:cubicBezTo>
                <a:cubicBezTo>
                  <a:pt x="1744669" y="1031673"/>
                  <a:pt x="1539563" y="1114041"/>
                  <a:pt x="1404032" y="1243265"/>
                </a:cubicBezTo>
                <a:lnTo>
                  <a:pt x="1375208" y="1273596"/>
                </a:lnTo>
                <a:lnTo>
                  <a:pt x="1329271" y="1329271"/>
                </a:lnTo>
                <a:cubicBezTo>
                  <a:pt x="1188360" y="1470183"/>
                  <a:pt x="993693" y="1557338"/>
                  <a:pt x="778669" y="1557338"/>
                </a:cubicBezTo>
                <a:cubicBezTo>
                  <a:pt x="348622" y="1557338"/>
                  <a:pt x="0" y="1208716"/>
                  <a:pt x="0" y="778669"/>
                </a:cubicBezTo>
                <a:cubicBezTo>
                  <a:pt x="0" y="348622"/>
                  <a:pt x="348622" y="0"/>
                  <a:pt x="778669" y="0"/>
                </a:cubicBezTo>
                <a:close/>
              </a:path>
            </a:pathLst>
          </a:custGeom>
          <a:solidFill>
            <a:schemeClr val="accent5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cs typeface="Arial" pitchFamily="34" charset="0"/>
            </a:endParaRPr>
          </a:p>
        </p:txBody>
      </p:sp>
      <p:sp>
        <p:nvSpPr>
          <p:cNvPr id="7" name="Oval 18">
            <a:extLst>
              <a:ext uri="{FF2B5EF4-FFF2-40B4-BE49-F238E27FC236}">
                <a16:creationId xmlns:a16="http://schemas.microsoft.com/office/drawing/2014/main" id="{68F8347C-DD72-4CDF-B6EC-D91CA9E6B3AD}"/>
              </a:ext>
            </a:extLst>
          </p:cNvPr>
          <p:cNvSpPr/>
          <p:nvPr/>
        </p:nvSpPr>
        <p:spPr>
          <a:xfrm>
            <a:off x="3267246" y="1692009"/>
            <a:ext cx="1117831" cy="111783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21">
            <a:extLst>
              <a:ext uri="{FF2B5EF4-FFF2-40B4-BE49-F238E27FC236}">
                <a16:creationId xmlns:a16="http://schemas.microsoft.com/office/drawing/2014/main" id="{6A725093-9253-4DCC-90F7-A8668BD5B7C1}"/>
              </a:ext>
            </a:extLst>
          </p:cNvPr>
          <p:cNvSpPr/>
          <p:nvPr/>
        </p:nvSpPr>
        <p:spPr>
          <a:xfrm>
            <a:off x="5556347" y="1692009"/>
            <a:ext cx="1117831" cy="111783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22">
            <a:extLst>
              <a:ext uri="{FF2B5EF4-FFF2-40B4-BE49-F238E27FC236}">
                <a16:creationId xmlns:a16="http://schemas.microsoft.com/office/drawing/2014/main" id="{AAFB1849-9C03-4F8B-9F57-719CBF5D066E}"/>
              </a:ext>
            </a:extLst>
          </p:cNvPr>
          <p:cNvSpPr/>
          <p:nvPr/>
        </p:nvSpPr>
        <p:spPr>
          <a:xfrm>
            <a:off x="7845448" y="1692009"/>
            <a:ext cx="1117831" cy="111783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F70BD126-DA4A-4308-8CA4-EEB2369A3070}"/>
              </a:ext>
            </a:extLst>
          </p:cNvPr>
          <p:cNvSpPr/>
          <p:nvPr/>
        </p:nvSpPr>
        <p:spPr>
          <a:xfrm>
            <a:off x="10134549" y="1692009"/>
            <a:ext cx="1117831" cy="111783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B4B86369-4D97-4BE4-9E2B-18B93CDBD285}"/>
              </a:ext>
            </a:extLst>
          </p:cNvPr>
          <p:cNvSpPr/>
          <p:nvPr/>
        </p:nvSpPr>
        <p:spPr>
          <a:xfrm>
            <a:off x="978146" y="1692009"/>
            <a:ext cx="1117831" cy="111783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86FCBC46-4B20-452A-B340-576964833B3C}"/>
              </a:ext>
            </a:extLst>
          </p:cNvPr>
          <p:cNvSpPr txBox="1"/>
          <p:nvPr/>
        </p:nvSpPr>
        <p:spPr>
          <a:xfrm>
            <a:off x="515357" y="3217429"/>
            <a:ext cx="1904261" cy="16004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dirty="0"/>
              <a:t>Gestionar recursos presupuestario nacionales e internacionales para el cumplimiento de objetivos institucionales</a:t>
            </a:r>
            <a:endParaRPr lang="ko-KR" altLang="en-US" dirty="0">
              <a:solidFill>
                <a:schemeClr val="accent3"/>
              </a:solidFill>
              <a:cs typeface="Arial" pitchFamily="34" charset="0"/>
            </a:endParaRPr>
          </a:p>
        </p:txBody>
      </p:sp>
      <p:pic>
        <p:nvPicPr>
          <p:cNvPr id="27" name="Gráfico 26" descr="Microscopio">
            <a:extLst>
              <a:ext uri="{FF2B5EF4-FFF2-40B4-BE49-F238E27FC236}">
                <a16:creationId xmlns:a16="http://schemas.microsoft.com/office/drawing/2014/main" id="{C4F2D0B5-6390-4662-8684-EADF5F22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8062" y="1770582"/>
            <a:ext cx="914400" cy="914400"/>
          </a:xfrm>
          <a:prstGeom prst="rect">
            <a:avLst/>
          </a:prstGeom>
        </p:spPr>
      </p:pic>
      <p:pic>
        <p:nvPicPr>
          <p:cNvPr id="28" name="Gráfico 27" descr="ADN">
            <a:extLst>
              <a:ext uri="{FF2B5EF4-FFF2-40B4-BE49-F238E27FC236}">
                <a16:creationId xmlns:a16="http://schemas.microsoft.com/office/drawing/2014/main" id="{A56E585D-4A53-4455-9ED2-34C8D6892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522" y="1782583"/>
            <a:ext cx="914400" cy="914400"/>
          </a:xfrm>
          <a:prstGeom prst="rect">
            <a:avLst/>
          </a:prstGeom>
        </p:spPr>
      </p:pic>
      <p:pic>
        <p:nvPicPr>
          <p:cNvPr id="29" name="Gráfico 28" descr="Libros">
            <a:extLst>
              <a:ext uri="{FF2B5EF4-FFF2-40B4-BE49-F238E27FC236}">
                <a16:creationId xmlns:a16="http://schemas.microsoft.com/office/drawing/2014/main" id="{532E43EF-555C-493F-B03C-FC60E860D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7163" y="1822535"/>
            <a:ext cx="914400" cy="914400"/>
          </a:xfrm>
          <a:prstGeom prst="rect">
            <a:avLst/>
          </a:prstGeom>
        </p:spPr>
      </p:pic>
      <p:pic>
        <p:nvPicPr>
          <p:cNvPr id="30" name="Gráfico 29" descr="Crecimiento empresarial">
            <a:extLst>
              <a:ext uri="{FF2B5EF4-FFF2-40B4-BE49-F238E27FC236}">
                <a16:creationId xmlns:a16="http://schemas.microsoft.com/office/drawing/2014/main" id="{319BFE0F-6EC3-4ABD-9809-12F9B43DE8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99454" y="1770582"/>
            <a:ext cx="914400" cy="914400"/>
          </a:xfrm>
          <a:prstGeom prst="rect">
            <a:avLst/>
          </a:prstGeom>
        </p:spPr>
      </p:pic>
      <p:pic>
        <p:nvPicPr>
          <p:cNvPr id="31" name="Gráfico 30" descr="Apretón de manos">
            <a:extLst>
              <a:ext uri="{FF2B5EF4-FFF2-40B4-BE49-F238E27FC236}">
                <a16:creationId xmlns:a16="http://schemas.microsoft.com/office/drawing/2014/main" id="{95551DAC-B6CE-46AC-8620-5274CFAAA6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68961" y="1849248"/>
            <a:ext cx="914400" cy="914400"/>
          </a:xfrm>
          <a:prstGeom prst="rect">
            <a:avLst/>
          </a:prstGeom>
        </p:spPr>
      </p:pic>
      <p:sp>
        <p:nvSpPr>
          <p:cNvPr id="35" name="TextBox 35">
            <a:extLst>
              <a:ext uri="{FF2B5EF4-FFF2-40B4-BE49-F238E27FC236}">
                <a16:creationId xmlns:a16="http://schemas.microsoft.com/office/drawing/2014/main" id="{876E61A5-1663-4D1F-B950-3ECDC1508FF2}"/>
              </a:ext>
            </a:extLst>
          </p:cNvPr>
          <p:cNvSpPr txBox="1"/>
          <p:nvPr/>
        </p:nvSpPr>
        <p:spPr>
          <a:xfrm>
            <a:off x="2729704" y="3233668"/>
            <a:ext cx="1904261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dirty="0"/>
              <a:t>Realizar alianza estratégicas para el desarrollo de nuevos proyectos de investigación</a:t>
            </a:r>
            <a:endParaRPr lang="ko-KR" altLang="en-US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CC1FA6-0492-43BF-9883-99A0C1F0CA75}"/>
              </a:ext>
            </a:extLst>
          </p:cNvPr>
          <p:cNvSpPr txBox="1"/>
          <p:nvPr/>
        </p:nvSpPr>
        <p:spPr>
          <a:xfrm>
            <a:off x="5064379" y="3233668"/>
            <a:ext cx="190426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dirty="0"/>
              <a:t>Fortalecimiento de las competencias institucionales</a:t>
            </a:r>
            <a:endParaRPr lang="ko-KR" altLang="en-US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7" name="TextBox 35">
            <a:extLst>
              <a:ext uri="{FF2B5EF4-FFF2-40B4-BE49-F238E27FC236}">
                <a16:creationId xmlns:a16="http://schemas.microsoft.com/office/drawing/2014/main" id="{5B197E50-37D5-4A99-BDF5-B43526FCBF91}"/>
              </a:ext>
            </a:extLst>
          </p:cNvPr>
          <p:cNvSpPr txBox="1"/>
          <p:nvPr/>
        </p:nvSpPr>
        <p:spPr>
          <a:xfrm>
            <a:off x="7332503" y="3205338"/>
            <a:ext cx="1904261" cy="16004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dirty="0"/>
              <a:t>Garantizar la ejecución de los programas de evaluación externa de calidad y continuidad de los servicios</a:t>
            </a:r>
            <a:endParaRPr lang="ko-KR" altLang="en-US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8" name="TextBox 35">
            <a:extLst>
              <a:ext uri="{FF2B5EF4-FFF2-40B4-BE49-F238E27FC236}">
                <a16:creationId xmlns:a16="http://schemas.microsoft.com/office/drawing/2014/main" id="{72D2B8D7-B94B-4831-8613-E468B8398032}"/>
              </a:ext>
            </a:extLst>
          </p:cNvPr>
          <p:cNvSpPr txBox="1"/>
          <p:nvPr/>
        </p:nvSpPr>
        <p:spPr>
          <a:xfrm>
            <a:off x="9667178" y="3233667"/>
            <a:ext cx="1904261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dirty="0"/>
              <a:t>Fortalecer los flujos, procesos y procedimientos administrativos financieros.</a:t>
            </a:r>
            <a:endParaRPr lang="ko-KR" altLang="en-US" dirty="0">
              <a:solidFill>
                <a:schemeClr val="accent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32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rgbClr val="32266B"/>
                </a:solidFill>
                <a:latin typeface="Barlow Condensed Medium" panose="00000606000000000000" pitchFamily="2" charset="0"/>
              </a:rPr>
              <a:t>Próximas Acciones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911" y="6193785"/>
            <a:ext cx="4338112" cy="630998"/>
          </a:xfrm>
          <a:prstGeom prst="rect">
            <a:avLst/>
          </a:prstGeom>
        </p:spPr>
      </p:pic>
      <p:sp>
        <p:nvSpPr>
          <p:cNvPr id="5" name="Freeform: Shape 19">
            <a:extLst>
              <a:ext uri="{FF2B5EF4-FFF2-40B4-BE49-F238E27FC236}">
                <a16:creationId xmlns:a16="http://schemas.microsoft.com/office/drawing/2014/main" id="{80BEB608-4747-4F3A-81B9-EDF9073C422A}"/>
              </a:ext>
            </a:extLst>
          </p:cNvPr>
          <p:cNvSpPr/>
          <p:nvPr/>
        </p:nvSpPr>
        <p:spPr>
          <a:xfrm>
            <a:off x="586996" y="1065524"/>
            <a:ext cx="10611608" cy="1485898"/>
          </a:xfrm>
          <a:custGeom>
            <a:avLst/>
            <a:gdLst>
              <a:gd name="connsiteX0" fmla="*/ 778669 w 11121801"/>
              <a:gd name="connsiteY0" fmla="*/ 0 h 1557338"/>
              <a:gd name="connsiteX1" fmla="*/ 1329271 w 11121801"/>
              <a:gd name="connsiteY1" fmla="*/ 228067 h 1557338"/>
              <a:gd name="connsiteX2" fmla="*/ 1375202 w 11121801"/>
              <a:gd name="connsiteY2" fmla="*/ 283735 h 1557338"/>
              <a:gd name="connsiteX3" fmla="*/ 1404032 w 11121801"/>
              <a:gd name="connsiteY3" fmla="*/ 314072 h 1557338"/>
              <a:gd name="connsiteX4" fmla="*/ 1974226 w 11121801"/>
              <a:gd name="connsiteY4" fmla="*/ 525664 h 1557338"/>
              <a:gd name="connsiteX5" fmla="*/ 2544421 w 11121801"/>
              <a:gd name="connsiteY5" fmla="*/ 314072 h 1557338"/>
              <a:gd name="connsiteX6" fmla="*/ 2573254 w 11121801"/>
              <a:gd name="connsiteY6" fmla="*/ 283732 h 1557338"/>
              <a:gd name="connsiteX7" fmla="*/ 2619182 w 11121801"/>
              <a:gd name="connsiteY7" fmla="*/ 228067 h 1557338"/>
              <a:gd name="connsiteX8" fmla="*/ 3169784 w 11121801"/>
              <a:gd name="connsiteY8" fmla="*/ 0 h 1557338"/>
              <a:gd name="connsiteX9" fmla="*/ 3720385 w 11121801"/>
              <a:gd name="connsiteY9" fmla="*/ 228067 h 1557338"/>
              <a:gd name="connsiteX10" fmla="*/ 3766318 w 11121801"/>
              <a:gd name="connsiteY10" fmla="*/ 283738 h 1557338"/>
              <a:gd name="connsiteX11" fmla="*/ 3795145 w 11121801"/>
              <a:gd name="connsiteY11" fmla="*/ 314072 h 1557338"/>
              <a:gd name="connsiteX12" fmla="*/ 4365340 w 11121801"/>
              <a:gd name="connsiteY12" fmla="*/ 525664 h 1557338"/>
              <a:gd name="connsiteX13" fmla="*/ 4935534 w 11121801"/>
              <a:gd name="connsiteY13" fmla="*/ 314072 h 1557338"/>
              <a:gd name="connsiteX14" fmla="*/ 4964372 w 11121801"/>
              <a:gd name="connsiteY14" fmla="*/ 283728 h 1557338"/>
              <a:gd name="connsiteX15" fmla="*/ 5010296 w 11121801"/>
              <a:gd name="connsiteY15" fmla="*/ 228067 h 1557338"/>
              <a:gd name="connsiteX16" fmla="*/ 5560898 w 11121801"/>
              <a:gd name="connsiteY16" fmla="*/ 0 h 1557338"/>
              <a:gd name="connsiteX17" fmla="*/ 6111500 w 11121801"/>
              <a:gd name="connsiteY17" fmla="*/ 228067 h 1557338"/>
              <a:gd name="connsiteX18" fmla="*/ 6157431 w 11121801"/>
              <a:gd name="connsiteY18" fmla="*/ 283736 h 1557338"/>
              <a:gd name="connsiteX19" fmla="*/ 6186260 w 11121801"/>
              <a:gd name="connsiteY19" fmla="*/ 314072 h 1557338"/>
              <a:gd name="connsiteX20" fmla="*/ 6756455 w 11121801"/>
              <a:gd name="connsiteY20" fmla="*/ 525664 h 1557338"/>
              <a:gd name="connsiteX21" fmla="*/ 7326649 w 11121801"/>
              <a:gd name="connsiteY21" fmla="*/ 314072 h 1557338"/>
              <a:gd name="connsiteX22" fmla="*/ 7355485 w 11121801"/>
              <a:gd name="connsiteY22" fmla="*/ 283729 h 1557338"/>
              <a:gd name="connsiteX23" fmla="*/ 7401411 w 11121801"/>
              <a:gd name="connsiteY23" fmla="*/ 228067 h 1557338"/>
              <a:gd name="connsiteX24" fmla="*/ 7952013 w 11121801"/>
              <a:gd name="connsiteY24" fmla="*/ 0 h 1557338"/>
              <a:gd name="connsiteX25" fmla="*/ 8502615 w 11121801"/>
              <a:gd name="connsiteY25" fmla="*/ 228067 h 1557338"/>
              <a:gd name="connsiteX26" fmla="*/ 8548546 w 11121801"/>
              <a:gd name="connsiteY26" fmla="*/ 283735 h 1557338"/>
              <a:gd name="connsiteX27" fmla="*/ 8577376 w 11121801"/>
              <a:gd name="connsiteY27" fmla="*/ 314072 h 1557338"/>
              <a:gd name="connsiteX28" fmla="*/ 9147570 w 11121801"/>
              <a:gd name="connsiteY28" fmla="*/ 525664 h 1557338"/>
              <a:gd name="connsiteX29" fmla="*/ 9717764 w 11121801"/>
              <a:gd name="connsiteY29" fmla="*/ 314072 h 1557338"/>
              <a:gd name="connsiteX30" fmla="*/ 9746632 w 11121801"/>
              <a:gd name="connsiteY30" fmla="*/ 283696 h 1557338"/>
              <a:gd name="connsiteX31" fmla="*/ 9792530 w 11121801"/>
              <a:gd name="connsiteY31" fmla="*/ 228067 h 1557338"/>
              <a:gd name="connsiteX32" fmla="*/ 10343132 w 11121801"/>
              <a:gd name="connsiteY32" fmla="*/ 0 h 1557338"/>
              <a:gd name="connsiteX33" fmla="*/ 11121801 w 11121801"/>
              <a:gd name="connsiteY33" fmla="*/ 778669 h 1557338"/>
              <a:gd name="connsiteX34" fmla="*/ 10343132 w 11121801"/>
              <a:gd name="connsiteY34" fmla="*/ 1557338 h 1557338"/>
              <a:gd name="connsiteX35" fmla="*/ 9792530 w 11121801"/>
              <a:gd name="connsiteY35" fmla="*/ 1329271 h 1557338"/>
              <a:gd name="connsiteX36" fmla="*/ 9746626 w 11121801"/>
              <a:gd name="connsiteY36" fmla="*/ 1273635 h 1557338"/>
              <a:gd name="connsiteX37" fmla="*/ 9717764 w 11121801"/>
              <a:gd name="connsiteY37" fmla="*/ 1243265 h 1557338"/>
              <a:gd name="connsiteX38" fmla="*/ 9147570 w 11121801"/>
              <a:gd name="connsiteY38" fmla="*/ 1031673 h 1557338"/>
              <a:gd name="connsiteX39" fmla="*/ 8577376 w 11121801"/>
              <a:gd name="connsiteY39" fmla="*/ 1243265 h 1557338"/>
              <a:gd name="connsiteX40" fmla="*/ 8548552 w 11121801"/>
              <a:gd name="connsiteY40" fmla="*/ 1273595 h 1557338"/>
              <a:gd name="connsiteX41" fmla="*/ 8502615 w 11121801"/>
              <a:gd name="connsiteY41" fmla="*/ 1329271 h 1557338"/>
              <a:gd name="connsiteX42" fmla="*/ 7952013 w 11121801"/>
              <a:gd name="connsiteY42" fmla="*/ 1557338 h 1557338"/>
              <a:gd name="connsiteX43" fmla="*/ 7401411 w 11121801"/>
              <a:gd name="connsiteY43" fmla="*/ 1329271 h 1557338"/>
              <a:gd name="connsiteX44" fmla="*/ 7355479 w 11121801"/>
              <a:gd name="connsiteY44" fmla="*/ 1273602 h 1557338"/>
              <a:gd name="connsiteX45" fmla="*/ 7326649 w 11121801"/>
              <a:gd name="connsiteY45" fmla="*/ 1243265 h 1557338"/>
              <a:gd name="connsiteX46" fmla="*/ 6756455 w 11121801"/>
              <a:gd name="connsiteY46" fmla="*/ 1031673 h 1557338"/>
              <a:gd name="connsiteX47" fmla="*/ 6186260 w 11121801"/>
              <a:gd name="connsiteY47" fmla="*/ 1243265 h 1557338"/>
              <a:gd name="connsiteX48" fmla="*/ 6157438 w 11121801"/>
              <a:gd name="connsiteY48" fmla="*/ 1273594 h 1557338"/>
              <a:gd name="connsiteX49" fmla="*/ 6111500 w 11121801"/>
              <a:gd name="connsiteY49" fmla="*/ 1329271 h 1557338"/>
              <a:gd name="connsiteX50" fmla="*/ 5560898 w 11121801"/>
              <a:gd name="connsiteY50" fmla="*/ 1557338 h 1557338"/>
              <a:gd name="connsiteX51" fmla="*/ 5010296 w 11121801"/>
              <a:gd name="connsiteY51" fmla="*/ 1329271 h 1557338"/>
              <a:gd name="connsiteX52" fmla="*/ 4964365 w 11121801"/>
              <a:gd name="connsiteY52" fmla="*/ 1273603 h 1557338"/>
              <a:gd name="connsiteX53" fmla="*/ 4935534 w 11121801"/>
              <a:gd name="connsiteY53" fmla="*/ 1243265 h 1557338"/>
              <a:gd name="connsiteX54" fmla="*/ 4365340 w 11121801"/>
              <a:gd name="connsiteY54" fmla="*/ 1031673 h 1557338"/>
              <a:gd name="connsiteX55" fmla="*/ 3795145 w 11121801"/>
              <a:gd name="connsiteY55" fmla="*/ 1243265 h 1557338"/>
              <a:gd name="connsiteX56" fmla="*/ 3766324 w 11121801"/>
              <a:gd name="connsiteY56" fmla="*/ 1273593 h 1557338"/>
              <a:gd name="connsiteX57" fmla="*/ 3720385 w 11121801"/>
              <a:gd name="connsiteY57" fmla="*/ 1329271 h 1557338"/>
              <a:gd name="connsiteX58" fmla="*/ 3169784 w 11121801"/>
              <a:gd name="connsiteY58" fmla="*/ 1557338 h 1557338"/>
              <a:gd name="connsiteX59" fmla="*/ 2619182 w 11121801"/>
              <a:gd name="connsiteY59" fmla="*/ 1329271 h 1557338"/>
              <a:gd name="connsiteX60" fmla="*/ 2573248 w 11121801"/>
              <a:gd name="connsiteY60" fmla="*/ 1273599 h 1557338"/>
              <a:gd name="connsiteX61" fmla="*/ 2544421 w 11121801"/>
              <a:gd name="connsiteY61" fmla="*/ 1243265 h 1557338"/>
              <a:gd name="connsiteX62" fmla="*/ 1974226 w 11121801"/>
              <a:gd name="connsiteY62" fmla="*/ 1031673 h 1557338"/>
              <a:gd name="connsiteX63" fmla="*/ 1404032 w 11121801"/>
              <a:gd name="connsiteY63" fmla="*/ 1243265 h 1557338"/>
              <a:gd name="connsiteX64" fmla="*/ 1375208 w 11121801"/>
              <a:gd name="connsiteY64" fmla="*/ 1273596 h 1557338"/>
              <a:gd name="connsiteX65" fmla="*/ 1329271 w 11121801"/>
              <a:gd name="connsiteY65" fmla="*/ 1329271 h 1557338"/>
              <a:gd name="connsiteX66" fmla="*/ 778669 w 11121801"/>
              <a:gd name="connsiteY66" fmla="*/ 1557338 h 1557338"/>
              <a:gd name="connsiteX67" fmla="*/ 0 w 11121801"/>
              <a:gd name="connsiteY67" fmla="*/ 778669 h 1557338"/>
              <a:gd name="connsiteX68" fmla="*/ 778669 w 11121801"/>
              <a:gd name="connsiteY68" fmla="*/ 0 h 155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121801" h="1557338">
                <a:moveTo>
                  <a:pt x="778669" y="0"/>
                </a:moveTo>
                <a:cubicBezTo>
                  <a:pt x="993693" y="0"/>
                  <a:pt x="1188360" y="87156"/>
                  <a:pt x="1329271" y="228067"/>
                </a:cubicBezTo>
                <a:lnTo>
                  <a:pt x="1375202" y="283735"/>
                </a:lnTo>
                <a:lnTo>
                  <a:pt x="1404032" y="314072"/>
                </a:lnTo>
                <a:cubicBezTo>
                  <a:pt x="1539563" y="443297"/>
                  <a:pt x="1744669" y="525664"/>
                  <a:pt x="1974226" y="525664"/>
                </a:cubicBezTo>
                <a:cubicBezTo>
                  <a:pt x="2203783" y="525664"/>
                  <a:pt x="2408890" y="443297"/>
                  <a:pt x="2544421" y="314072"/>
                </a:cubicBezTo>
                <a:lnTo>
                  <a:pt x="2573254" y="283732"/>
                </a:lnTo>
                <a:lnTo>
                  <a:pt x="2619182" y="228067"/>
                </a:lnTo>
                <a:cubicBezTo>
                  <a:pt x="2760093" y="87156"/>
                  <a:pt x="2954760" y="0"/>
                  <a:pt x="3169784" y="0"/>
                </a:cubicBezTo>
                <a:cubicBezTo>
                  <a:pt x="3384807" y="0"/>
                  <a:pt x="3579475" y="87156"/>
                  <a:pt x="3720385" y="228067"/>
                </a:cubicBezTo>
                <a:lnTo>
                  <a:pt x="3766318" y="283738"/>
                </a:lnTo>
                <a:lnTo>
                  <a:pt x="3795145" y="314072"/>
                </a:lnTo>
                <a:cubicBezTo>
                  <a:pt x="3930677" y="443297"/>
                  <a:pt x="4135784" y="525664"/>
                  <a:pt x="4365340" y="525664"/>
                </a:cubicBezTo>
                <a:cubicBezTo>
                  <a:pt x="4594896" y="525664"/>
                  <a:pt x="4800004" y="443297"/>
                  <a:pt x="4935534" y="314072"/>
                </a:cubicBezTo>
                <a:lnTo>
                  <a:pt x="4964372" y="283728"/>
                </a:lnTo>
                <a:lnTo>
                  <a:pt x="5010296" y="228067"/>
                </a:lnTo>
                <a:cubicBezTo>
                  <a:pt x="5151207" y="87156"/>
                  <a:pt x="5345874" y="0"/>
                  <a:pt x="5560898" y="0"/>
                </a:cubicBezTo>
                <a:cubicBezTo>
                  <a:pt x="5775921" y="0"/>
                  <a:pt x="5970589" y="87156"/>
                  <a:pt x="6111500" y="228067"/>
                </a:cubicBezTo>
                <a:lnTo>
                  <a:pt x="6157431" y="283736"/>
                </a:lnTo>
                <a:lnTo>
                  <a:pt x="6186260" y="314072"/>
                </a:lnTo>
                <a:cubicBezTo>
                  <a:pt x="6321792" y="443297"/>
                  <a:pt x="6526899" y="525664"/>
                  <a:pt x="6756455" y="525664"/>
                </a:cubicBezTo>
                <a:cubicBezTo>
                  <a:pt x="6986011" y="525664"/>
                  <a:pt x="7191119" y="443297"/>
                  <a:pt x="7326649" y="314072"/>
                </a:cubicBezTo>
                <a:lnTo>
                  <a:pt x="7355485" y="283729"/>
                </a:lnTo>
                <a:lnTo>
                  <a:pt x="7401411" y="228067"/>
                </a:lnTo>
                <a:cubicBezTo>
                  <a:pt x="7542322" y="87156"/>
                  <a:pt x="7736989" y="0"/>
                  <a:pt x="7952013" y="0"/>
                </a:cubicBezTo>
                <a:cubicBezTo>
                  <a:pt x="8167036" y="0"/>
                  <a:pt x="8361704" y="87156"/>
                  <a:pt x="8502615" y="228067"/>
                </a:cubicBezTo>
                <a:lnTo>
                  <a:pt x="8548546" y="283735"/>
                </a:lnTo>
                <a:lnTo>
                  <a:pt x="8577376" y="314072"/>
                </a:lnTo>
                <a:cubicBezTo>
                  <a:pt x="8712907" y="443297"/>
                  <a:pt x="8918014" y="525664"/>
                  <a:pt x="9147570" y="525664"/>
                </a:cubicBezTo>
                <a:cubicBezTo>
                  <a:pt x="9377126" y="525664"/>
                  <a:pt x="9582234" y="443297"/>
                  <a:pt x="9717764" y="314072"/>
                </a:cubicBezTo>
                <a:lnTo>
                  <a:pt x="9746632" y="283696"/>
                </a:lnTo>
                <a:lnTo>
                  <a:pt x="9792530" y="228067"/>
                </a:lnTo>
                <a:cubicBezTo>
                  <a:pt x="9933441" y="87156"/>
                  <a:pt x="10128109" y="0"/>
                  <a:pt x="10343132" y="0"/>
                </a:cubicBezTo>
                <a:cubicBezTo>
                  <a:pt x="10773179" y="0"/>
                  <a:pt x="11121801" y="348622"/>
                  <a:pt x="11121801" y="778669"/>
                </a:cubicBezTo>
                <a:cubicBezTo>
                  <a:pt x="11121801" y="1208716"/>
                  <a:pt x="10773179" y="1557338"/>
                  <a:pt x="10343132" y="1557338"/>
                </a:cubicBezTo>
                <a:cubicBezTo>
                  <a:pt x="10128109" y="1557338"/>
                  <a:pt x="9933441" y="1470183"/>
                  <a:pt x="9792530" y="1329271"/>
                </a:cubicBezTo>
                <a:lnTo>
                  <a:pt x="9746626" y="1273635"/>
                </a:lnTo>
                <a:lnTo>
                  <a:pt x="9717764" y="1243265"/>
                </a:lnTo>
                <a:cubicBezTo>
                  <a:pt x="9582234" y="1114041"/>
                  <a:pt x="9377126" y="1031673"/>
                  <a:pt x="9147570" y="1031673"/>
                </a:cubicBezTo>
                <a:cubicBezTo>
                  <a:pt x="8918014" y="1031673"/>
                  <a:pt x="8712907" y="1114041"/>
                  <a:pt x="8577376" y="1243265"/>
                </a:cubicBezTo>
                <a:lnTo>
                  <a:pt x="8548552" y="1273595"/>
                </a:lnTo>
                <a:lnTo>
                  <a:pt x="8502615" y="1329271"/>
                </a:lnTo>
                <a:cubicBezTo>
                  <a:pt x="8361704" y="1470183"/>
                  <a:pt x="8167036" y="1557338"/>
                  <a:pt x="7952013" y="1557338"/>
                </a:cubicBezTo>
                <a:cubicBezTo>
                  <a:pt x="7736989" y="1557338"/>
                  <a:pt x="7542322" y="1470183"/>
                  <a:pt x="7401411" y="1329271"/>
                </a:cubicBezTo>
                <a:lnTo>
                  <a:pt x="7355479" y="1273602"/>
                </a:lnTo>
                <a:lnTo>
                  <a:pt x="7326649" y="1243265"/>
                </a:lnTo>
                <a:cubicBezTo>
                  <a:pt x="7191119" y="1114041"/>
                  <a:pt x="6986011" y="1031673"/>
                  <a:pt x="6756455" y="1031673"/>
                </a:cubicBezTo>
                <a:cubicBezTo>
                  <a:pt x="6526899" y="1031673"/>
                  <a:pt x="6321792" y="1114041"/>
                  <a:pt x="6186260" y="1243265"/>
                </a:cubicBezTo>
                <a:lnTo>
                  <a:pt x="6157438" y="1273594"/>
                </a:lnTo>
                <a:lnTo>
                  <a:pt x="6111500" y="1329271"/>
                </a:lnTo>
                <a:cubicBezTo>
                  <a:pt x="5970589" y="1470183"/>
                  <a:pt x="5775921" y="1557338"/>
                  <a:pt x="5560898" y="1557338"/>
                </a:cubicBezTo>
                <a:cubicBezTo>
                  <a:pt x="5345874" y="1557338"/>
                  <a:pt x="5151207" y="1470183"/>
                  <a:pt x="5010296" y="1329271"/>
                </a:cubicBezTo>
                <a:lnTo>
                  <a:pt x="4964365" y="1273603"/>
                </a:lnTo>
                <a:lnTo>
                  <a:pt x="4935534" y="1243265"/>
                </a:lnTo>
                <a:cubicBezTo>
                  <a:pt x="4800004" y="1114041"/>
                  <a:pt x="4594896" y="1031673"/>
                  <a:pt x="4365340" y="1031673"/>
                </a:cubicBezTo>
                <a:cubicBezTo>
                  <a:pt x="4135784" y="1031673"/>
                  <a:pt x="3930677" y="1114041"/>
                  <a:pt x="3795145" y="1243265"/>
                </a:cubicBezTo>
                <a:lnTo>
                  <a:pt x="3766324" y="1273593"/>
                </a:lnTo>
                <a:lnTo>
                  <a:pt x="3720385" y="1329271"/>
                </a:lnTo>
                <a:cubicBezTo>
                  <a:pt x="3579475" y="1470183"/>
                  <a:pt x="3384807" y="1557338"/>
                  <a:pt x="3169784" y="1557338"/>
                </a:cubicBezTo>
                <a:cubicBezTo>
                  <a:pt x="2954760" y="1557338"/>
                  <a:pt x="2760093" y="1470183"/>
                  <a:pt x="2619182" y="1329271"/>
                </a:cubicBezTo>
                <a:lnTo>
                  <a:pt x="2573248" y="1273599"/>
                </a:lnTo>
                <a:lnTo>
                  <a:pt x="2544421" y="1243265"/>
                </a:lnTo>
                <a:cubicBezTo>
                  <a:pt x="2408890" y="1114041"/>
                  <a:pt x="2203783" y="1031673"/>
                  <a:pt x="1974226" y="1031673"/>
                </a:cubicBezTo>
                <a:cubicBezTo>
                  <a:pt x="1744669" y="1031673"/>
                  <a:pt x="1539563" y="1114041"/>
                  <a:pt x="1404032" y="1243265"/>
                </a:cubicBezTo>
                <a:lnTo>
                  <a:pt x="1375208" y="1273596"/>
                </a:lnTo>
                <a:lnTo>
                  <a:pt x="1329271" y="1329271"/>
                </a:lnTo>
                <a:cubicBezTo>
                  <a:pt x="1188360" y="1470183"/>
                  <a:pt x="993693" y="1557338"/>
                  <a:pt x="778669" y="1557338"/>
                </a:cubicBezTo>
                <a:cubicBezTo>
                  <a:pt x="348622" y="1557338"/>
                  <a:pt x="0" y="1208716"/>
                  <a:pt x="0" y="778669"/>
                </a:cubicBezTo>
                <a:cubicBezTo>
                  <a:pt x="0" y="348622"/>
                  <a:pt x="348622" y="0"/>
                  <a:pt x="778669" y="0"/>
                </a:cubicBezTo>
                <a:close/>
              </a:path>
            </a:pathLst>
          </a:custGeom>
          <a:solidFill>
            <a:schemeClr val="accent5"/>
          </a:solidFill>
          <a:ln w="63500">
            <a:noFill/>
          </a:ln>
          <a:effectLst>
            <a:innerShdw blurRad="101600" dist="88900" dir="135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cs typeface="Arial" pitchFamily="34" charset="0"/>
            </a:endParaRPr>
          </a:p>
        </p:txBody>
      </p:sp>
      <p:sp>
        <p:nvSpPr>
          <p:cNvPr id="7" name="Oval 18">
            <a:extLst>
              <a:ext uri="{FF2B5EF4-FFF2-40B4-BE49-F238E27FC236}">
                <a16:creationId xmlns:a16="http://schemas.microsoft.com/office/drawing/2014/main" id="{68F8347C-DD72-4CDF-B6EC-D91CA9E6B3AD}"/>
              </a:ext>
            </a:extLst>
          </p:cNvPr>
          <p:cNvSpPr/>
          <p:nvPr/>
        </p:nvSpPr>
        <p:spPr>
          <a:xfrm>
            <a:off x="3064046" y="1249558"/>
            <a:ext cx="1117831" cy="111783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21">
            <a:extLst>
              <a:ext uri="{FF2B5EF4-FFF2-40B4-BE49-F238E27FC236}">
                <a16:creationId xmlns:a16="http://schemas.microsoft.com/office/drawing/2014/main" id="{6A725093-9253-4DCC-90F7-A8668BD5B7C1}"/>
              </a:ext>
            </a:extLst>
          </p:cNvPr>
          <p:cNvSpPr/>
          <p:nvPr/>
        </p:nvSpPr>
        <p:spPr>
          <a:xfrm>
            <a:off x="5353147" y="1249558"/>
            <a:ext cx="1117831" cy="111783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22">
            <a:extLst>
              <a:ext uri="{FF2B5EF4-FFF2-40B4-BE49-F238E27FC236}">
                <a16:creationId xmlns:a16="http://schemas.microsoft.com/office/drawing/2014/main" id="{AAFB1849-9C03-4F8B-9F57-719CBF5D066E}"/>
              </a:ext>
            </a:extLst>
          </p:cNvPr>
          <p:cNvSpPr/>
          <p:nvPr/>
        </p:nvSpPr>
        <p:spPr>
          <a:xfrm>
            <a:off x="7642248" y="1249558"/>
            <a:ext cx="1117831" cy="111783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F70BD126-DA4A-4308-8CA4-EEB2369A3070}"/>
              </a:ext>
            </a:extLst>
          </p:cNvPr>
          <p:cNvSpPr/>
          <p:nvPr/>
        </p:nvSpPr>
        <p:spPr>
          <a:xfrm>
            <a:off x="9931349" y="1249558"/>
            <a:ext cx="1117831" cy="111783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4">
            <a:extLst>
              <a:ext uri="{FF2B5EF4-FFF2-40B4-BE49-F238E27FC236}">
                <a16:creationId xmlns:a16="http://schemas.microsoft.com/office/drawing/2014/main" id="{B4B86369-4D97-4BE4-9E2B-18B93CDBD285}"/>
              </a:ext>
            </a:extLst>
          </p:cNvPr>
          <p:cNvSpPr/>
          <p:nvPr/>
        </p:nvSpPr>
        <p:spPr>
          <a:xfrm>
            <a:off x="774946" y="1249558"/>
            <a:ext cx="1117831" cy="111783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86FCBC46-4B20-452A-B340-576964833B3C}"/>
              </a:ext>
            </a:extLst>
          </p:cNvPr>
          <p:cNvSpPr txBox="1"/>
          <p:nvPr/>
        </p:nvSpPr>
        <p:spPr>
          <a:xfrm>
            <a:off x="425632" y="2569531"/>
            <a:ext cx="175578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las áreas de investigación en Enfermedades No Transmisibles, mediante la realización de proyectos de investigación</a:t>
            </a:r>
            <a:endParaRPr lang="ko-KR" altLang="en-US" sz="9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TextBox 38">
            <a:extLst>
              <a:ext uri="{FF2B5EF4-FFF2-40B4-BE49-F238E27FC236}">
                <a16:creationId xmlns:a16="http://schemas.microsoft.com/office/drawing/2014/main" id="{3DD3B9EB-EDB7-4D98-83F6-F423E65369F1}"/>
              </a:ext>
            </a:extLst>
          </p:cNvPr>
          <p:cNvSpPr txBox="1"/>
          <p:nvPr/>
        </p:nvSpPr>
        <p:spPr>
          <a:xfrm>
            <a:off x="2493869" y="2780064"/>
            <a:ext cx="2302176" cy="4697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 de nuevos proyectos de investigación </a:t>
            </a:r>
          </a:p>
        </p:txBody>
      </p:sp>
      <p:sp>
        <p:nvSpPr>
          <p:cNvPr id="20" name="TextBox 41">
            <a:extLst>
              <a:ext uri="{FF2B5EF4-FFF2-40B4-BE49-F238E27FC236}">
                <a16:creationId xmlns:a16="http://schemas.microsoft.com/office/drawing/2014/main" id="{F112A24E-0A6A-4EBF-914A-41E5A27AA4E5}"/>
              </a:ext>
            </a:extLst>
          </p:cNvPr>
          <p:cNvSpPr txBox="1"/>
          <p:nvPr/>
        </p:nvSpPr>
        <p:spPr>
          <a:xfrm>
            <a:off x="4865862" y="2713006"/>
            <a:ext cx="2092399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Optimizar las capacidades del INSPI a favor de la investigación</a:t>
            </a:r>
            <a:endParaRPr lang="ko-KR" altLang="en-US" sz="9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21EB571E-2385-41FE-BD6E-48C8B5E2F1EB}"/>
              </a:ext>
            </a:extLst>
          </p:cNvPr>
          <p:cNvSpPr txBox="1"/>
          <p:nvPr/>
        </p:nvSpPr>
        <p:spPr>
          <a:xfrm>
            <a:off x="7174404" y="2656953"/>
            <a:ext cx="209239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Garantizar la ejecución de los programas de evaluación externa de calidad y continuidad de los servicios.</a:t>
            </a:r>
          </a:p>
        </p:txBody>
      </p:sp>
      <p:sp>
        <p:nvSpPr>
          <p:cNvPr id="26" name="TextBox 47">
            <a:extLst>
              <a:ext uri="{FF2B5EF4-FFF2-40B4-BE49-F238E27FC236}">
                <a16:creationId xmlns:a16="http://schemas.microsoft.com/office/drawing/2014/main" id="{FE4B6255-00E5-4D43-A4CE-1372F81C6F4D}"/>
              </a:ext>
            </a:extLst>
          </p:cNvPr>
          <p:cNvSpPr txBox="1"/>
          <p:nvPr/>
        </p:nvSpPr>
        <p:spPr>
          <a:xfrm>
            <a:off x="9579260" y="2713006"/>
            <a:ext cx="2171957" cy="507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C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los flujos, procesos y procedimientos administrativos - financieros</a:t>
            </a:r>
            <a:endParaRPr lang="ko-KR" altLang="en-US" sz="9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7" name="Gráfico 26" descr="Microscopio">
            <a:extLst>
              <a:ext uri="{FF2B5EF4-FFF2-40B4-BE49-F238E27FC236}">
                <a16:creationId xmlns:a16="http://schemas.microsoft.com/office/drawing/2014/main" id="{C4F2D0B5-6390-4662-8684-EADF5F22B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34729" y="1285845"/>
            <a:ext cx="914400" cy="914400"/>
          </a:xfrm>
          <a:prstGeom prst="rect">
            <a:avLst/>
          </a:prstGeom>
        </p:spPr>
      </p:pic>
      <p:pic>
        <p:nvPicPr>
          <p:cNvPr id="28" name="Gráfico 27" descr="ADN">
            <a:extLst>
              <a:ext uri="{FF2B5EF4-FFF2-40B4-BE49-F238E27FC236}">
                <a16:creationId xmlns:a16="http://schemas.microsoft.com/office/drawing/2014/main" id="{A56E585D-4A53-4455-9ED2-34C8D6892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322" y="1340132"/>
            <a:ext cx="914400" cy="914400"/>
          </a:xfrm>
          <a:prstGeom prst="rect">
            <a:avLst/>
          </a:prstGeom>
        </p:spPr>
      </p:pic>
      <p:pic>
        <p:nvPicPr>
          <p:cNvPr id="29" name="Gráfico 28" descr="Libros">
            <a:extLst>
              <a:ext uri="{FF2B5EF4-FFF2-40B4-BE49-F238E27FC236}">
                <a16:creationId xmlns:a16="http://schemas.microsoft.com/office/drawing/2014/main" id="{532E43EF-555C-493F-B03C-FC60E860D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4862" y="1328131"/>
            <a:ext cx="914400" cy="914400"/>
          </a:xfrm>
          <a:prstGeom prst="rect">
            <a:avLst/>
          </a:prstGeom>
        </p:spPr>
      </p:pic>
      <p:pic>
        <p:nvPicPr>
          <p:cNvPr id="30" name="Gráfico 29" descr="Crecimiento empresarial">
            <a:extLst>
              <a:ext uri="{FF2B5EF4-FFF2-40B4-BE49-F238E27FC236}">
                <a16:creationId xmlns:a16="http://schemas.microsoft.com/office/drawing/2014/main" id="{319BFE0F-6EC3-4ABD-9809-12F9B43DE8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6254" y="1328131"/>
            <a:ext cx="914400" cy="914400"/>
          </a:xfrm>
          <a:prstGeom prst="rect">
            <a:avLst/>
          </a:prstGeom>
        </p:spPr>
      </p:pic>
      <p:pic>
        <p:nvPicPr>
          <p:cNvPr id="31" name="Gráfico 30" descr="Apretón de manos">
            <a:extLst>
              <a:ext uri="{FF2B5EF4-FFF2-40B4-BE49-F238E27FC236}">
                <a16:creationId xmlns:a16="http://schemas.microsoft.com/office/drawing/2014/main" id="{95551DAC-B6CE-46AC-8620-5274CFAAA6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43963" y="1403805"/>
            <a:ext cx="914400" cy="9144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8F74888-8C0F-447A-BF6D-E0EED4D61B9B}"/>
              </a:ext>
            </a:extLst>
          </p:cNvPr>
          <p:cNvSpPr txBox="1"/>
          <p:nvPr/>
        </p:nvSpPr>
        <p:spPr>
          <a:xfrm>
            <a:off x="2606288" y="3249828"/>
            <a:ext cx="20716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900" dirty="0" err="1">
                <a:solidFill>
                  <a:schemeClr val="tx1"/>
                </a:solidFill>
              </a:rPr>
              <a:t>Co-infección</a:t>
            </a:r>
            <a:r>
              <a:rPr lang="es-EC" sz="900" dirty="0">
                <a:solidFill>
                  <a:schemeClr val="tx1"/>
                </a:solidFill>
              </a:rPr>
              <a:t> Dengue – SARS COVID 19.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Determinación de la presencia y resistencia antimicrobiana de Salmonella </a:t>
            </a:r>
            <a:r>
              <a:rPr lang="es-EC" sz="900" dirty="0" err="1">
                <a:solidFill>
                  <a:schemeClr val="tx1"/>
                </a:solidFill>
              </a:rPr>
              <a:t>spp</a:t>
            </a:r>
            <a:r>
              <a:rPr lang="es-EC" sz="900" dirty="0">
                <a:solidFill>
                  <a:schemeClr val="tx1"/>
                </a:solidFill>
              </a:rPr>
              <a:t>. y </a:t>
            </a:r>
            <a:r>
              <a:rPr lang="es-EC" sz="900" dirty="0" err="1">
                <a:solidFill>
                  <a:schemeClr val="tx1"/>
                </a:solidFill>
              </a:rPr>
              <a:t>Escherichia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coli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spp</a:t>
            </a:r>
            <a:r>
              <a:rPr lang="es-EC" sz="90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El Covid-19 y sus efectos en  el Funcionamiento Neurológico,   Cognitivo y en la Salud Mental.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900" dirty="0" err="1">
                <a:solidFill>
                  <a:schemeClr val="tx1"/>
                </a:solidFill>
              </a:rPr>
              <a:t>The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adoption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of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the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Sterile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Inect</a:t>
            </a:r>
            <a:r>
              <a:rPr lang="es-EC" sz="900" dirty="0">
                <a:solidFill>
                  <a:schemeClr val="tx1"/>
                </a:solidFill>
              </a:rPr>
              <a:t> </a:t>
            </a:r>
            <a:r>
              <a:rPr lang="es-EC" sz="900" dirty="0" err="1">
                <a:solidFill>
                  <a:schemeClr val="tx1"/>
                </a:solidFill>
              </a:rPr>
              <a:t>Technique</a:t>
            </a:r>
            <a:r>
              <a:rPr lang="es-EC" sz="900" dirty="0">
                <a:solidFill>
                  <a:schemeClr val="tx1"/>
                </a:solidFill>
              </a:rPr>
              <a:t> (SIT).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Leptospirosis en las zonas epidémicas del Litoral ecuatoriano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0E5122-596D-4BF3-9629-13C57B8727B2}"/>
              </a:ext>
            </a:extLst>
          </p:cNvPr>
          <p:cNvSpPr txBox="1"/>
          <p:nvPr/>
        </p:nvSpPr>
        <p:spPr>
          <a:xfrm>
            <a:off x="4861369" y="3209978"/>
            <a:ext cx="211388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Convocatoria para el financiamiento de nuevos proyectos de investigación - INSPI 2024.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Servicio de Acompañamiento Técnico.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Alianzas estratégicas para el fortalecimiento de las capacidades técnicas y de investigación.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MX" sz="900" dirty="0">
                <a:solidFill>
                  <a:schemeClr val="tx1"/>
                </a:solidFill>
              </a:rPr>
              <a:t>Incorporación de profesional con experticia en revisión científica para indexación de alto impacto de la revista institucional.</a:t>
            </a:r>
            <a:endParaRPr lang="es-EC" sz="900" dirty="0">
              <a:solidFill>
                <a:schemeClr val="tx1"/>
              </a:solidFill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Facilitar los procesos de eventos académicos científicos para el fortalecimiento de capacidades del personal del INSPI y la red de salud.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Capacitación en técnicas de </a:t>
            </a:r>
            <a:r>
              <a:rPr lang="es-EC" sz="900" dirty="0" err="1">
                <a:solidFill>
                  <a:schemeClr val="tx1"/>
                </a:solidFill>
              </a:rPr>
              <a:t>anonimización</a:t>
            </a:r>
            <a:r>
              <a:rPr lang="es-EC" sz="900" dirty="0">
                <a:solidFill>
                  <a:schemeClr val="tx1"/>
                </a:solidFill>
              </a:rPr>
              <a:t> de datos para la elaboración de bases e información del INSPI.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chemeClr val="tx1"/>
                </a:solidFill>
              </a:rPr>
              <a:t>Regulación sobre el uso de la afiliación institucional en el caso de publicaciones científicas. </a:t>
            </a:r>
          </a:p>
          <a:p>
            <a:endParaRPr lang="es-EC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8A28067-E312-497D-81F9-A5DF1B6E4738}"/>
              </a:ext>
            </a:extLst>
          </p:cNvPr>
          <p:cNvSpPr txBox="1"/>
          <p:nvPr/>
        </p:nvSpPr>
        <p:spPr>
          <a:xfrm>
            <a:off x="7330632" y="3284792"/>
            <a:ext cx="217195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Garantizar un sistema de transporte especializado para el manejo de muestras y/o paneles para los programas de evaluación de calidad.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Implantar acciones estratégicas preventivas y de contingencia frente a eventos emergentes que garanticen la continuidad de los servicios.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Gestión de continuidad para la Cooperación interinstitucional con Agencia de Regulación y Control Sanitario Fito y Zoosanitario – Agrocalidad para el análisis de hematocrito y enfermedades en semovientes.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Mantener la Acreditación del proceso pre analítico bajo Norma ISO 15189:2022.</a:t>
            </a:r>
          </a:p>
          <a:p>
            <a:endParaRPr lang="es-EC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25EDD98-E465-4246-80EB-7198681B8336}"/>
              </a:ext>
            </a:extLst>
          </p:cNvPr>
          <p:cNvSpPr txBox="1"/>
          <p:nvPr/>
        </p:nvSpPr>
        <p:spPr>
          <a:xfrm>
            <a:off x="9707887" y="3284792"/>
            <a:ext cx="217195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900" dirty="0"/>
              <a:t>Levantamiento de los instrumentos de gestión para la planificación de talento humano 2024.</a:t>
            </a:r>
            <a:endParaRPr lang="es-EC" sz="9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Mantenimiento de infraestructura y sistema eléctrico.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Plan de Mejora de la Gestión Documental.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Capacitaciones al personal sobre la normativa legal vigente de procesos de contratación pública y agilitar los procedimientos.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Crear una cultura de Integración y sentido de pertenencia como mejora de Clima Laboral institucional.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900" dirty="0"/>
              <a:t>Desarrollar infografías y publicaciones de las áreas de INSPI con los proyectos emblema de INSPI.</a:t>
            </a:r>
          </a:p>
          <a:p>
            <a:endParaRPr lang="es-EC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F8AF9CE-1B78-48E2-8964-C1D382153418}"/>
              </a:ext>
            </a:extLst>
          </p:cNvPr>
          <p:cNvSpPr txBox="1"/>
          <p:nvPr/>
        </p:nvSpPr>
        <p:spPr>
          <a:xfrm>
            <a:off x="501904" y="3616029"/>
            <a:ext cx="16639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METALES</a:t>
            </a:r>
            <a:endParaRPr lang="es-EC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DROGADICCIÓN</a:t>
            </a:r>
            <a:endParaRPr lang="es-EC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CÁNCER</a:t>
            </a:r>
            <a:endParaRPr lang="es-EC" sz="12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67753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6BF8C0-3DBD-5344-9166-E62B3A392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10" y="0"/>
            <a:ext cx="12206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dirty="0">
                <a:solidFill>
                  <a:srgbClr val="4D4D4D"/>
                </a:solidFill>
                <a:latin typeface="Barlow Condensed Medium" pitchFamily="2" charset="77"/>
              </a:rPr>
              <a:t>Cartera de Servicio</a:t>
            </a:r>
            <a:endParaRPr sz="2500" b="1" u="none" strike="noStrike" cap="none" dirty="0">
              <a:solidFill>
                <a:srgbClr val="4D4D4D"/>
              </a:solidFill>
              <a:latin typeface="Barlow Condensed Medium" pitchFamily="2" charset="77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C486B53F-253A-4D95-B361-F3285F61D89A}"/>
              </a:ext>
            </a:extLst>
          </p:cNvPr>
          <p:cNvSpPr/>
          <p:nvPr/>
        </p:nvSpPr>
        <p:spPr>
          <a:xfrm>
            <a:off x="0" y="1418176"/>
            <a:ext cx="12283125" cy="2818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09565EB5-31FA-44E6-A342-60659236C587}"/>
              </a:ext>
            </a:extLst>
          </p:cNvPr>
          <p:cNvSpPr txBox="1"/>
          <p:nvPr/>
        </p:nvSpPr>
        <p:spPr>
          <a:xfrm>
            <a:off x="3208967" y="13847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Centros de </a:t>
            </a:r>
            <a:r>
              <a:rPr lang="es-EC" sz="1800" b="1" dirty="0">
                <a:solidFill>
                  <a:schemeClr val="bg1"/>
                </a:solidFill>
              </a:rPr>
              <a:t>Referencia</a:t>
            </a:r>
            <a:r>
              <a:rPr lang="en-US" sz="1800" b="1" dirty="0">
                <a:solidFill>
                  <a:schemeClr val="bg1"/>
                </a:solidFill>
              </a:rPr>
              <a:t> Nacional</a:t>
            </a:r>
          </a:p>
        </p:txBody>
      </p:sp>
      <p:sp>
        <p:nvSpPr>
          <p:cNvPr id="55" name="Freeform 258">
            <a:extLst>
              <a:ext uri="{FF2B5EF4-FFF2-40B4-BE49-F238E27FC236}">
                <a16:creationId xmlns:a16="http://schemas.microsoft.com/office/drawing/2014/main" id="{6B1E1DE8-35F0-4FE6-9F62-69A0EEE68293}"/>
              </a:ext>
            </a:extLst>
          </p:cNvPr>
          <p:cNvSpPr/>
          <p:nvPr/>
        </p:nvSpPr>
        <p:spPr>
          <a:xfrm>
            <a:off x="314959" y="2456708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6" name="Freeform 259">
            <a:extLst>
              <a:ext uri="{FF2B5EF4-FFF2-40B4-BE49-F238E27FC236}">
                <a16:creationId xmlns:a16="http://schemas.microsoft.com/office/drawing/2014/main" id="{370722B3-DF95-455A-959D-33264615E2DA}"/>
              </a:ext>
            </a:extLst>
          </p:cNvPr>
          <p:cNvSpPr/>
          <p:nvPr/>
        </p:nvSpPr>
        <p:spPr>
          <a:xfrm>
            <a:off x="314959" y="2456708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noFill/>
          <a:ln w="10160" cap="flat" cmpd="sng">
            <a:solidFill>
              <a:srgbClr val="4472C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7" name="Picture 260">
            <a:extLst>
              <a:ext uri="{FF2B5EF4-FFF2-40B4-BE49-F238E27FC236}">
                <a16:creationId xmlns:a16="http://schemas.microsoft.com/office/drawing/2014/main" id="{1E1E8D83-3F2D-4842-B0DD-2879060F36B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309388"/>
            <a:ext cx="696226" cy="1001013"/>
          </a:xfrm>
          <a:prstGeom prst="rect">
            <a:avLst/>
          </a:prstGeom>
          <a:noFill/>
        </p:spPr>
      </p:pic>
      <p:sp>
        <p:nvSpPr>
          <p:cNvPr id="67" name="Freeform 270">
            <a:extLst>
              <a:ext uri="{FF2B5EF4-FFF2-40B4-BE49-F238E27FC236}">
                <a16:creationId xmlns:a16="http://schemas.microsoft.com/office/drawing/2014/main" id="{B63E8D8A-BCAB-4BE0-98AB-DE06AEFFA70F}"/>
              </a:ext>
            </a:extLst>
          </p:cNvPr>
          <p:cNvSpPr/>
          <p:nvPr/>
        </p:nvSpPr>
        <p:spPr>
          <a:xfrm>
            <a:off x="314959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8" name="Freeform 271">
            <a:extLst>
              <a:ext uri="{FF2B5EF4-FFF2-40B4-BE49-F238E27FC236}">
                <a16:creationId xmlns:a16="http://schemas.microsoft.com/office/drawing/2014/main" id="{E77A5EA2-0B18-4D32-A4D3-A18792AF8223}"/>
              </a:ext>
            </a:extLst>
          </p:cNvPr>
          <p:cNvSpPr/>
          <p:nvPr/>
        </p:nvSpPr>
        <p:spPr>
          <a:xfrm>
            <a:off x="314959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noFill/>
          <a:ln w="10160" cap="flat" cmpd="sng">
            <a:solidFill>
              <a:srgbClr val="4472C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9" name="Picture 272">
            <a:extLst>
              <a:ext uri="{FF2B5EF4-FFF2-40B4-BE49-F238E27FC236}">
                <a16:creationId xmlns:a16="http://schemas.microsoft.com/office/drawing/2014/main" id="{81AA562B-BD0F-4A8B-AA13-DED294ADAB4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404129"/>
            <a:ext cx="696226" cy="1001013"/>
          </a:xfrm>
          <a:prstGeom prst="rect">
            <a:avLst/>
          </a:prstGeom>
          <a:noFill/>
        </p:spPr>
      </p:pic>
      <p:sp>
        <p:nvSpPr>
          <p:cNvPr id="70" name="Freeform 273">
            <a:extLst>
              <a:ext uri="{FF2B5EF4-FFF2-40B4-BE49-F238E27FC236}">
                <a16:creationId xmlns:a16="http://schemas.microsoft.com/office/drawing/2014/main" id="{5E3CD4DA-9721-4051-A361-F4A22A48D861}"/>
              </a:ext>
            </a:extLst>
          </p:cNvPr>
          <p:cNvSpPr/>
          <p:nvPr/>
        </p:nvSpPr>
        <p:spPr>
          <a:xfrm>
            <a:off x="3317240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1" name="Freeform 274">
            <a:extLst>
              <a:ext uri="{FF2B5EF4-FFF2-40B4-BE49-F238E27FC236}">
                <a16:creationId xmlns:a16="http://schemas.microsoft.com/office/drawing/2014/main" id="{42E85424-55F5-41BA-B129-0B36FE9BA763}"/>
              </a:ext>
            </a:extLst>
          </p:cNvPr>
          <p:cNvSpPr/>
          <p:nvPr/>
        </p:nvSpPr>
        <p:spPr>
          <a:xfrm>
            <a:off x="3317240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noFill/>
          <a:ln w="10160" cap="flat" cmpd="sng">
            <a:solidFill>
              <a:srgbClr val="4472C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2" name="Picture 275">
            <a:extLst>
              <a:ext uri="{FF2B5EF4-FFF2-40B4-BE49-F238E27FC236}">
                <a16:creationId xmlns:a16="http://schemas.microsoft.com/office/drawing/2014/main" id="{1856CEF4-23E4-4723-98F1-10EE399726D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679" y="3404129"/>
            <a:ext cx="698766" cy="1001013"/>
          </a:xfrm>
          <a:prstGeom prst="rect">
            <a:avLst/>
          </a:prstGeom>
          <a:noFill/>
        </p:spPr>
      </p:pic>
      <p:sp>
        <p:nvSpPr>
          <p:cNvPr id="73" name="Freeform 276">
            <a:extLst>
              <a:ext uri="{FF2B5EF4-FFF2-40B4-BE49-F238E27FC236}">
                <a16:creationId xmlns:a16="http://schemas.microsoft.com/office/drawing/2014/main" id="{47C194CA-4570-46D9-886C-C0E007A22D19}"/>
              </a:ext>
            </a:extLst>
          </p:cNvPr>
          <p:cNvSpPr/>
          <p:nvPr/>
        </p:nvSpPr>
        <p:spPr>
          <a:xfrm>
            <a:off x="6319520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4" name="Freeform 277">
            <a:extLst>
              <a:ext uri="{FF2B5EF4-FFF2-40B4-BE49-F238E27FC236}">
                <a16:creationId xmlns:a16="http://schemas.microsoft.com/office/drawing/2014/main" id="{F3BF12A6-F51E-409C-9980-366E524BCC14}"/>
              </a:ext>
            </a:extLst>
          </p:cNvPr>
          <p:cNvSpPr/>
          <p:nvPr/>
        </p:nvSpPr>
        <p:spPr>
          <a:xfrm>
            <a:off x="6319520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noFill/>
          <a:ln w="10160" cap="flat" cmpd="sng">
            <a:solidFill>
              <a:srgbClr val="4472C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5" name="Picture 278">
            <a:extLst>
              <a:ext uri="{FF2B5EF4-FFF2-40B4-BE49-F238E27FC236}">
                <a16:creationId xmlns:a16="http://schemas.microsoft.com/office/drawing/2014/main" id="{A3357805-AF5F-46BC-A939-B2EAD602DD9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959" y="3404129"/>
            <a:ext cx="698766" cy="1001013"/>
          </a:xfrm>
          <a:prstGeom prst="rect">
            <a:avLst/>
          </a:prstGeom>
          <a:noFill/>
        </p:spPr>
      </p:pic>
      <p:sp>
        <p:nvSpPr>
          <p:cNvPr id="76" name="Freeform 279">
            <a:extLst>
              <a:ext uri="{FF2B5EF4-FFF2-40B4-BE49-F238E27FC236}">
                <a16:creationId xmlns:a16="http://schemas.microsoft.com/office/drawing/2014/main" id="{E935933F-FBAF-42CA-A9AD-3D7B019F0C35}"/>
              </a:ext>
            </a:extLst>
          </p:cNvPr>
          <p:cNvSpPr/>
          <p:nvPr/>
        </p:nvSpPr>
        <p:spPr>
          <a:xfrm>
            <a:off x="9321800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7" name="Freeform 280">
            <a:extLst>
              <a:ext uri="{FF2B5EF4-FFF2-40B4-BE49-F238E27FC236}">
                <a16:creationId xmlns:a16="http://schemas.microsoft.com/office/drawing/2014/main" id="{982022A6-8634-4C40-83F3-6E2FC5D5DD05}"/>
              </a:ext>
            </a:extLst>
          </p:cNvPr>
          <p:cNvSpPr/>
          <p:nvPr/>
        </p:nvSpPr>
        <p:spPr>
          <a:xfrm>
            <a:off x="9321800" y="355144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noFill/>
          <a:ln w="10160" cap="flat" cmpd="sng">
            <a:solidFill>
              <a:srgbClr val="4472C4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8" name="Picture 281">
            <a:extLst>
              <a:ext uri="{FF2B5EF4-FFF2-40B4-BE49-F238E27FC236}">
                <a16:creationId xmlns:a16="http://schemas.microsoft.com/office/drawing/2014/main" id="{C272DD26-A537-420C-833A-EA8AA9ED6E26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240" y="3404129"/>
            <a:ext cx="698766" cy="1001013"/>
          </a:xfrm>
          <a:prstGeom prst="rect">
            <a:avLst/>
          </a:prstGeom>
          <a:noFill/>
        </p:spPr>
      </p:pic>
      <p:sp>
        <p:nvSpPr>
          <p:cNvPr id="79" name="Freeform 282">
            <a:extLst>
              <a:ext uri="{FF2B5EF4-FFF2-40B4-BE49-F238E27FC236}">
                <a16:creationId xmlns:a16="http://schemas.microsoft.com/office/drawing/2014/main" id="{BE5BCEE4-C040-4E06-B216-EF92E5B4DF4A}"/>
              </a:ext>
            </a:extLst>
          </p:cNvPr>
          <p:cNvSpPr/>
          <p:nvPr/>
        </p:nvSpPr>
        <p:spPr>
          <a:xfrm>
            <a:off x="3317240" y="464618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2" name="Freeform 285">
            <a:extLst>
              <a:ext uri="{FF2B5EF4-FFF2-40B4-BE49-F238E27FC236}">
                <a16:creationId xmlns:a16="http://schemas.microsoft.com/office/drawing/2014/main" id="{27C31F07-8B52-4C62-B862-302040C4386F}"/>
              </a:ext>
            </a:extLst>
          </p:cNvPr>
          <p:cNvSpPr/>
          <p:nvPr/>
        </p:nvSpPr>
        <p:spPr>
          <a:xfrm>
            <a:off x="6319520" y="4646189"/>
            <a:ext cx="2781300" cy="871220"/>
          </a:xfrm>
          <a:custGeom>
            <a:avLst/>
            <a:gdLst/>
            <a:ahLst/>
            <a:cxnLst/>
            <a:rect l="0" t="0" r="0" b="0"/>
            <a:pathLst>
              <a:path w="2781300" h="871220">
                <a:moveTo>
                  <a:pt x="0" y="871220"/>
                </a:moveTo>
                <a:lnTo>
                  <a:pt x="2781300" y="871220"/>
                </a:lnTo>
                <a:lnTo>
                  <a:pt x="2781300" y="0"/>
                </a:lnTo>
                <a:lnTo>
                  <a:pt x="0" y="0"/>
                </a:lnTo>
                <a:lnTo>
                  <a:pt x="0" y="87122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016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5" name="Rectangle 291">
            <a:extLst>
              <a:ext uri="{FF2B5EF4-FFF2-40B4-BE49-F238E27FC236}">
                <a16:creationId xmlns:a16="http://schemas.microsoft.com/office/drawing/2014/main" id="{14E21B1B-57A6-4E9A-B024-0FDEF79EBAEB}"/>
              </a:ext>
            </a:extLst>
          </p:cNvPr>
          <p:cNvSpPr/>
          <p:nvPr/>
        </p:nvSpPr>
        <p:spPr>
          <a:xfrm>
            <a:off x="902969" y="2673701"/>
            <a:ext cx="1877653" cy="3911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300" b="0" i="0" spc="0" baseline="0" dirty="0">
                <a:latin typeface="Arial"/>
              </a:rPr>
              <a:t>Centro de Referencia </a:t>
            </a:r>
          </a:p>
          <a:p>
            <a:pPr marL="0">
              <a:lnSpc>
                <a:spcPts val="1340"/>
              </a:lnSpc>
            </a:pPr>
            <a:r>
              <a:rPr lang="en-US" sz="1302" b="0" i="0" spc="0" baseline="0" dirty="0">
                <a:latin typeface="Arial"/>
              </a:rPr>
              <a:t>Nacional de </a:t>
            </a:r>
            <a:r>
              <a:rPr lang="en-US" sz="1302" b="0" i="0" spc="-10" baseline="0" dirty="0">
                <a:latin typeface="Arial"/>
              </a:rPr>
              <a:t>B</a:t>
            </a:r>
            <a:r>
              <a:rPr lang="en-US" sz="1302" b="0" i="0" spc="0" baseline="0" dirty="0">
                <a:latin typeface="Arial"/>
              </a:rPr>
              <a:t>acteriología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A9F2369-40A4-4048-AEED-FBA539222F48}"/>
              </a:ext>
            </a:extLst>
          </p:cNvPr>
          <p:cNvGrpSpPr/>
          <p:nvPr/>
        </p:nvGrpSpPr>
        <p:grpSpPr>
          <a:xfrm>
            <a:off x="152398" y="4498870"/>
            <a:ext cx="2943861" cy="1018540"/>
            <a:chOff x="3154679" y="2309388"/>
            <a:chExt cx="2943861" cy="1018540"/>
          </a:xfrm>
        </p:grpSpPr>
        <p:sp>
          <p:nvSpPr>
            <p:cNvPr id="59" name="Freeform 262">
              <a:extLst>
                <a:ext uri="{FF2B5EF4-FFF2-40B4-BE49-F238E27FC236}">
                  <a16:creationId xmlns:a16="http://schemas.microsoft.com/office/drawing/2014/main" id="{9950C249-522A-4408-B10F-E3DD4EBB7155}"/>
                </a:ext>
              </a:extLst>
            </p:cNvPr>
            <p:cNvSpPr/>
            <p:nvPr/>
          </p:nvSpPr>
          <p:spPr>
            <a:xfrm>
              <a:off x="3317240" y="2456708"/>
              <a:ext cx="2781300" cy="871220"/>
            </a:xfrm>
            <a:custGeom>
              <a:avLst/>
              <a:gdLst/>
              <a:ahLst/>
              <a:cxnLst/>
              <a:rect l="0" t="0" r="0" b="0"/>
              <a:pathLst>
                <a:path w="2781300" h="871220">
                  <a:moveTo>
                    <a:pt x="0" y="871220"/>
                  </a:moveTo>
                  <a:lnTo>
                    <a:pt x="2781300" y="871220"/>
                  </a:lnTo>
                  <a:lnTo>
                    <a:pt x="2781300" y="0"/>
                  </a:lnTo>
                  <a:lnTo>
                    <a:pt x="0" y="0"/>
                  </a:lnTo>
                  <a:lnTo>
                    <a:pt x="0" y="87122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60" name="Picture 263">
              <a:extLst>
                <a:ext uri="{FF2B5EF4-FFF2-40B4-BE49-F238E27FC236}">
                  <a16:creationId xmlns:a16="http://schemas.microsoft.com/office/drawing/2014/main" id="{1F8EB233-B969-49D7-8DAD-D21FE96D907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54679" y="2309388"/>
              <a:ext cx="698766" cy="1001013"/>
            </a:xfrm>
            <a:prstGeom prst="rect">
              <a:avLst/>
            </a:prstGeom>
            <a:noFill/>
          </p:spPr>
        </p:pic>
        <p:sp>
          <p:nvSpPr>
            <p:cNvPr id="86" name="Rectangle 292">
              <a:extLst>
                <a:ext uri="{FF2B5EF4-FFF2-40B4-BE49-F238E27FC236}">
                  <a16:creationId xmlns:a16="http://schemas.microsoft.com/office/drawing/2014/main" id="{EE97E4B3-A0A3-42BC-AB86-A4E18DB3113F}"/>
                </a:ext>
              </a:extLst>
            </p:cNvPr>
            <p:cNvSpPr/>
            <p:nvPr/>
          </p:nvSpPr>
          <p:spPr>
            <a:xfrm>
              <a:off x="3905884" y="2588357"/>
              <a:ext cx="1815934" cy="56120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300" b="0" i="0" spc="0" baseline="0" dirty="0">
                  <a:latin typeface="Arial"/>
                </a:rPr>
                <a:t>Centro de Referencia </a:t>
              </a:r>
            </a:p>
            <a:p>
              <a:pPr marL="0">
                <a:lnSpc>
                  <a:spcPts val="1340"/>
                </a:lnSpc>
              </a:pPr>
              <a:r>
                <a:rPr lang="en-US" sz="1300" b="0" i="0" spc="0" baseline="0" dirty="0">
                  <a:latin typeface="Arial"/>
                </a:rPr>
                <a:t>Naciona</a:t>
              </a:r>
              <a:r>
                <a:rPr lang="en-US" sz="1300" b="0" i="0" spc="-11" baseline="0" dirty="0">
                  <a:latin typeface="Arial"/>
                </a:rPr>
                <a:t>l</a:t>
              </a:r>
              <a:r>
                <a:rPr lang="en-US" sz="1300" b="0" i="0" spc="0" baseline="0" dirty="0">
                  <a:latin typeface="Arial"/>
                </a:rPr>
                <a:t> de Resistencia </a:t>
              </a:r>
            </a:p>
            <a:p>
              <a:pPr marL="0">
                <a:lnSpc>
                  <a:spcPts val="1339"/>
                </a:lnSpc>
              </a:pPr>
              <a:r>
                <a:rPr lang="en-US" sz="1302" b="0" i="0" spc="0" baseline="0" dirty="0">
                  <a:latin typeface="Arial"/>
                </a:rPr>
                <a:t>Ant</a:t>
              </a:r>
              <a:r>
                <a:rPr lang="en-US" sz="1302" b="0" i="0" spc="-11" baseline="0" dirty="0">
                  <a:latin typeface="Arial"/>
                </a:rPr>
                <a:t>i</a:t>
              </a:r>
              <a:r>
                <a:rPr lang="en-US" sz="1302" b="0" i="0" spc="0" baseline="0" dirty="0">
                  <a:latin typeface="Arial"/>
                </a:rPr>
                <a:t>microbiana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DC8A259B-738B-432F-8243-9BF134C56FC1}"/>
              </a:ext>
            </a:extLst>
          </p:cNvPr>
          <p:cNvGrpSpPr/>
          <p:nvPr/>
        </p:nvGrpSpPr>
        <p:grpSpPr>
          <a:xfrm>
            <a:off x="3160023" y="2292507"/>
            <a:ext cx="2943861" cy="1018540"/>
            <a:chOff x="6156959" y="2309388"/>
            <a:chExt cx="2943861" cy="1018540"/>
          </a:xfrm>
        </p:grpSpPr>
        <p:sp>
          <p:nvSpPr>
            <p:cNvPr id="62" name="Freeform 265">
              <a:extLst>
                <a:ext uri="{FF2B5EF4-FFF2-40B4-BE49-F238E27FC236}">
                  <a16:creationId xmlns:a16="http://schemas.microsoft.com/office/drawing/2014/main" id="{0F27809A-4E0F-4D42-AAD0-C35DDF20EAB4}"/>
                </a:ext>
              </a:extLst>
            </p:cNvPr>
            <p:cNvSpPr/>
            <p:nvPr/>
          </p:nvSpPr>
          <p:spPr>
            <a:xfrm>
              <a:off x="6319520" y="2456708"/>
              <a:ext cx="2781300" cy="871220"/>
            </a:xfrm>
            <a:custGeom>
              <a:avLst/>
              <a:gdLst/>
              <a:ahLst/>
              <a:cxnLst/>
              <a:rect l="0" t="0" r="0" b="0"/>
              <a:pathLst>
                <a:path w="2781300" h="871220">
                  <a:moveTo>
                    <a:pt x="0" y="871220"/>
                  </a:moveTo>
                  <a:lnTo>
                    <a:pt x="2781300" y="871220"/>
                  </a:lnTo>
                  <a:lnTo>
                    <a:pt x="2781300" y="0"/>
                  </a:lnTo>
                  <a:lnTo>
                    <a:pt x="0" y="0"/>
                  </a:lnTo>
                  <a:lnTo>
                    <a:pt x="0" y="87122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63" name="Picture 266">
              <a:extLst>
                <a:ext uri="{FF2B5EF4-FFF2-40B4-BE49-F238E27FC236}">
                  <a16:creationId xmlns:a16="http://schemas.microsoft.com/office/drawing/2014/main" id="{446DCCBA-7410-4A97-9C1E-EE427973DB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56959" y="2309388"/>
              <a:ext cx="698766" cy="1001013"/>
            </a:xfrm>
            <a:prstGeom prst="rect">
              <a:avLst/>
            </a:prstGeom>
            <a:noFill/>
          </p:spPr>
        </p:pic>
        <p:sp>
          <p:nvSpPr>
            <p:cNvPr id="87" name="Rectangle 293">
              <a:extLst>
                <a:ext uri="{FF2B5EF4-FFF2-40B4-BE49-F238E27FC236}">
                  <a16:creationId xmlns:a16="http://schemas.microsoft.com/office/drawing/2014/main" id="{22EF77B9-3298-480C-A305-A9E4563A5B3B}"/>
                </a:ext>
              </a:extLst>
            </p:cNvPr>
            <p:cNvSpPr/>
            <p:nvPr/>
          </p:nvSpPr>
          <p:spPr>
            <a:xfrm>
              <a:off x="6908800" y="2417415"/>
              <a:ext cx="1910737" cy="9042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300" b="0" i="0" spc="0" baseline="0" dirty="0">
                  <a:latin typeface="Arial"/>
                </a:rPr>
                <a:t>Centro de Referencia </a:t>
              </a:r>
            </a:p>
            <a:p>
              <a:pPr marL="0">
                <a:lnSpc>
                  <a:spcPts val="1339"/>
                </a:lnSpc>
              </a:pPr>
              <a:r>
                <a:rPr lang="en-US" sz="1300" b="0" i="0" spc="0" baseline="0" dirty="0">
                  <a:latin typeface="Arial"/>
                </a:rPr>
                <a:t>Naciona</a:t>
              </a:r>
              <a:r>
                <a:rPr lang="en-US" sz="1300" b="0" i="0" spc="-11" baseline="0" dirty="0">
                  <a:latin typeface="Arial"/>
                </a:rPr>
                <a:t>l</a:t>
              </a:r>
              <a:r>
                <a:rPr lang="en-US" sz="1300" b="0" i="0" spc="0" baseline="0" dirty="0">
                  <a:latin typeface="Arial"/>
                </a:rPr>
                <a:t> de </a:t>
              </a:r>
              <a:r>
                <a:rPr lang="en-US" sz="1300" b="0" i="0" spc="-28" baseline="0" dirty="0">
                  <a:latin typeface="Arial"/>
                </a:rPr>
                <a:t>V</a:t>
              </a:r>
              <a:r>
                <a:rPr lang="en-US" sz="1300" b="0" i="0" spc="0" baseline="0" dirty="0">
                  <a:latin typeface="Arial"/>
                </a:rPr>
                <a:t>irus </a:t>
              </a:r>
            </a:p>
            <a:p>
              <a:pPr marL="0">
                <a:lnSpc>
                  <a:spcPts val="1340"/>
                </a:lnSpc>
              </a:pPr>
              <a:r>
                <a:rPr lang="en-US" sz="1300" b="0" i="0" spc="0" baseline="0" dirty="0">
                  <a:latin typeface="Arial"/>
                </a:rPr>
                <a:t>E</a:t>
              </a:r>
              <a:r>
                <a:rPr lang="en-US" sz="1300" b="0" i="0" spc="-10" baseline="0" dirty="0">
                  <a:latin typeface="Arial"/>
                </a:rPr>
                <a:t>x</a:t>
              </a:r>
              <a:r>
                <a:rPr lang="en-US" sz="1300" b="0" i="0" spc="0" baseline="0" dirty="0">
                  <a:latin typeface="Arial"/>
                </a:rPr>
                <a:t>antemáticos, </a:t>
              </a:r>
            </a:p>
            <a:p>
              <a:pPr marL="0">
                <a:lnSpc>
                  <a:spcPts val="1340"/>
                </a:lnSpc>
              </a:pPr>
              <a:r>
                <a:rPr lang="en-US" sz="1300" b="0" i="0" spc="0" baseline="0" dirty="0">
                  <a:latin typeface="Arial"/>
                </a:rPr>
                <a:t>Gastroentéricos</a:t>
              </a:r>
              <a:r>
                <a:rPr lang="en-US" sz="1300" b="0" i="0" spc="-20" baseline="0" dirty="0">
                  <a:latin typeface="Arial"/>
                </a:rPr>
                <a:t> </a:t>
              </a:r>
              <a:r>
                <a:rPr lang="en-US" sz="1300" b="0" i="0" spc="-29" baseline="0" dirty="0">
                  <a:latin typeface="Arial"/>
                </a:rPr>
                <a:t>y</a:t>
              </a:r>
              <a:r>
                <a:rPr lang="en-US" sz="1300" b="0" i="0" spc="0" baseline="0" dirty="0">
                  <a:latin typeface="Arial"/>
                </a:rPr>
                <a:t> </a:t>
              </a:r>
            </a:p>
            <a:p>
              <a:pPr marL="0">
                <a:lnSpc>
                  <a:spcPts val="1359"/>
                </a:lnSpc>
              </a:pPr>
              <a:r>
                <a:rPr lang="en-US" sz="1302" b="0" i="0" spc="-36" baseline="0" dirty="0">
                  <a:latin typeface="Arial"/>
                </a:rPr>
                <a:t>T</a:t>
              </a:r>
              <a:r>
                <a:rPr lang="en-US" sz="1302" b="0" i="0" spc="0" baseline="0" dirty="0">
                  <a:latin typeface="Arial"/>
                </a:rPr>
                <a:t>ransmit</a:t>
              </a:r>
              <a:r>
                <a:rPr lang="en-US" sz="1302" b="0" i="0" spc="-11" baseline="0" dirty="0">
                  <a:latin typeface="Arial"/>
                </a:rPr>
                <a:t>i</a:t>
              </a:r>
              <a:r>
                <a:rPr lang="en-US" sz="1302" b="0" i="0" spc="0" baseline="0" dirty="0">
                  <a:latin typeface="Arial"/>
                </a:rPr>
                <a:t>dos</a:t>
              </a:r>
              <a:r>
                <a:rPr lang="en-US" sz="1302" b="0" i="0" spc="-22" baseline="0" dirty="0">
                  <a:latin typeface="Arial"/>
                </a:rPr>
                <a:t> </a:t>
              </a:r>
              <a:r>
                <a:rPr lang="en-US" sz="1302" b="0" i="0" spc="0" baseline="0" dirty="0">
                  <a:latin typeface="Arial"/>
                </a:rPr>
                <a:t>por </a:t>
              </a:r>
              <a:r>
                <a:rPr lang="en-US" sz="1302" b="0" i="0" spc="-91" baseline="0" dirty="0">
                  <a:latin typeface="Arial"/>
                </a:rPr>
                <a:t>V</a:t>
              </a:r>
              <a:r>
                <a:rPr lang="en-US" sz="1302" b="0" i="0" spc="0" baseline="0" dirty="0">
                  <a:latin typeface="Arial"/>
                </a:rPr>
                <a:t>ectores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3F0ABC2-C8E9-44FB-9A42-0DDD876A2A73}"/>
              </a:ext>
            </a:extLst>
          </p:cNvPr>
          <p:cNvGrpSpPr/>
          <p:nvPr/>
        </p:nvGrpSpPr>
        <p:grpSpPr>
          <a:xfrm>
            <a:off x="6156959" y="4498870"/>
            <a:ext cx="2943860" cy="1018540"/>
            <a:chOff x="9159240" y="2309388"/>
            <a:chExt cx="2943860" cy="1018540"/>
          </a:xfrm>
        </p:grpSpPr>
        <p:sp>
          <p:nvSpPr>
            <p:cNvPr id="65" name="Freeform 268">
              <a:extLst>
                <a:ext uri="{FF2B5EF4-FFF2-40B4-BE49-F238E27FC236}">
                  <a16:creationId xmlns:a16="http://schemas.microsoft.com/office/drawing/2014/main" id="{231EBC12-2CC4-4B6F-92CC-F9F170656A80}"/>
                </a:ext>
              </a:extLst>
            </p:cNvPr>
            <p:cNvSpPr/>
            <p:nvPr/>
          </p:nvSpPr>
          <p:spPr>
            <a:xfrm>
              <a:off x="9321800" y="2456708"/>
              <a:ext cx="2781300" cy="871220"/>
            </a:xfrm>
            <a:custGeom>
              <a:avLst/>
              <a:gdLst/>
              <a:ahLst/>
              <a:cxnLst/>
              <a:rect l="0" t="0" r="0" b="0"/>
              <a:pathLst>
                <a:path w="2781300" h="871220">
                  <a:moveTo>
                    <a:pt x="0" y="871220"/>
                  </a:moveTo>
                  <a:lnTo>
                    <a:pt x="2781300" y="871220"/>
                  </a:lnTo>
                  <a:lnTo>
                    <a:pt x="2781300" y="0"/>
                  </a:lnTo>
                  <a:lnTo>
                    <a:pt x="0" y="0"/>
                  </a:lnTo>
                  <a:lnTo>
                    <a:pt x="0" y="87122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370275D-BBAD-4D10-B1A8-CDD2907C63C7}"/>
                </a:ext>
              </a:extLst>
            </p:cNvPr>
            <p:cNvGrpSpPr/>
            <p:nvPr/>
          </p:nvGrpSpPr>
          <p:grpSpPr>
            <a:xfrm>
              <a:off x="9159240" y="2309388"/>
              <a:ext cx="2367813" cy="1001013"/>
              <a:chOff x="9159240" y="2309388"/>
              <a:chExt cx="2367813" cy="1001013"/>
            </a:xfrm>
          </p:grpSpPr>
          <p:pic>
            <p:nvPicPr>
              <p:cNvPr id="66" name="Picture 269">
                <a:extLst>
                  <a:ext uri="{FF2B5EF4-FFF2-40B4-BE49-F238E27FC236}">
                    <a16:creationId xmlns:a16="http://schemas.microsoft.com/office/drawing/2014/main" id="{6E46008D-6F40-4A6B-936B-5A6FF3620D4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159240" y="2309388"/>
                <a:ext cx="698766" cy="1001013"/>
              </a:xfrm>
              <a:prstGeom prst="rect">
                <a:avLst/>
              </a:prstGeom>
              <a:noFill/>
            </p:spPr>
          </p:pic>
          <p:sp>
            <p:nvSpPr>
              <p:cNvPr id="88" name="Rectangle 294">
                <a:extLst>
                  <a:ext uri="{FF2B5EF4-FFF2-40B4-BE49-F238E27FC236}">
                    <a16:creationId xmlns:a16="http://schemas.microsoft.com/office/drawing/2014/main" id="{39C911CF-2AA7-4AC7-AABD-C34C156E6834}"/>
                  </a:ext>
                </a:extLst>
              </p:cNvPr>
              <p:cNvSpPr/>
              <p:nvPr/>
            </p:nvSpPr>
            <p:spPr>
              <a:xfrm>
                <a:off x="9911715" y="2673701"/>
                <a:ext cx="1615338" cy="39114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/>
                <a:r>
                  <a:rPr lang="en-US" sz="1300" b="0" i="0" spc="0" baseline="0" dirty="0">
                    <a:latin typeface="Arial"/>
                  </a:rPr>
                  <a:t>Centro de Referencia </a:t>
                </a:r>
              </a:p>
              <a:p>
                <a:pPr marL="0">
                  <a:lnSpc>
                    <a:spcPts val="1340"/>
                  </a:lnSpc>
                </a:pPr>
                <a:r>
                  <a:rPr lang="en-US" sz="1302" b="0" i="0" spc="0" baseline="0" dirty="0">
                    <a:latin typeface="Arial"/>
                  </a:rPr>
                  <a:t>Nacional de </a:t>
                </a:r>
                <a:r>
                  <a:rPr lang="en-US" sz="1302" b="0" i="0" spc="-91" baseline="0" dirty="0">
                    <a:latin typeface="Arial"/>
                  </a:rPr>
                  <a:t>V</a:t>
                </a:r>
                <a:r>
                  <a:rPr lang="en-US" sz="1302" b="0" i="0" spc="0" baseline="0" dirty="0">
                    <a:latin typeface="Arial"/>
                  </a:rPr>
                  <a:t>ectores</a:t>
                </a:r>
              </a:p>
            </p:txBody>
          </p:sp>
        </p:grpSp>
      </p:grpSp>
      <p:sp>
        <p:nvSpPr>
          <p:cNvPr id="89" name="Rectangle 295">
            <a:extLst>
              <a:ext uri="{FF2B5EF4-FFF2-40B4-BE49-F238E27FC236}">
                <a16:creationId xmlns:a16="http://schemas.microsoft.com/office/drawing/2014/main" id="{FD91332A-EC83-43C8-B407-45FC39991FA2}"/>
              </a:ext>
            </a:extLst>
          </p:cNvPr>
          <p:cNvSpPr/>
          <p:nvPr/>
        </p:nvSpPr>
        <p:spPr>
          <a:xfrm>
            <a:off x="902969" y="3768695"/>
            <a:ext cx="1615338" cy="3910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300" b="0" i="0" spc="0" baseline="0" dirty="0">
                <a:latin typeface="Arial"/>
              </a:rPr>
              <a:t>Centro de Referencia </a:t>
            </a:r>
          </a:p>
          <a:p>
            <a:pPr marL="0">
              <a:lnSpc>
                <a:spcPts val="1339"/>
              </a:lnSpc>
            </a:pPr>
            <a:r>
              <a:rPr lang="en-US" sz="1300" b="0" i="0" spc="0" baseline="0" dirty="0">
                <a:latin typeface="Arial"/>
              </a:rPr>
              <a:t>Naciona</a:t>
            </a:r>
            <a:r>
              <a:rPr lang="en-US" sz="1300" b="0" i="0" spc="-11" baseline="0" dirty="0">
                <a:latin typeface="Arial"/>
              </a:rPr>
              <a:t>l</a:t>
            </a:r>
            <a:r>
              <a:rPr lang="en-US" sz="1300" b="0" i="0" spc="0" baseline="0" dirty="0">
                <a:latin typeface="Arial"/>
              </a:rPr>
              <a:t> de Zoonosis</a:t>
            </a:r>
          </a:p>
        </p:txBody>
      </p:sp>
      <p:sp>
        <p:nvSpPr>
          <p:cNvPr id="90" name="Rectangle 296">
            <a:extLst>
              <a:ext uri="{FF2B5EF4-FFF2-40B4-BE49-F238E27FC236}">
                <a16:creationId xmlns:a16="http://schemas.microsoft.com/office/drawing/2014/main" id="{D058A068-F8C0-4554-B9E5-8D02897E36D4}"/>
              </a:ext>
            </a:extLst>
          </p:cNvPr>
          <p:cNvSpPr/>
          <p:nvPr/>
        </p:nvSpPr>
        <p:spPr>
          <a:xfrm>
            <a:off x="3905884" y="3682612"/>
            <a:ext cx="2176183" cy="5620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302" b="0" i="0" spc="0" baseline="0" dirty="0">
                <a:latin typeface="Arial"/>
              </a:rPr>
              <a:t>Centro de Referencia </a:t>
            </a:r>
          </a:p>
          <a:p>
            <a:pPr marL="0">
              <a:lnSpc>
                <a:spcPts val="1342"/>
              </a:lnSpc>
            </a:pPr>
            <a:r>
              <a:rPr lang="en-US" sz="1300" b="0" i="0" spc="0" baseline="0" dirty="0">
                <a:latin typeface="Arial"/>
              </a:rPr>
              <a:t>Naciona</a:t>
            </a:r>
            <a:r>
              <a:rPr lang="en-US" sz="1300" b="0" i="0" spc="-11" baseline="0" dirty="0">
                <a:latin typeface="Arial"/>
              </a:rPr>
              <a:t>l</a:t>
            </a:r>
            <a:r>
              <a:rPr lang="en-US" sz="1300" b="0" i="0" spc="0" baseline="0" dirty="0">
                <a:latin typeface="Arial"/>
              </a:rPr>
              <a:t> de Inf</a:t>
            </a:r>
            <a:r>
              <a:rPr lang="en-US" sz="1300" b="0" i="0" spc="-10" baseline="0" dirty="0">
                <a:latin typeface="Arial"/>
              </a:rPr>
              <a:t>l</a:t>
            </a:r>
            <a:r>
              <a:rPr lang="en-US" sz="1300" b="0" i="0" spc="0" baseline="0" dirty="0">
                <a:latin typeface="Arial"/>
              </a:rPr>
              <a:t>uen</a:t>
            </a:r>
            <a:r>
              <a:rPr lang="en-US" sz="1300" b="0" i="0" spc="-32" baseline="0" dirty="0">
                <a:latin typeface="Arial"/>
              </a:rPr>
              <a:t>z</a:t>
            </a:r>
            <a:r>
              <a:rPr lang="en-US" sz="1300" b="0" i="0" spc="0" baseline="0" dirty="0">
                <a:latin typeface="Arial"/>
              </a:rPr>
              <a:t>a </a:t>
            </a:r>
            <a:r>
              <a:rPr lang="en-US" sz="1300" b="0" i="0" spc="-29" baseline="0" dirty="0">
                <a:latin typeface="Arial"/>
              </a:rPr>
              <a:t>y</a:t>
            </a:r>
            <a:r>
              <a:rPr lang="en-US" sz="1300" b="0" i="0" spc="0" baseline="0" dirty="0">
                <a:latin typeface="Arial"/>
              </a:rPr>
              <a:t> otros </a:t>
            </a:r>
          </a:p>
          <a:p>
            <a:pPr marL="0">
              <a:lnSpc>
                <a:spcPts val="1340"/>
              </a:lnSpc>
            </a:pPr>
            <a:r>
              <a:rPr lang="en-US" sz="1300" b="0" i="0" spc="-27" baseline="0" dirty="0">
                <a:latin typeface="Arial"/>
              </a:rPr>
              <a:t>V</a:t>
            </a:r>
            <a:r>
              <a:rPr lang="en-US" sz="1300" b="0" i="0" spc="0" baseline="0" dirty="0">
                <a:latin typeface="Arial"/>
              </a:rPr>
              <a:t>irus Resp</a:t>
            </a:r>
            <a:r>
              <a:rPr lang="en-US" sz="1300" b="0" i="0" spc="-11" baseline="0" dirty="0">
                <a:latin typeface="Arial"/>
              </a:rPr>
              <a:t>i</a:t>
            </a:r>
            <a:r>
              <a:rPr lang="en-US" sz="1300" b="0" i="0" spc="0" baseline="0" dirty="0">
                <a:latin typeface="Arial"/>
              </a:rPr>
              <a:t>ratorios</a:t>
            </a:r>
          </a:p>
        </p:txBody>
      </p:sp>
      <p:sp>
        <p:nvSpPr>
          <p:cNvPr id="91" name="Rectangle 297">
            <a:extLst>
              <a:ext uri="{FF2B5EF4-FFF2-40B4-BE49-F238E27FC236}">
                <a16:creationId xmlns:a16="http://schemas.microsoft.com/office/drawing/2014/main" id="{5BE94531-6388-44E9-B4E2-E3AADDC565C9}"/>
              </a:ext>
            </a:extLst>
          </p:cNvPr>
          <p:cNvSpPr/>
          <p:nvPr/>
        </p:nvSpPr>
        <p:spPr>
          <a:xfrm>
            <a:off x="6908800" y="3512282"/>
            <a:ext cx="1655952" cy="9044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300" b="0" i="0" spc="0" baseline="0" dirty="0">
                <a:latin typeface="Arial"/>
              </a:rPr>
              <a:t>Centro de Referencia </a:t>
            </a:r>
          </a:p>
          <a:p>
            <a:pPr marL="0">
              <a:lnSpc>
                <a:spcPts val="1339"/>
              </a:lnSpc>
            </a:pPr>
            <a:r>
              <a:rPr lang="en-US" sz="1300" b="0" i="0" spc="0" baseline="0" dirty="0">
                <a:latin typeface="Arial"/>
              </a:rPr>
              <a:t>Naciona</a:t>
            </a:r>
            <a:r>
              <a:rPr lang="en-US" sz="1300" b="0" i="0" spc="-11" baseline="0" dirty="0">
                <a:latin typeface="Arial"/>
              </a:rPr>
              <a:t>l</a:t>
            </a:r>
            <a:r>
              <a:rPr lang="en-US" sz="1300" b="0" i="0" spc="0" baseline="0" dirty="0">
                <a:latin typeface="Arial"/>
              </a:rPr>
              <a:t> de </a:t>
            </a:r>
          </a:p>
          <a:p>
            <a:pPr marL="0">
              <a:lnSpc>
                <a:spcPts val="1341"/>
              </a:lnSpc>
            </a:pPr>
            <a:r>
              <a:rPr lang="en-US" sz="1300" b="0" i="0" spc="0" baseline="0" dirty="0">
                <a:latin typeface="Arial"/>
              </a:rPr>
              <a:t>Inmunohemato</a:t>
            </a:r>
            <a:r>
              <a:rPr lang="en-US" sz="1300" b="0" i="0" spc="-11" baseline="0" dirty="0">
                <a:latin typeface="Arial"/>
              </a:rPr>
              <a:t>l</a:t>
            </a:r>
            <a:r>
              <a:rPr lang="en-US" sz="1300" b="0" i="0" spc="0" baseline="0" dirty="0">
                <a:latin typeface="Arial"/>
              </a:rPr>
              <a:t>ogía e </a:t>
            </a:r>
          </a:p>
          <a:p>
            <a:pPr marL="0">
              <a:lnSpc>
                <a:spcPts val="1340"/>
              </a:lnSpc>
            </a:pPr>
            <a:r>
              <a:rPr lang="en-US" sz="1300" b="0" i="0" spc="0" baseline="0" dirty="0">
                <a:latin typeface="Arial"/>
              </a:rPr>
              <a:t>Infecciones </a:t>
            </a:r>
            <a:r>
              <a:rPr lang="en-US" sz="1300" b="0" i="0" spc="-28" baseline="0" dirty="0">
                <a:latin typeface="Arial"/>
              </a:rPr>
              <a:t>V</a:t>
            </a:r>
            <a:r>
              <a:rPr lang="en-US" sz="1300" b="0" i="0" spc="0" baseline="0" dirty="0">
                <a:latin typeface="Arial"/>
              </a:rPr>
              <a:t>ira</a:t>
            </a:r>
            <a:r>
              <a:rPr lang="en-US" sz="1300" b="0" i="0" spc="-11" baseline="0" dirty="0">
                <a:latin typeface="Arial"/>
              </a:rPr>
              <a:t>l</a:t>
            </a:r>
            <a:r>
              <a:rPr lang="en-US" sz="1300" b="0" i="0" spc="0" baseline="0" dirty="0">
                <a:latin typeface="Arial"/>
              </a:rPr>
              <a:t>es de </a:t>
            </a:r>
          </a:p>
          <a:p>
            <a:pPr marL="0">
              <a:lnSpc>
                <a:spcPts val="1359"/>
              </a:lnSpc>
            </a:pPr>
            <a:r>
              <a:rPr lang="en-US" sz="1300" b="0" i="0" spc="-33" baseline="0" dirty="0">
                <a:latin typeface="Arial"/>
              </a:rPr>
              <a:t>T</a:t>
            </a:r>
            <a:r>
              <a:rPr lang="en-US" sz="1300" b="0" i="0" spc="0" baseline="0" dirty="0">
                <a:latin typeface="Arial"/>
              </a:rPr>
              <a:t>ransmisión</a:t>
            </a:r>
            <a:r>
              <a:rPr lang="en-US" sz="1300" b="0" i="0" spc="-20" baseline="0" dirty="0">
                <a:latin typeface="Arial"/>
              </a:rPr>
              <a:t> </a:t>
            </a:r>
            <a:r>
              <a:rPr lang="en-US" sz="1300" b="0" i="0" spc="0" baseline="0" dirty="0">
                <a:latin typeface="Arial"/>
              </a:rPr>
              <a:t>Se</a:t>
            </a:r>
            <a:r>
              <a:rPr lang="en-US" sz="1300" b="0" i="0" spc="-12" baseline="0" dirty="0">
                <a:latin typeface="Arial"/>
              </a:rPr>
              <a:t>x</a:t>
            </a:r>
            <a:r>
              <a:rPr lang="en-US" sz="1300" b="0" i="0" spc="0" baseline="0" dirty="0">
                <a:latin typeface="Arial"/>
              </a:rPr>
              <a:t>ual</a:t>
            </a:r>
          </a:p>
        </p:txBody>
      </p:sp>
      <p:sp>
        <p:nvSpPr>
          <p:cNvPr id="92" name="Rectangle 298">
            <a:extLst>
              <a:ext uri="{FF2B5EF4-FFF2-40B4-BE49-F238E27FC236}">
                <a16:creationId xmlns:a16="http://schemas.microsoft.com/office/drawing/2014/main" id="{CBA68F91-69E4-4B9A-A328-50BEEDCABB66}"/>
              </a:ext>
            </a:extLst>
          </p:cNvPr>
          <p:cNvSpPr/>
          <p:nvPr/>
        </p:nvSpPr>
        <p:spPr>
          <a:xfrm>
            <a:off x="9911715" y="3768695"/>
            <a:ext cx="1931174" cy="3910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300" b="0" i="0" spc="0" baseline="0" dirty="0">
                <a:latin typeface="Arial"/>
              </a:rPr>
              <a:t>Centro de Referencia </a:t>
            </a:r>
          </a:p>
          <a:p>
            <a:pPr marL="0">
              <a:lnSpc>
                <a:spcPts val="1339"/>
              </a:lnSpc>
            </a:pPr>
            <a:r>
              <a:rPr lang="en-US" sz="1300" b="0" i="0" spc="0" baseline="0" dirty="0">
                <a:latin typeface="Arial"/>
              </a:rPr>
              <a:t>Naciona</a:t>
            </a:r>
            <a:r>
              <a:rPr lang="en-US" sz="1300" b="0" i="0" spc="-11" baseline="0" dirty="0">
                <a:latin typeface="Arial"/>
              </a:rPr>
              <a:t>l</a:t>
            </a:r>
            <a:r>
              <a:rPr lang="en-US" sz="1300" b="0" i="0" spc="0" baseline="0" dirty="0">
                <a:latin typeface="Arial"/>
              </a:rPr>
              <a:t> de </a:t>
            </a:r>
            <a:r>
              <a:rPr lang="en-US" sz="1300" b="0" i="0" spc="-24" baseline="0" dirty="0">
                <a:latin typeface="Arial"/>
              </a:rPr>
              <a:t>M</a:t>
            </a:r>
            <a:r>
              <a:rPr lang="en-US" sz="1300" b="0" i="0" spc="0" baseline="0" dirty="0">
                <a:latin typeface="Arial"/>
              </a:rPr>
              <a:t>icobacterias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2F3BDD76-DFD2-4598-A313-A612074537D5}"/>
              </a:ext>
            </a:extLst>
          </p:cNvPr>
          <p:cNvGrpSpPr/>
          <p:nvPr/>
        </p:nvGrpSpPr>
        <p:grpSpPr>
          <a:xfrm>
            <a:off x="6156959" y="2316256"/>
            <a:ext cx="2943861" cy="1018541"/>
            <a:chOff x="3154679" y="4498868"/>
            <a:chExt cx="2943861" cy="1018541"/>
          </a:xfrm>
        </p:grpSpPr>
        <p:sp>
          <p:nvSpPr>
            <p:cNvPr id="80" name="Freeform 283">
              <a:extLst>
                <a:ext uri="{FF2B5EF4-FFF2-40B4-BE49-F238E27FC236}">
                  <a16:creationId xmlns:a16="http://schemas.microsoft.com/office/drawing/2014/main" id="{504E3F86-6AF4-4FC2-8410-DA25C6F316E8}"/>
                </a:ext>
              </a:extLst>
            </p:cNvPr>
            <p:cNvSpPr/>
            <p:nvPr/>
          </p:nvSpPr>
          <p:spPr>
            <a:xfrm>
              <a:off x="3317240" y="4646189"/>
              <a:ext cx="2781300" cy="871220"/>
            </a:xfrm>
            <a:custGeom>
              <a:avLst/>
              <a:gdLst/>
              <a:ahLst/>
              <a:cxnLst/>
              <a:rect l="0" t="0" r="0" b="0"/>
              <a:pathLst>
                <a:path w="2781300" h="871220">
                  <a:moveTo>
                    <a:pt x="0" y="871220"/>
                  </a:moveTo>
                  <a:lnTo>
                    <a:pt x="2781300" y="871220"/>
                  </a:lnTo>
                  <a:lnTo>
                    <a:pt x="2781300" y="0"/>
                  </a:lnTo>
                  <a:lnTo>
                    <a:pt x="0" y="0"/>
                  </a:lnTo>
                  <a:lnTo>
                    <a:pt x="0" y="87122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81" name="Picture 284">
              <a:extLst>
                <a:ext uri="{FF2B5EF4-FFF2-40B4-BE49-F238E27FC236}">
                  <a16:creationId xmlns:a16="http://schemas.microsoft.com/office/drawing/2014/main" id="{DF45EDAA-9012-46AA-89EE-9CE45BCAD3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54679" y="4498868"/>
              <a:ext cx="698766" cy="1001013"/>
            </a:xfrm>
            <a:prstGeom prst="rect">
              <a:avLst/>
            </a:prstGeom>
            <a:noFill/>
          </p:spPr>
        </p:pic>
        <p:sp>
          <p:nvSpPr>
            <p:cNvPr id="93" name="Rectangle 299">
              <a:extLst>
                <a:ext uri="{FF2B5EF4-FFF2-40B4-BE49-F238E27FC236}">
                  <a16:creationId xmlns:a16="http://schemas.microsoft.com/office/drawing/2014/main" id="{44022B72-B139-4CD5-9CB1-8257339A9C77}"/>
                </a:ext>
              </a:extLst>
            </p:cNvPr>
            <p:cNvSpPr/>
            <p:nvPr/>
          </p:nvSpPr>
          <p:spPr>
            <a:xfrm>
              <a:off x="3905884" y="4778091"/>
              <a:ext cx="2051697" cy="5613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300" b="0" i="0" spc="0" baseline="0" dirty="0">
                  <a:latin typeface="Arial"/>
                </a:rPr>
                <a:t>Centro de Referencia </a:t>
              </a:r>
            </a:p>
            <a:p>
              <a:pPr marL="0">
                <a:lnSpc>
                  <a:spcPts val="1339"/>
                </a:lnSpc>
              </a:pPr>
              <a:r>
                <a:rPr lang="en-US" sz="1300" b="0" i="0" spc="0" baseline="0" dirty="0">
                  <a:latin typeface="Arial"/>
                </a:rPr>
                <a:t>Naciona</a:t>
              </a:r>
              <a:r>
                <a:rPr lang="en-US" sz="1300" b="0" i="0" spc="-11" baseline="0" dirty="0">
                  <a:latin typeface="Arial"/>
                </a:rPr>
                <a:t>l</a:t>
              </a:r>
              <a:r>
                <a:rPr lang="en-US" sz="1300" b="0" i="0" spc="0" baseline="0" dirty="0">
                  <a:latin typeface="Arial"/>
                </a:rPr>
                <a:t> de Parasitología </a:t>
              </a:r>
              <a:r>
                <a:rPr lang="en-US" sz="1300" b="0" i="0" spc="-29" baseline="0" dirty="0">
                  <a:latin typeface="Arial"/>
                </a:rPr>
                <a:t>y</a:t>
              </a:r>
              <a:r>
                <a:rPr lang="en-US" sz="1300" b="0" i="0" spc="0" baseline="0" dirty="0">
                  <a:latin typeface="Arial"/>
                </a:rPr>
                <a:t> </a:t>
              </a:r>
            </a:p>
            <a:p>
              <a:pPr marL="0">
                <a:lnSpc>
                  <a:spcPts val="1340"/>
                </a:lnSpc>
              </a:pPr>
              <a:r>
                <a:rPr lang="en-US" sz="1302" b="0" i="0" spc="-24" baseline="0" dirty="0">
                  <a:latin typeface="Arial"/>
                </a:rPr>
                <a:t>M</a:t>
              </a:r>
              <a:r>
                <a:rPr lang="en-US" sz="1302" b="0" i="0" spc="0" baseline="0" dirty="0">
                  <a:latin typeface="Arial"/>
                </a:rPr>
                <a:t>icología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E697C13B-7CC7-4AC0-967A-BA8FE856DB4D}"/>
              </a:ext>
            </a:extLst>
          </p:cNvPr>
          <p:cNvGrpSpPr/>
          <p:nvPr/>
        </p:nvGrpSpPr>
        <p:grpSpPr>
          <a:xfrm>
            <a:off x="9159239" y="2316256"/>
            <a:ext cx="2943861" cy="1018541"/>
            <a:chOff x="6156959" y="4498868"/>
            <a:chExt cx="2943861" cy="1018541"/>
          </a:xfrm>
        </p:grpSpPr>
        <p:sp>
          <p:nvSpPr>
            <p:cNvPr id="83" name="Freeform 286">
              <a:extLst>
                <a:ext uri="{FF2B5EF4-FFF2-40B4-BE49-F238E27FC236}">
                  <a16:creationId xmlns:a16="http://schemas.microsoft.com/office/drawing/2014/main" id="{A7EBDB3B-11DC-40BD-83EF-C0F3EE431F10}"/>
                </a:ext>
              </a:extLst>
            </p:cNvPr>
            <p:cNvSpPr/>
            <p:nvPr/>
          </p:nvSpPr>
          <p:spPr>
            <a:xfrm>
              <a:off x="6319520" y="4646189"/>
              <a:ext cx="2781300" cy="871220"/>
            </a:xfrm>
            <a:custGeom>
              <a:avLst/>
              <a:gdLst/>
              <a:ahLst/>
              <a:cxnLst/>
              <a:rect l="0" t="0" r="0" b="0"/>
              <a:pathLst>
                <a:path w="2781300" h="871220">
                  <a:moveTo>
                    <a:pt x="0" y="871220"/>
                  </a:moveTo>
                  <a:lnTo>
                    <a:pt x="2781300" y="871220"/>
                  </a:lnTo>
                  <a:lnTo>
                    <a:pt x="2781300" y="0"/>
                  </a:lnTo>
                  <a:lnTo>
                    <a:pt x="0" y="0"/>
                  </a:lnTo>
                  <a:lnTo>
                    <a:pt x="0" y="87122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84" name="Picture 287">
              <a:extLst>
                <a:ext uri="{FF2B5EF4-FFF2-40B4-BE49-F238E27FC236}">
                  <a16:creationId xmlns:a16="http://schemas.microsoft.com/office/drawing/2014/main" id="{F94B1732-0751-4AFD-AC5A-F5808D2882A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56959" y="4498868"/>
              <a:ext cx="698766" cy="1001013"/>
            </a:xfrm>
            <a:prstGeom prst="rect">
              <a:avLst/>
            </a:prstGeom>
            <a:noFill/>
          </p:spPr>
        </p:pic>
        <p:sp>
          <p:nvSpPr>
            <p:cNvPr id="94" name="Rectangle 300">
              <a:extLst>
                <a:ext uri="{FF2B5EF4-FFF2-40B4-BE49-F238E27FC236}">
                  <a16:creationId xmlns:a16="http://schemas.microsoft.com/office/drawing/2014/main" id="{06034EEE-891A-4221-BDE8-D0EA1367264A}"/>
                </a:ext>
              </a:extLst>
            </p:cNvPr>
            <p:cNvSpPr/>
            <p:nvPr/>
          </p:nvSpPr>
          <p:spPr>
            <a:xfrm>
              <a:off x="6908800" y="4863562"/>
              <a:ext cx="1738041" cy="3910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300" b="0" i="0" spc="0" baseline="0" dirty="0">
                  <a:latin typeface="Arial"/>
                </a:rPr>
                <a:t>Centro de Referencia </a:t>
              </a:r>
            </a:p>
            <a:p>
              <a:pPr marL="0">
                <a:lnSpc>
                  <a:spcPts val="1339"/>
                </a:lnSpc>
              </a:pPr>
              <a:r>
                <a:rPr lang="en-US" sz="1302" b="0" i="0" spc="0" baseline="0" dirty="0">
                  <a:latin typeface="Arial"/>
                </a:rPr>
                <a:t>Nacional de</a:t>
              </a:r>
              <a:r>
                <a:rPr lang="en-US" sz="1302" b="0" i="0" spc="-22" baseline="0" dirty="0">
                  <a:latin typeface="Arial"/>
                </a:rPr>
                <a:t> </a:t>
              </a:r>
              <a:r>
                <a:rPr lang="en-US" sz="1302" b="0" i="0" spc="-135" baseline="0" dirty="0">
                  <a:latin typeface="Arial"/>
                </a:rPr>
                <a:t>T</a:t>
              </a:r>
              <a:r>
                <a:rPr lang="en-US" sz="1302" b="0" i="0" spc="0" baseline="0" dirty="0">
                  <a:latin typeface="Arial"/>
                </a:rPr>
                <a:t>o</a:t>
              </a:r>
              <a:r>
                <a:rPr lang="en-US" sz="1302" b="0" i="0" spc="-11" baseline="0" dirty="0">
                  <a:latin typeface="Arial"/>
                </a:rPr>
                <a:t>x</a:t>
              </a:r>
              <a:r>
                <a:rPr lang="en-US" sz="1302" b="0" i="0" spc="0" baseline="0" dirty="0">
                  <a:latin typeface="Arial"/>
                </a:rPr>
                <a:t>icología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C2856B25-0736-4ACE-97CD-EA5507968EC1}"/>
              </a:ext>
            </a:extLst>
          </p:cNvPr>
          <p:cNvGrpSpPr/>
          <p:nvPr/>
        </p:nvGrpSpPr>
        <p:grpSpPr>
          <a:xfrm>
            <a:off x="3152139" y="4572528"/>
            <a:ext cx="2943861" cy="1018541"/>
            <a:chOff x="149860" y="4481340"/>
            <a:chExt cx="2943861" cy="1018541"/>
          </a:xfrm>
        </p:grpSpPr>
        <p:sp>
          <p:nvSpPr>
            <p:cNvPr id="95" name="Freeform 283">
              <a:extLst>
                <a:ext uri="{FF2B5EF4-FFF2-40B4-BE49-F238E27FC236}">
                  <a16:creationId xmlns:a16="http://schemas.microsoft.com/office/drawing/2014/main" id="{71AFD74C-471B-482A-B7F9-ED108A37C8F6}"/>
                </a:ext>
              </a:extLst>
            </p:cNvPr>
            <p:cNvSpPr/>
            <p:nvPr/>
          </p:nvSpPr>
          <p:spPr>
            <a:xfrm>
              <a:off x="312421" y="4628661"/>
              <a:ext cx="2781300" cy="871220"/>
            </a:xfrm>
            <a:custGeom>
              <a:avLst/>
              <a:gdLst/>
              <a:ahLst/>
              <a:cxnLst/>
              <a:rect l="0" t="0" r="0" b="0"/>
              <a:pathLst>
                <a:path w="2781300" h="871220">
                  <a:moveTo>
                    <a:pt x="0" y="871220"/>
                  </a:moveTo>
                  <a:lnTo>
                    <a:pt x="2781300" y="871220"/>
                  </a:lnTo>
                  <a:lnTo>
                    <a:pt x="2781300" y="0"/>
                  </a:lnTo>
                  <a:lnTo>
                    <a:pt x="0" y="0"/>
                  </a:lnTo>
                  <a:lnTo>
                    <a:pt x="0" y="87122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pic>
          <p:nvPicPr>
            <p:cNvPr id="96" name="Picture 284">
              <a:extLst>
                <a:ext uri="{FF2B5EF4-FFF2-40B4-BE49-F238E27FC236}">
                  <a16:creationId xmlns:a16="http://schemas.microsoft.com/office/drawing/2014/main" id="{761E2ACE-FF3E-4E16-AF15-EF1F0F18F83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9860" y="4481340"/>
              <a:ext cx="698766" cy="1001013"/>
            </a:xfrm>
            <a:prstGeom prst="rect">
              <a:avLst/>
            </a:prstGeom>
            <a:noFill/>
          </p:spPr>
        </p:pic>
        <p:sp>
          <p:nvSpPr>
            <p:cNvPr id="97" name="Rectangle 299">
              <a:extLst>
                <a:ext uri="{FF2B5EF4-FFF2-40B4-BE49-F238E27FC236}">
                  <a16:creationId xmlns:a16="http://schemas.microsoft.com/office/drawing/2014/main" id="{23AD9B69-970B-42C5-82B9-04100DD3A83B}"/>
                </a:ext>
              </a:extLst>
            </p:cNvPr>
            <p:cNvSpPr/>
            <p:nvPr/>
          </p:nvSpPr>
          <p:spPr>
            <a:xfrm>
              <a:off x="901065" y="4760563"/>
              <a:ext cx="1734642" cy="7001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300" b="0" i="0" spc="0" baseline="0" dirty="0">
                  <a:latin typeface="Arial"/>
                </a:rPr>
                <a:t>Centro de Referencia </a:t>
              </a:r>
            </a:p>
            <a:p>
              <a:pPr marL="0">
                <a:lnSpc>
                  <a:spcPts val="1339"/>
                </a:lnSpc>
              </a:pPr>
              <a:r>
                <a:rPr lang="en-US" sz="1300" b="0" i="0" spc="0" baseline="0" dirty="0">
                  <a:latin typeface="Arial"/>
                </a:rPr>
                <a:t>Naciona</a:t>
              </a:r>
              <a:r>
                <a:rPr lang="en-US" sz="1300" b="0" i="0" spc="-11" baseline="0" dirty="0">
                  <a:latin typeface="Arial"/>
                </a:rPr>
                <a:t>l</a:t>
              </a:r>
              <a:r>
                <a:rPr lang="en-US" sz="1300" b="0" i="0" spc="0" baseline="0" dirty="0">
                  <a:latin typeface="Arial"/>
                </a:rPr>
                <a:t> de </a:t>
              </a:r>
              <a:r>
                <a:rPr lang="es-EC" sz="1300" dirty="0"/>
                <a:t>Genómica</a:t>
              </a:r>
              <a:r>
                <a:rPr lang="en-US" sz="1300" dirty="0"/>
                <a:t>,</a:t>
              </a:r>
            </a:p>
            <a:p>
              <a:pPr marL="0">
                <a:lnSpc>
                  <a:spcPts val="1339"/>
                </a:lnSpc>
              </a:pPr>
              <a:r>
                <a:rPr lang="en-US" sz="1300" b="0" i="0" spc="0" baseline="0" dirty="0">
                  <a:latin typeface="Arial"/>
                </a:rPr>
                <a:t>Secuenciación y </a:t>
              </a:r>
            </a:p>
            <a:p>
              <a:pPr marL="0">
                <a:lnSpc>
                  <a:spcPts val="1339"/>
                </a:lnSpc>
              </a:pPr>
              <a:r>
                <a:rPr lang="en-US" sz="1300" b="0" i="0" spc="0" baseline="0" dirty="0">
                  <a:latin typeface="Arial"/>
                </a:rPr>
                <a:t>Bioinformática</a:t>
              </a:r>
              <a:endParaRPr lang="en-US" sz="1302" b="0" i="0" spc="0" baseline="0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03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D3CC789-01EC-4DC2-B536-460B43387150}"/>
              </a:ext>
            </a:extLst>
          </p:cNvPr>
          <p:cNvSpPr/>
          <p:nvPr/>
        </p:nvSpPr>
        <p:spPr>
          <a:xfrm>
            <a:off x="-45563" y="4286993"/>
            <a:ext cx="12283125" cy="2818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01D1121-EC49-4783-A917-0C7B1E9F3631}"/>
              </a:ext>
            </a:extLst>
          </p:cNvPr>
          <p:cNvSpPr txBox="1"/>
          <p:nvPr/>
        </p:nvSpPr>
        <p:spPr>
          <a:xfrm>
            <a:off x="3116826" y="42309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bg1"/>
                </a:solidFill>
              </a:rPr>
              <a:t>Centros de Investigación Desarrollo e Innovación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6305E7C-D557-44B9-B03C-9F627912BD56}"/>
              </a:ext>
            </a:extLst>
          </p:cNvPr>
          <p:cNvGrpSpPr/>
          <p:nvPr/>
        </p:nvGrpSpPr>
        <p:grpSpPr>
          <a:xfrm>
            <a:off x="699237" y="1509405"/>
            <a:ext cx="11089640" cy="2618739"/>
            <a:chOff x="508000" y="1742441"/>
            <a:chExt cx="11089640" cy="2618739"/>
          </a:xfrm>
        </p:grpSpPr>
        <p:sp>
          <p:nvSpPr>
            <p:cNvPr id="9" name="Freeform 363">
              <a:extLst>
                <a:ext uri="{FF2B5EF4-FFF2-40B4-BE49-F238E27FC236}">
                  <a16:creationId xmlns:a16="http://schemas.microsoft.com/office/drawing/2014/main" id="{E0DE6E8A-6696-4D7B-A5D5-FE2F994AEBEE}"/>
                </a:ext>
              </a:extLst>
            </p:cNvPr>
            <p:cNvSpPr/>
            <p:nvPr/>
          </p:nvSpPr>
          <p:spPr>
            <a:xfrm>
              <a:off x="698500" y="1920241"/>
              <a:ext cx="3451859" cy="1079500"/>
            </a:xfrm>
            <a:custGeom>
              <a:avLst/>
              <a:gdLst/>
              <a:ahLst/>
              <a:cxnLst/>
              <a:rect l="0" t="0" r="0" b="0"/>
              <a:pathLst>
                <a:path w="3451859" h="1079500">
                  <a:moveTo>
                    <a:pt x="0" y="1079500"/>
                  </a:moveTo>
                  <a:lnTo>
                    <a:pt x="3451859" y="1079500"/>
                  </a:lnTo>
                  <a:lnTo>
                    <a:pt x="3451859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364">
              <a:extLst>
                <a:ext uri="{FF2B5EF4-FFF2-40B4-BE49-F238E27FC236}">
                  <a16:creationId xmlns:a16="http://schemas.microsoft.com/office/drawing/2014/main" id="{77019A73-B102-4C35-9849-76662FEADC6E}"/>
                </a:ext>
              </a:extLst>
            </p:cNvPr>
            <p:cNvSpPr/>
            <p:nvPr/>
          </p:nvSpPr>
          <p:spPr>
            <a:xfrm>
              <a:off x="698500" y="1920241"/>
              <a:ext cx="3451859" cy="1079500"/>
            </a:xfrm>
            <a:custGeom>
              <a:avLst/>
              <a:gdLst/>
              <a:ahLst/>
              <a:cxnLst/>
              <a:rect l="0" t="0" r="0" b="0"/>
              <a:pathLst>
                <a:path w="3451859" h="1079500">
                  <a:moveTo>
                    <a:pt x="0" y="1079500"/>
                  </a:moveTo>
                  <a:lnTo>
                    <a:pt x="3451859" y="1079500"/>
                  </a:lnTo>
                  <a:lnTo>
                    <a:pt x="3451859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1" name="Picture 365">
              <a:extLst>
                <a:ext uri="{FF2B5EF4-FFF2-40B4-BE49-F238E27FC236}">
                  <a16:creationId xmlns:a16="http://schemas.microsoft.com/office/drawing/2014/main" id="{F11F863D-A230-4718-9D35-10E82132CD8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8000" y="1742441"/>
              <a:ext cx="843546" cy="1221994"/>
            </a:xfrm>
            <a:prstGeom prst="rect">
              <a:avLst/>
            </a:prstGeom>
            <a:noFill/>
          </p:spPr>
        </p:pic>
        <p:sp>
          <p:nvSpPr>
            <p:cNvPr id="12" name="Freeform 366">
              <a:extLst>
                <a:ext uri="{FF2B5EF4-FFF2-40B4-BE49-F238E27FC236}">
                  <a16:creationId xmlns:a16="http://schemas.microsoft.com/office/drawing/2014/main" id="{C80A5871-EAAC-4137-9325-4C0457480544}"/>
                </a:ext>
              </a:extLst>
            </p:cNvPr>
            <p:cNvSpPr/>
            <p:nvPr/>
          </p:nvSpPr>
          <p:spPr>
            <a:xfrm>
              <a:off x="4422140" y="1920241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016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367">
              <a:extLst>
                <a:ext uri="{FF2B5EF4-FFF2-40B4-BE49-F238E27FC236}">
                  <a16:creationId xmlns:a16="http://schemas.microsoft.com/office/drawing/2014/main" id="{263CEB30-E99F-4308-97E5-1D3474A26367}"/>
                </a:ext>
              </a:extLst>
            </p:cNvPr>
            <p:cNvSpPr/>
            <p:nvPr/>
          </p:nvSpPr>
          <p:spPr>
            <a:xfrm>
              <a:off x="4422140" y="1920241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368">
              <a:extLst>
                <a:ext uri="{FF2B5EF4-FFF2-40B4-BE49-F238E27FC236}">
                  <a16:creationId xmlns:a16="http://schemas.microsoft.com/office/drawing/2014/main" id="{8149660A-8E2F-4F49-9980-971378EE0B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31640" y="1742441"/>
              <a:ext cx="843546" cy="1221994"/>
            </a:xfrm>
            <a:prstGeom prst="rect">
              <a:avLst/>
            </a:prstGeom>
            <a:noFill/>
          </p:spPr>
        </p:pic>
        <p:sp>
          <p:nvSpPr>
            <p:cNvPr id="15" name="Freeform 369">
              <a:extLst>
                <a:ext uri="{FF2B5EF4-FFF2-40B4-BE49-F238E27FC236}">
                  <a16:creationId xmlns:a16="http://schemas.microsoft.com/office/drawing/2014/main" id="{173282F6-C4E3-46AC-A07B-3978E731A8F8}"/>
                </a:ext>
              </a:extLst>
            </p:cNvPr>
            <p:cNvSpPr/>
            <p:nvPr/>
          </p:nvSpPr>
          <p:spPr>
            <a:xfrm>
              <a:off x="8145780" y="1920241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016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 370">
              <a:extLst>
                <a:ext uri="{FF2B5EF4-FFF2-40B4-BE49-F238E27FC236}">
                  <a16:creationId xmlns:a16="http://schemas.microsoft.com/office/drawing/2014/main" id="{5D006967-C1CF-445E-8DC7-4805A2F771E5}"/>
                </a:ext>
              </a:extLst>
            </p:cNvPr>
            <p:cNvSpPr/>
            <p:nvPr/>
          </p:nvSpPr>
          <p:spPr>
            <a:xfrm>
              <a:off x="8145780" y="1920241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7" name="Picture 371">
              <a:extLst>
                <a:ext uri="{FF2B5EF4-FFF2-40B4-BE49-F238E27FC236}">
                  <a16:creationId xmlns:a16="http://schemas.microsoft.com/office/drawing/2014/main" id="{20C9D0CC-E5BA-417D-88C4-BD79E6638CE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955280" y="1742441"/>
              <a:ext cx="846074" cy="1221994"/>
            </a:xfrm>
            <a:prstGeom prst="rect">
              <a:avLst/>
            </a:prstGeom>
            <a:noFill/>
          </p:spPr>
        </p:pic>
        <p:sp>
          <p:nvSpPr>
            <p:cNvPr id="18" name="Freeform 372">
              <a:extLst>
                <a:ext uri="{FF2B5EF4-FFF2-40B4-BE49-F238E27FC236}">
                  <a16:creationId xmlns:a16="http://schemas.microsoft.com/office/drawing/2014/main" id="{E2AB4F9C-CE6E-4C72-90CB-F997F10B948D}"/>
                </a:ext>
              </a:extLst>
            </p:cNvPr>
            <p:cNvSpPr/>
            <p:nvPr/>
          </p:nvSpPr>
          <p:spPr>
            <a:xfrm>
              <a:off x="698500" y="3281680"/>
              <a:ext cx="3451859" cy="1079500"/>
            </a:xfrm>
            <a:custGeom>
              <a:avLst/>
              <a:gdLst/>
              <a:ahLst/>
              <a:cxnLst/>
              <a:rect l="0" t="0" r="0" b="0"/>
              <a:pathLst>
                <a:path w="3451859" h="1079500">
                  <a:moveTo>
                    <a:pt x="0" y="1079500"/>
                  </a:moveTo>
                  <a:lnTo>
                    <a:pt x="3451859" y="1079500"/>
                  </a:lnTo>
                  <a:lnTo>
                    <a:pt x="3451859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016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 373">
              <a:extLst>
                <a:ext uri="{FF2B5EF4-FFF2-40B4-BE49-F238E27FC236}">
                  <a16:creationId xmlns:a16="http://schemas.microsoft.com/office/drawing/2014/main" id="{CA21253F-338E-40F1-99CD-EFCDF300A31C}"/>
                </a:ext>
              </a:extLst>
            </p:cNvPr>
            <p:cNvSpPr/>
            <p:nvPr/>
          </p:nvSpPr>
          <p:spPr>
            <a:xfrm>
              <a:off x="698500" y="3281680"/>
              <a:ext cx="3451859" cy="1079500"/>
            </a:xfrm>
            <a:custGeom>
              <a:avLst/>
              <a:gdLst/>
              <a:ahLst/>
              <a:cxnLst/>
              <a:rect l="0" t="0" r="0" b="0"/>
              <a:pathLst>
                <a:path w="3451859" h="1079500">
                  <a:moveTo>
                    <a:pt x="0" y="1079500"/>
                  </a:moveTo>
                  <a:lnTo>
                    <a:pt x="3451859" y="1079500"/>
                  </a:lnTo>
                  <a:lnTo>
                    <a:pt x="3451859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0" name="Picture 374">
              <a:extLst>
                <a:ext uri="{FF2B5EF4-FFF2-40B4-BE49-F238E27FC236}">
                  <a16:creationId xmlns:a16="http://schemas.microsoft.com/office/drawing/2014/main" id="{47CC6DBF-0485-4238-8D49-196B2CC588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8000" y="3103868"/>
              <a:ext cx="843546" cy="1222006"/>
            </a:xfrm>
            <a:prstGeom prst="rect">
              <a:avLst/>
            </a:prstGeom>
            <a:noFill/>
          </p:spPr>
        </p:pic>
        <p:sp>
          <p:nvSpPr>
            <p:cNvPr id="21" name="Freeform 375">
              <a:extLst>
                <a:ext uri="{FF2B5EF4-FFF2-40B4-BE49-F238E27FC236}">
                  <a16:creationId xmlns:a16="http://schemas.microsoft.com/office/drawing/2014/main" id="{AA6C4C15-350E-4357-8221-DCB11AF2BC4D}"/>
                </a:ext>
              </a:extLst>
            </p:cNvPr>
            <p:cNvSpPr/>
            <p:nvPr/>
          </p:nvSpPr>
          <p:spPr>
            <a:xfrm>
              <a:off x="4422140" y="3281680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016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reeform 376">
              <a:extLst>
                <a:ext uri="{FF2B5EF4-FFF2-40B4-BE49-F238E27FC236}">
                  <a16:creationId xmlns:a16="http://schemas.microsoft.com/office/drawing/2014/main" id="{52B783A4-389B-410F-B926-172FF5A9A49C}"/>
                </a:ext>
              </a:extLst>
            </p:cNvPr>
            <p:cNvSpPr/>
            <p:nvPr/>
          </p:nvSpPr>
          <p:spPr>
            <a:xfrm>
              <a:off x="4422140" y="3281680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3" name="Picture 377">
              <a:extLst>
                <a:ext uri="{FF2B5EF4-FFF2-40B4-BE49-F238E27FC236}">
                  <a16:creationId xmlns:a16="http://schemas.microsoft.com/office/drawing/2014/main" id="{235D1D52-1B2B-4971-96A6-E10FFC75074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31640" y="3103868"/>
              <a:ext cx="843546" cy="1222006"/>
            </a:xfrm>
            <a:prstGeom prst="rect">
              <a:avLst/>
            </a:prstGeom>
            <a:noFill/>
          </p:spPr>
        </p:pic>
        <p:sp>
          <p:nvSpPr>
            <p:cNvPr id="24" name="Freeform 378">
              <a:extLst>
                <a:ext uri="{FF2B5EF4-FFF2-40B4-BE49-F238E27FC236}">
                  <a16:creationId xmlns:a16="http://schemas.microsoft.com/office/drawing/2014/main" id="{83D14C70-376F-4367-B44C-5F937CBF20DB}"/>
                </a:ext>
              </a:extLst>
            </p:cNvPr>
            <p:cNvSpPr/>
            <p:nvPr/>
          </p:nvSpPr>
          <p:spPr>
            <a:xfrm>
              <a:off x="8145780" y="3281680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016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Freeform 379">
              <a:extLst>
                <a:ext uri="{FF2B5EF4-FFF2-40B4-BE49-F238E27FC236}">
                  <a16:creationId xmlns:a16="http://schemas.microsoft.com/office/drawing/2014/main" id="{00A8EE90-209A-4088-9BEA-174D1230540F}"/>
                </a:ext>
              </a:extLst>
            </p:cNvPr>
            <p:cNvSpPr/>
            <p:nvPr/>
          </p:nvSpPr>
          <p:spPr>
            <a:xfrm>
              <a:off x="8145780" y="3281680"/>
              <a:ext cx="3451860" cy="1079500"/>
            </a:xfrm>
            <a:custGeom>
              <a:avLst/>
              <a:gdLst/>
              <a:ahLst/>
              <a:cxnLst/>
              <a:rect l="0" t="0" r="0" b="0"/>
              <a:pathLst>
                <a:path w="3451860" h="1079500">
                  <a:moveTo>
                    <a:pt x="0" y="1079500"/>
                  </a:moveTo>
                  <a:lnTo>
                    <a:pt x="3451860" y="1079500"/>
                  </a:lnTo>
                  <a:lnTo>
                    <a:pt x="3451860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noFill/>
            <a:ln w="10160" cap="flat" cmpd="sng">
              <a:solidFill>
                <a:srgbClr val="4472C4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6" name="Picture 380">
              <a:extLst>
                <a:ext uri="{FF2B5EF4-FFF2-40B4-BE49-F238E27FC236}">
                  <a16:creationId xmlns:a16="http://schemas.microsoft.com/office/drawing/2014/main" id="{B3933D25-10F0-4ECE-A7B7-10284676882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955280" y="3103868"/>
              <a:ext cx="846074" cy="1222006"/>
            </a:xfrm>
            <a:prstGeom prst="rect">
              <a:avLst/>
            </a:prstGeom>
            <a:noFill/>
          </p:spPr>
        </p:pic>
        <p:sp>
          <p:nvSpPr>
            <p:cNvPr id="27" name="Rectangle 384">
              <a:extLst>
                <a:ext uri="{FF2B5EF4-FFF2-40B4-BE49-F238E27FC236}">
                  <a16:creationId xmlns:a16="http://schemas.microsoft.com/office/drawing/2014/main" id="{4F34F5D9-F8FB-4AC7-AA10-1DED5D6EA17C}"/>
                </a:ext>
              </a:extLst>
            </p:cNvPr>
            <p:cNvSpPr/>
            <p:nvPr/>
          </p:nvSpPr>
          <p:spPr>
            <a:xfrm>
              <a:off x="1428750" y="2148790"/>
              <a:ext cx="2695651" cy="5464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800" b="0" i="0" spc="0" baseline="0" dirty="0">
                  <a:latin typeface="Domine-Regular"/>
                </a:rPr>
                <a:t>Plataforma Científica de </a:t>
              </a:r>
            </a:p>
            <a:p>
              <a:pPr marL="0">
                <a:lnSpc>
                  <a:spcPts val="1840"/>
                </a:lnSpc>
              </a:pPr>
              <a:r>
                <a:rPr lang="en-US" sz="1802" b="0" i="0" spc="-12" baseline="0" dirty="0">
                  <a:latin typeface="Domine-Regular"/>
                </a:rPr>
                <a:t>M</a:t>
              </a:r>
              <a:r>
                <a:rPr lang="en-US" sz="1802" b="0" i="0" spc="0" baseline="0" dirty="0">
                  <a:latin typeface="Domine-Regular"/>
                </a:rPr>
                <a:t>edios de</a:t>
              </a:r>
              <a:r>
                <a:rPr lang="en-US" sz="1802" b="0" i="0" spc="-16" baseline="0" dirty="0">
                  <a:latin typeface="Domine-Regular"/>
                </a:rPr>
                <a:t> </a:t>
              </a:r>
              <a:r>
                <a:rPr lang="en-US" sz="1802" b="0" i="0" spc="0" baseline="0" dirty="0">
                  <a:latin typeface="Domine-Regular"/>
                </a:rPr>
                <a:t>Culti</a:t>
              </a:r>
              <a:r>
                <a:rPr lang="en-US" sz="1802" b="0" i="0" spc="-10" baseline="0" dirty="0">
                  <a:latin typeface="Domine-Regular"/>
                </a:rPr>
                <a:t>v</a:t>
              </a:r>
              <a:r>
                <a:rPr lang="en-US" sz="1802" b="0" i="0" spc="0" baseline="0" dirty="0">
                  <a:latin typeface="Domine-Regular"/>
                </a:rPr>
                <a:t>o</a:t>
              </a:r>
            </a:p>
          </p:txBody>
        </p:sp>
        <p:sp>
          <p:nvSpPr>
            <p:cNvPr id="28" name="Rectangle 386">
              <a:extLst>
                <a:ext uri="{FF2B5EF4-FFF2-40B4-BE49-F238E27FC236}">
                  <a16:creationId xmlns:a16="http://schemas.microsoft.com/office/drawing/2014/main" id="{296E5CDB-E22E-4007-AFB9-65B03C2DBCC5}"/>
                </a:ext>
              </a:extLst>
            </p:cNvPr>
            <p:cNvSpPr/>
            <p:nvPr/>
          </p:nvSpPr>
          <p:spPr>
            <a:xfrm>
              <a:off x="5175250" y="2148790"/>
              <a:ext cx="2370810" cy="5464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800" b="0" i="0" spc="0" baseline="0" dirty="0">
                  <a:latin typeface="Domine-Regular"/>
                </a:rPr>
                <a:t>Plataforma Científica </a:t>
              </a:r>
            </a:p>
            <a:p>
              <a:pPr marL="0">
                <a:lnSpc>
                  <a:spcPts val="1840"/>
                </a:lnSpc>
              </a:pPr>
              <a:r>
                <a:rPr lang="en-US" sz="1802" b="0" i="0" spc="0" baseline="0" dirty="0">
                  <a:latin typeface="Domine-Regular"/>
                </a:rPr>
                <a:t>de Bi</a:t>
              </a:r>
              <a:r>
                <a:rPr lang="en-US" sz="1802" b="0" i="0" spc="-10" baseline="0" dirty="0">
                  <a:latin typeface="Domine-Regular"/>
                </a:rPr>
                <a:t>o</a:t>
              </a:r>
              <a:r>
                <a:rPr lang="en-US" sz="1802" b="0" i="0" spc="0" baseline="0" dirty="0">
                  <a:latin typeface="Domine-Regular"/>
                </a:rPr>
                <a:t>teri</a:t>
              </a:r>
              <a:r>
                <a:rPr lang="en-US" sz="1802" b="0" i="0" spc="-12" baseline="0" dirty="0">
                  <a:latin typeface="Domine-Regular"/>
                </a:rPr>
                <a:t>o</a:t>
              </a:r>
              <a:r>
                <a:rPr lang="en-US" sz="1802" b="0" i="0" spc="0" baseline="0" dirty="0">
                  <a:latin typeface="Domine-Regular"/>
                </a:rPr>
                <a:t>s</a:t>
              </a:r>
            </a:p>
          </p:txBody>
        </p:sp>
        <p:sp>
          <p:nvSpPr>
            <p:cNvPr id="29" name="Rectangle 387">
              <a:extLst>
                <a:ext uri="{FF2B5EF4-FFF2-40B4-BE49-F238E27FC236}">
                  <a16:creationId xmlns:a16="http://schemas.microsoft.com/office/drawing/2014/main" id="{76AE5306-AC94-4452-BAC9-B99BD1095D3B}"/>
                </a:ext>
              </a:extLst>
            </p:cNvPr>
            <p:cNvSpPr/>
            <p:nvPr/>
          </p:nvSpPr>
          <p:spPr>
            <a:xfrm>
              <a:off x="8899906" y="2030957"/>
              <a:ext cx="2475052" cy="7808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802" b="0" i="0" spc="0" baseline="0" dirty="0">
                  <a:latin typeface="Domine-Regular"/>
                </a:rPr>
                <a:t>Plataforma Científic</a:t>
              </a:r>
              <a:r>
                <a:rPr lang="en-US" sz="1802" b="0" i="0" spc="-12" baseline="0" dirty="0">
                  <a:latin typeface="Domine-Regular"/>
                </a:rPr>
                <a:t>a</a:t>
              </a:r>
              <a:r>
                <a:rPr lang="en-US" sz="1802" b="0" i="0" spc="0" baseline="0" dirty="0">
                  <a:latin typeface="Domine-Regular"/>
                </a:rPr>
                <a:t> </a:t>
              </a:r>
            </a:p>
            <a:p>
              <a:pPr marL="0">
                <a:lnSpc>
                  <a:spcPts val="1841"/>
                </a:lnSpc>
              </a:pPr>
              <a:r>
                <a:rPr lang="en-US" sz="1800" b="0" i="0" spc="0" baseline="0" dirty="0">
                  <a:latin typeface="Domine-Regular"/>
                </a:rPr>
                <a:t>de Micr</a:t>
              </a:r>
              <a:r>
                <a:rPr lang="en-US" sz="1800" b="0" i="0" spc="-12" baseline="0" dirty="0">
                  <a:latin typeface="Domine-Regular"/>
                </a:rPr>
                <a:t>o</a:t>
              </a:r>
              <a:r>
                <a:rPr lang="en-US" sz="1800" b="0" i="0" spc="0" baseline="0" dirty="0">
                  <a:latin typeface="Domine-Regular"/>
                </a:rPr>
                <a:t>sc</a:t>
              </a:r>
              <a:r>
                <a:rPr lang="en-US" sz="1800" b="0" i="0" spc="-12" baseline="0" dirty="0">
                  <a:latin typeface="Domine-Regular"/>
                </a:rPr>
                <a:t>o</a:t>
              </a:r>
              <a:r>
                <a:rPr lang="en-US" sz="1800" b="0" i="0" spc="0" baseline="0" dirty="0">
                  <a:latin typeface="Domine-Regular"/>
                </a:rPr>
                <a:t>pía </a:t>
              </a:r>
            </a:p>
            <a:p>
              <a:pPr marL="0">
                <a:lnSpc>
                  <a:spcPts val="1840"/>
                </a:lnSpc>
              </a:pPr>
              <a:r>
                <a:rPr lang="en-US" sz="1800" b="0" i="0" spc="0" baseline="0" dirty="0">
                  <a:latin typeface="Domine-Regular"/>
                </a:rPr>
                <a:t>Electrónica y Confoc</a:t>
              </a:r>
              <a:r>
                <a:rPr lang="en-US" sz="1800" b="0" i="0" spc="-10" baseline="0" dirty="0">
                  <a:latin typeface="Domine-Regular"/>
                </a:rPr>
                <a:t>a</a:t>
              </a:r>
              <a:r>
                <a:rPr lang="en-US" sz="1800" b="0" i="0" spc="0" baseline="0" dirty="0">
                  <a:latin typeface="Domine-Regular"/>
                </a:rPr>
                <a:t>l</a:t>
              </a:r>
            </a:p>
          </p:txBody>
        </p:sp>
        <p:sp>
          <p:nvSpPr>
            <p:cNvPr id="30" name="Rectangle 388">
              <a:extLst>
                <a:ext uri="{FF2B5EF4-FFF2-40B4-BE49-F238E27FC236}">
                  <a16:creationId xmlns:a16="http://schemas.microsoft.com/office/drawing/2014/main" id="{614A3CAA-B8B3-4F36-8B4A-8BCBACAD0EC7}"/>
                </a:ext>
              </a:extLst>
            </p:cNvPr>
            <p:cNvSpPr/>
            <p:nvPr/>
          </p:nvSpPr>
          <p:spPr>
            <a:xfrm>
              <a:off x="1450594" y="3511500"/>
              <a:ext cx="2570378" cy="54640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800" b="0" i="0" spc="0" baseline="0" dirty="0">
                  <a:latin typeface="Domine-Regular"/>
                </a:rPr>
                <a:t>Plataforma Científica </a:t>
              </a:r>
            </a:p>
            <a:p>
              <a:pPr marL="0">
                <a:lnSpc>
                  <a:spcPts val="1839"/>
                </a:lnSpc>
              </a:pPr>
              <a:r>
                <a:rPr lang="en-US" sz="1800" b="0" i="0" spc="0" baseline="0" dirty="0">
                  <a:latin typeface="Domine-Regular"/>
                </a:rPr>
                <a:t>de Anatomía Patológica</a:t>
              </a:r>
            </a:p>
          </p:txBody>
        </p:sp>
        <p:sp>
          <p:nvSpPr>
            <p:cNvPr id="31" name="Rectangle 389">
              <a:extLst>
                <a:ext uri="{FF2B5EF4-FFF2-40B4-BE49-F238E27FC236}">
                  <a16:creationId xmlns:a16="http://schemas.microsoft.com/office/drawing/2014/main" id="{A5DE58ED-6127-4123-A157-EB7DE0B9459E}"/>
                </a:ext>
              </a:extLst>
            </p:cNvPr>
            <p:cNvSpPr/>
            <p:nvPr/>
          </p:nvSpPr>
          <p:spPr>
            <a:xfrm>
              <a:off x="5175250" y="3394025"/>
              <a:ext cx="2370810" cy="78033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800" b="0" i="0" spc="0" baseline="0" dirty="0">
                  <a:latin typeface="Domine-Regular"/>
                </a:rPr>
                <a:t>Plataforma Científica </a:t>
              </a:r>
            </a:p>
            <a:p>
              <a:pPr marL="0">
                <a:lnSpc>
                  <a:spcPts val="1840"/>
                </a:lnSpc>
              </a:pPr>
              <a:r>
                <a:rPr lang="en-US" sz="1802" b="0" i="0" spc="0" baseline="0" dirty="0">
                  <a:latin typeface="Domine-Regular"/>
                </a:rPr>
                <a:t>de Recepci</a:t>
              </a:r>
              <a:r>
                <a:rPr lang="en-US" sz="1802" b="0" i="0" spc="-14" baseline="0" dirty="0">
                  <a:latin typeface="Domine-Regular"/>
                </a:rPr>
                <a:t>ó</a:t>
              </a:r>
              <a:r>
                <a:rPr lang="en-US" sz="1802" b="0" i="0" spc="0" baseline="0" dirty="0">
                  <a:latin typeface="Domine-Regular"/>
                </a:rPr>
                <a:t>n de </a:t>
              </a:r>
            </a:p>
            <a:p>
              <a:pPr marL="0">
                <a:lnSpc>
                  <a:spcPts val="1841"/>
                </a:lnSpc>
              </a:pPr>
              <a:r>
                <a:rPr lang="en-US" sz="1800" b="0" i="0" spc="0" baseline="0" dirty="0">
                  <a:latin typeface="Domine-Regular"/>
                </a:rPr>
                <a:t>Muestras</a:t>
              </a:r>
            </a:p>
          </p:txBody>
        </p:sp>
        <p:sp>
          <p:nvSpPr>
            <p:cNvPr id="32" name="Rectangle 390">
              <a:extLst>
                <a:ext uri="{FF2B5EF4-FFF2-40B4-BE49-F238E27FC236}">
                  <a16:creationId xmlns:a16="http://schemas.microsoft.com/office/drawing/2014/main" id="{3A1D92B1-EC0E-4646-9C24-0CD6D8B15213}"/>
                </a:ext>
              </a:extLst>
            </p:cNvPr>
            <p:cNvSpPr/>
            <p:nvPr/>
          </p:nvSpPr>
          <p:spPr>
            <a:xfrm>
              <a:off x="8899906" y="3394025"/>
              <a:ext cx="2370810" cy="31272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800" b="0" i="0" spc="0" baseline="0" dirty="0">
                  <a:latin typeface="Domine-Regular"/>
                </a:rPr>
                <a:t>Plataforma Científica </a:t>
              </a:r>
            </a:p>
          </p:txBody>
        </p:sp>
        <p:sp>
          <p:nvSpPr>
            <p:cNvPr id="33" name="Rectangle 391">
              <a:extLst>
                <a:ext uri="{FF2B5EF4-FFF2-40B4-BE49-F238E27FC236}">
                  <a16:creationId xmlns:a16="http://schemas.microsoft.com/office/drawing/2014/main" id="{DC912F34-AE40-4EBB-8F05-F3F50EA28D66}"/>
                </a:ext>
              </a:extLst>
            </p:cNvPr>
            <p:cNvSpPr/>
            <p:nvPr/>
          </p:nvSpPr>
          <p:spPr>
            <a:xfrm>
              <a:off x="8899906" y="3627347"/>
              <a:ext cx="2633237" cy="54701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/>
              <a:r>
                <a:rPr lang="en-US" sz="1802" b="0" i="0" spc="0" baseline="0" dirty="0">
                  <a:latin typeface="Domine-Regular"/>
                </a:rPr>
                <a:t>de Manejo de Desechos </a:t>
              </a:r>
            </a:p>
            <a:p>
              <a:pPr marL="0">
                <a:lnSpc>
                  <a:spcPts val="1841"/>
                </a:lnSpc>
              </a:pPr>
              <a:r>
                <a:rPr lang="en-US" sz="1800" b="0" i="0" spc="0" baseline="0" dirty="0">
                  <a:latin typeface="Domine-Regular"/>
                </a:rPr>
                <a:t>y Esterilización</a:t>
              </a: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536EC5A-030C-4B30-9460-FBAB35168414}"/>
              </a:ext>
            </a:extLst>
          </p:cNvPr>
          <p:cNvSpPr/>
          <p:nvPr/>
        </p:nvSpPr>
        <p:spPr>
          <a:xfrm>
            <a:off x="0" y="1081353"/>
            <a:ext cx="12283125" cy="2818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37BCF776-2B38-4657-84CB-02A086AD3A1A}"/>
              </a:ext>
            </a:extLst>
          </p:cNvPr>
          <p:cNvSpPr txBox="1"/>
          <p:nvPr/>
        </p:nvSpPr>
        <p:spPr>
          <a:xfrm>
            <a:off x="3048000" y="10255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</a:rPr>
              <a:t>Plataformas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Compartidas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49A309C-2844-4B4D-B9C0-F6A11EC45D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1932" y="5103622"/>
            <a:ext cx="3959124" cy="826503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C4E6ED9-D100-4044-8D76-7945070820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6437" y="5117002"/>
            <a:ext cx="3959124" cy="82650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2AC45028-CF29-4B43-A940-4BE5F95B93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15" y="5117002"/>
            <a:ext cx="3959124" cy="826503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8CB28EE4-10CC-492E-B813-2C69ED7AFC94}"/>
              </a:ext>
            </a:extLst>
          </p:cNvPr>
          <p:cNvSpPr txBox="1"/>
          <p:nvPr/>
        </p:nvSpPr>
        <p:spPr>
          <a:xfrm>
            <a:off x="8179878" y="4676499"/>
            <a:ext cx="386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CENTRO DE INVESTIGACIÓN MULTIDISCIPLINARIO (CIM)</a:t>
            </a:r>
          </a:p>
          <a:p>
            <a:r>
              <a:rPr lang="es-EC" sz="1000" b="1" dirty="0"/>
              <a:t> “DR. ERNESTO GUTIÉRREZ VERA</a:t>
            </a:r>
            <a:r>
              <a:rPr lang="es-EC" sz="1000" dirty="0"/>
              <a:t>”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CEA3482-B113-4016-BDB9-88D868399F49}"/>
              </a:ext>
            </a:extLst>
          </p:cNvPr>
          <p:cNvSpPr txBox="1"/>
          <p:nvPr/>
        </p:nvSpPr>
        <p:spPr>
          <a:xfrm>
            <a:off x="4128752" y="4689099"/>
            <a:ext cx="386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CENTRO DE INVESTIGACIÓN EN ENFERMEDADES INFECCIOSAS Y VECTORIALES “CIREV”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390B07B-11DC-4BF7-9A99-A954D237260E}"/>
              </a:ext>
            </a:extLst>
          </p:cNvPr>
          <p:cNvSpPr txBox="1"/>
          <p:nvPr/>
        </p:nvSpPr>
        <p:spPr>
          <a:xfrm>
            <a:off x="139461" y="4683362"/>
            <a:ext cx="386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EL CENTRO DE INVESTIGACIÓN DE EPIDEMIOLOGÍA, GEOMÁTICA, Y BIOESTADÍSTICA “EPISIG”</a:t>
            </a:r>
          </a:p>
        </p:txBody>
      </p:sp>
      <p:sp>
        <p:nvSpPr>
          <p:cNvPr id="42" name="Google Shape;119;p4">
            <a:extLst>
              <a:ext uri="{FF2B5EF4-FFF2-40B4-BE49-F238E27FC236}">
                <a16:creationId xmlns:a16="http://schemas.microsoft.com/office/drawing/2014/main" id="{65C7095B-9020-4230-BE2F-41921BBD7653}"/>
              </a:ext>
            </a:extLst>
          </p:cNvPr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dirty="0">
                <a:solidFill>
                  <a:srgbClr val="4D4D4D"/>
                </a:solidFill>
                <a:latin typeface="Barlow Condensed Medium" pitchFamily="2" charset="77"/>
              </a:rPr>
              <a:t>Cartera de Servicio</a:t>
            </a:r>
            <a:endParaRPr sz="2500" b="1" u="none" strike="noStrike" cap="none" dirty="0">
              <a:solidFill>
                <a:srgbClr val="4D4D4D"/>
              </a:solidFill>
              <a:latin typeface="Barlow Condensed Medium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69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4;p18">
            <a:extLst>
              <a:ext uri="{FF2B5EF4-FFF2-40B4-BE49-F238E27FC236}">
                <a16:creationId xmlns:a16="http://schemas.microsoft.com/office/drawing/2014/main" id="{004E19A2-2578-41C7-B03B-F4E33A5AA5CE}"/>
              </a:ext>
            </a:extLst>
          </p:cNvPr>
          <p:cNvSpPr txBox="1"/>
          <p:nvPr/>
        </p:nvSpPr>
        <p:spPr>
          <a:xfrm>
            <a:off x="3758474" y="2493945"/>
            <a:ext cx="68381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000"/>
            </a:pPr>
            <a:r>
              <a:rPr lang="es-MX" sz="4400" b="1" dirty="0">
                <a:solidFill>
                  <a:schemeClr val="tx1"/>
                </a:solidFill>
                <a:latin typeface="Barlow Condensed Medium" panose="00000606000000000000" pitchFamily="2" charset="0"/>
              </a:rPr>
              <a:t>INVESTIGACIÓN Y DESARROLLO TECNOLÓGICO EN SALUD PÚBLICA </a:t>
            </a:r>
            <a:endParaRPr lang="es-MX" sz="4400" b="1" i="0" u="none" strike="noStrike" cap="none" dirty="0">
              <a:solidFill>
                <a:schemeClr val="tx1"/>
              </a:solidFill>
              <a:latin typeface="Barlow Condensed Medium" panose="00000606000000000000" pitchFamily="2" charset="0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F8A950-7F5E-4068-9936-8281509C8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546" y="2281735"/>
            <a:ext cx="1870928" cy="187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067687-CDA4-694A-9726-1784A676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010" y="348716"/>
            <a:ext cx="1561832" cy="6309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C21DE5-3211-4962-9B4D-FA8C6F18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698" y="5989328"/>
            <a:ext cx="4338112" cy="630998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5B22C27-C4F3-4480-9F11-52A398A81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15227"/>
              </p:ext>
            </p:extLst>
          </p:nvPr>
        </p:nvGraphicFramePr>
        <p:xfrm>
          <a:off x="371152" y="1252372"/>
          <a:ext cx="11407894" cy="4019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1753">
                  <a:extLst>
                    <a:ext uri="{9D8B030D-6E8A-4147-A177-3AD203B41FA5}">
                      <a16:colId xmlns:a16="http://schemas.microsoft.com/office/drawing/2014/main" val="2492077883"/>
                    </a:ext>
                  </a:extLst>
                </a:gridCol>
                <a:gridCol w="2623172">
                  <a:extLst>
                    <a:ext uri="{9D8B030D-6E8A-4147-A177-3AD203B41FA5}">
                      <a16:colId xmlns:a16="http://schemas.microsoft.com/office/drawing/2014/main" val="2475717928"/>
                    </a:ext>
                  </a:extLst>
                </a:gridCol>
                <a:gridCol w="4562969">
                  <a:extLst>
                    <a:ext uri="{9D8B030D-6E8A-4147-A177-3AD203B41FA5}">
                      <a16:colId xmlns:a16="http://schemas.microsoft.com/office/drawing/2014/main" val="3667340245"/>
                    </a:ext>
                  </a:extLst>
                </a:gridCol>
              </a:tblGrid>
              <a:tr h="30448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Cumplimiento de los objetivos del Plan Nacional de Desarrollo 2021-2025</a:t>
                      </a:r>
                      <a:endParaRPr lang="es-EC" sz="3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605910"/>
                  </a:ext>
                </a:extLst>
              </a:tr>
              <a:tr h="913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Objetivo Plan Nacional de Desarrollo</a:t>
                      </a:r>
                      <a:endParaRPr lang="es-EC" sz="28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2021-2025</a:t>
                      </a:r>
                      <a:endParaRPr lang="es-EC" sz="1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Objetivo Estratégico</a:t>
                      </a:r>
                      <a:endParaRPr lang="es-EC" sz="28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Institucional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Indicadores</a:t>
                      </a:r>
                      <a:endParaRPr lang="es-EC" sz="2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9882909"/>
                  </a:ext>
                </a:extLst>
              </a:tr>
              <a:tr h="91346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Objetivo 6.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 Garantizar el derecho a la Salud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Incrementar la investigación y Desarrollo tecnológico en Salud Pública en el Ecuador.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34 ponencias y/o posters científicos realizados para la socialización de los resultados de investigación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323948"/>
                  </a:ext>
                </a:extLst>
              </a:tr>
              <a:tr h="6089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 proyectos de I+D+i aprobados con financiamiento externo.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616979"/>
                  </a:ext>
                </a:extLst>
              </a:tr>
              <a:tr h="12179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 proyectos de investigación, innovación y desarrollo con cierre técnico en relación a proyectos planificados.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0841332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D4DE7C6-50DC-4542-9709-E26B88249891}"/>
              </a:ext>
            </a:extLst>
          </p:cNvPr>
          <p:cNvSpPr/>
          <p:nvPr/>
        </p:nvSpPr>
        <p:spPr>
          <a:xfrm>
            <a:off x="371152" y="280320"/>
            <a:ext cx="435087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000"/>
            </a:pPr>
            <a:r>
              <a:rPr lang="es-EC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Condensed Medium" panose="00000606000000000000" pitchFamily="2" charset="0"/>
              </a:rPr>
              <a:t>Investigación, Desarrollo e Innovación</a:t>
            </a:r>
          </a:p>
        </p:txBody>
      </p:sp>
    </p:spTree>
    <p:extLst>
      <p:ext uri="{BB962C8B-B14F-4D97-AF65-F5344CB8AC3E}">
        <p14:creationId xmlns:p14="http://schemas.microsoft.com/office/powerpoint/2010/main" val="22321174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4177</Words>
  <Application>Microsoft Office PowerPoint</Application>
  <PresentationFormat>Panorámica</PresentationFormat>
  <Paragraphs>685</Paragraphs>
  <Slides>54</Slides>
  <Notes>54</Notes>
  <HiddenSlides>1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9" baseType="lpstr">
      <vt:lpstr>맑은 고딕</vt:lpstr>
      <vt:lpstr>微软雅黑</vt:lpstr>
      <vt:lpstr>宋体</vt:lpstr>
      <vt:lpstr>宋体</vt:lpstr>
      <vt:lpstr>Arial</vt:lpstr>
      <vt:lpstr>Barlow Condensed Medium</vt:lpstr>
      <vt:lpstr>Calibri</vt:lpstr>
      <vt:lpstr>Calibri Light</vt:lpstr>
      <vt:lpstr>Domine-Regular</vt:lpstr>
      <vt:lpstr>FontAwesome</vt:lpstr>
      <vt:lpstr>Mangal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Moisés López</cp:lastModifiedBy>
  <cp:revision>189</cp:revision>
  <dcterms:created xsi:type="dcterms:W3CDTF">2021-05-27T23:45:58Z</dcterms:created>
  <dcterms:modified xsi:type="dcterms:W3CDTF">2024-03-22T13:14:01Z</dcterms:modified>
</cp:coreProperties>
</file>