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2" r:id="rId4"/>
    <p:sldMasterId id="2147483684" r:id="rId5"/>
    <p:sldMasterId id="2147483696" r:id="rId6"/>
    <p:sldMasterId id="2147483708" r:id="rId7"/>
  </p:sldMasterIdLst>
  <p:notesMasterIdLst>
    <p:notesMasterId r:id="rId87"/>
  </p:notesMasterIdLst>
  <p:sldIdLst>
    <p:sldId id="257" r:id="rId8"/>
    <p:sldId id="385" r:id="rId9"/>
    <p:sldId id="278" r:id="rId10"/>
    <p:sldId id="272" r:id="rId11"/>
    <p:sldId id="284" r:id="rId12"/>
    <p:sldId id="283" r:id="rId13"/>
    <p:sldId id="281" r:id="rId14"/>
    <p:sldId id="280" r:id="rId15"/>
    <p:sldId id="279" r:id="rId16"/>
    <p:sldId id="285" r:id="rId17"/>
    <p:sldId id="296" r:id="rId18"/>
    <p:sldId id="297" r:id="rId19"/>
    <p:sldId id="300" r:id="rId20"/>
    <p:sldId id="301" r:id="rId21"/>
    <p:sldId id="303" r:id="rId22"/>
    <p:sldId id="302" r:id="rId23"/>
    <p:sldId id="399" r:id="rId24"/>
    <p:sldId id="422" r:id="rId25"/>
    <p:sldId id="259" r:id="rId26"/>
    <p:sldId id="400" r:id="rId27"/>
    <p:sldId id="261" r:id="rId28"/>
    <p:sldId id="262" r:id="rId29"/>
    <p:sldId id="263" r:id="rId30"/>
    <p:sldId id="264" r:id="rId31"/>
    <p:sldId id="265" r:id="rId32"/>
    <p:sldId id="266" r:id="rId33"/>
    <p:sldId id="304" r:id="rId34"/>
    <p:sldId id="413" r:id="rId35"/>
    <p:sldId id="414" r:id="rId36"/>
    <p:sldId id="415" r:id="rId37"/>
    <p:sldId id="416" r:id="rId38"/>
    <p:sldId id="417" r:id="rId39"/>
    <p:sldId id="418" r:id="rId40"/>
    <p:sldId id="419" r:id="rId41"/>
    <p:sldId id="269" r:id="rId42"/>
    <p:sldId id="420" r:id="rId43"/>
    <p:sldId id="267" r:id="rId44"/>
    <p:sldId id="421" r:id="rId45"/>
    <p:sldId id="379" r:id="rId46"/>
    <p:sldId id="380" r:id="rId47"/>
    <p:sldId id="381" r:id="rId48"/>
    <p:sldId id="382" r:id="rId49"/>
    <p:sldId id="383" r:id="rId50"/>
    <p:sldId id="384" r:id="rId51"/>
    <p:sldId id="374" r:id="rId52"/>
    <p:sldId id="376" r:id="rId53"/>
    <p:sldId id="334" r:id="rId54"/>
    <p:sldId id="308" r:id="rId55"/>
    <p:sldId id="305" r:id="rId56"/>
    <p:sldId id="306" r:id="rId57"/>
    <p:sldId id="307" r:id="rId58"/>
    <p:sldId id="386" r:id="rId59"/>
    <p:sldId id="387" r:id="rId60"/>
    <p:sldId id="388" r:id="rId61"/>
    <p:sldId id="389" r:id="rId62"/>
    <p:sldId id="390" r:id="rId63"/>
    <p:sldId id="298" r:id="rId64"/>
    <p:sldId id="299" r:id="rId65"/>
    <p:sldId id="391" r:id="rId66"/>
    <p:sldId id="392" r:id="rId67"/>
    <p:sldId id="393" r:id="rId68"/>
    <p:sldId id="394" r:id="rId69"/>
    <p:sldId id="395" r:id="rId70"/>
    <p:sldId id="310" r:id="rId71"/>
    <p:sldId id="311" r:id="rId72"/>
    <p:sldId id="312" r:id="rId73"/>
    <p:sldId id="396" r:id="rId74"/>
    <p:sldId id="397" r:id="rId75"/>
    <p:sldId id="313" r:id="rId76"/>
    <p:sldId id="401" r:id="rId77"/>
    <p:sldId id="295" r:id="rId78"/>
    <p:sldId id="402" r:id="rId79"/>
    <p:sldId id="403" r:id="rId80"/>
    <p:sldId id="404" r:id="rId81"/>
    <p:sldId id="407" r:id="rId82"/>
    <p:sldId id="409" r:id="rId83"/>
    <p:sldId id="410" r:id="rId84"/>
    <p:sldId id="411" r:id="rId85"/>
    <p:sldId id="398" r:id="rId86"/>
  </p:sldIdLst>
  <p:sldSz cx="18000663" cy="8280400"/>
  <p:notesSz cx="9928225"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3A8A"/>
    <a:srgbClr val="FFFFFF"/>
    <a:srgbClr val="64748B"/>
    <a:srgbClr val="B0B8C4"/>
    <a:srgbClr val="15803D"/>
    <a:srgbClr val="F1F5F9"/>
    <a:srgbClr val="2D2D93"/>
    <a:srgbClr val="4444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472F94-35D8-4EDD-845F-4C0DA59AF52F}" v="5" dt="2026-04-16T18:52:05.180"/>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101" autoAdjust="0"/>
    <p:restoredTop sz="94660"/>
  </p:normalViewPr>
  <p:slideViewPr>
    <p:cSldViewPr snapToGrid="0">
      <p:cViewPr varScale="1">
        <p:scale>
          <a:sx n="92" d="100"/>
          <a:sy n="92" d="100"/>
        </p:scale>
        <p:origin x="90"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viewProps" Target="viewProps.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2.xml"/><Relationship Id="rId90" Type="http://schemas.openxmlformats.org/officeDocument/2006/relationships/theme" Target="theme/theme1.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4.xml"/><Relationship Id="rId71" Type="http://schemas.openxmlformats.org/officeDocument/2006/relationships/slide" Target="slides/slide64.xml"/><Relationship Id="rId92"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notesMaster" Target="notesMasters/notesMaster1.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taipe\Documents\INSPI%20TENA%202026\OTRAS%20ACTIVIDADES%20INSPI\RENDICION%20DE%20CUENTAS\Numero%20de%20pruebas%20especializada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92.168.9.51\crn-gensbio\GPR\VIGILANCIA\2024\Matriz%20Portafolio%20Servicios%20actividades%20CRNs%20-%20CRN-GENSBIO%20_%20202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flores\Desktop\ASEGURAMIENTO%20DE%20LA%20CALIDAD\1.%20SGC\1.%20SGC%20ACI\7.%20DOCUMENTOS%20ELABORADOS%20-%20CZ9\2025\Documentos%20CZ9%20202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rgbClr val="002060"/>
                </a:solidFill>
                <a:effectLst/>
                <a:latin typeface="+mn-lt"/>
                <a:ea typeface="+mn-ea"/>
                <a:cs typeface="+mn-cs"/>
              </a:defRPr>
            </a:pPr>
            <a:r>
              <a:rPr lang="es-ES"/>
              <a:t>NÚMERO DE MUESTRAS DERIVADAS A LOS CRNs 2025</a:t>
            </a:r>
          </a:p>
        </c:rich>
      </c:tx>
      <c:overlay val="0"/>
      <c:spPr>
        <a:noFill/>
        <a:ln>
          <a:noFill/>
        </a:ln>
        <a:effectLst/>
      </c:spPr>
      <c:txPr>
        <a:bodyPr rot="0" spcFirstLastPara="1" vertOverflow="ellipsis" vert="horz" wrap="square" anchor="ctr" anchorCtr="1"/>
        <a:lstStyle/>
        <a:p>
          <a:pPr>
            <a:defRPr b="0" i="0" u="none" strike="noStrike" kern="1200" baseline="0">
              <a:solidFill>
                <a:srgbClr val="002060"/>
              </a:solidFill>
              <a:effectLst/>
              <a:latin typeface="+mn-lt"/>
              <a:ea typeface="+mn-ea"/>
              <a:cs typeface="+mn-cs"/>
            </a:defRPr>
          </a:pPr>
          <a:endParaRPr lang="es-EC"/>
        </a:p>
      </c:txPr>
    </c:title>
    <c:autoTitleDeleted val="0"/>
    <c:plotArea>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330" b="1" i="0" u="none" strike="noStrike" kern="1200" baseline="0">
                    <a:solidFill>
                      <a:srgbClr val="002060"/>
                    </a:solidFill>
                    <a:latin typeface="+mn-lt"/>
                    <a:ea typeface="+mn-ea"/>
                    <a:cs typeface="+mn-cs"/>
                  </a:defRPr>
                </a:pPr>
                <a:endParaRPr lang="es-EC"/>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'MUESTRAS ENVIADAS (3)'!$B$2:$B$10</c:f>
              <c:strCache>
                <c:ptCount val="9"/>
                <c:pt idx="0">
                  <c:v>TOSFERINA</c:v>
                </c:pt>
                <c:pt idx="1">
                  <c:v>LEPTOSPIRA</c:v>
                </c:pt>
                <c:pt idx="2">
                  <c:v>FTA_ABS</c:v>
                </c:pt>
                <c:pt idx="3">
                  <c:v>BRUCELLA</c:v>
                </c:pt>
                <c:pt idx="4">
                  <c:v>RAM</c:v>
                </c:pt>
                <c:pt idx="5">
                  <c:v>MENIGITIS</c:v>
                </c:pt>
                <c:pt idx="6">
                  <c:v>G_BARRÉ</c:v>
                </c:pt>
                <c:pt idx="7">
                  <c:v>VHB</c:v>
                </c:pt>
                <c:pt idx="8">
                  <c:v>MTB CEPAS</c:v>
                </c:pt>
              </c:strCache>
            </c:strRef>
          </c:cat>
          <c:val>
            <c:numRef>
              <c:f>'MUESTRAS ENVIADAS (3)'!$C$2:$C$10</c:f>
              <c:numCache>
                <c:formatCode>General</c:formatCode>
                <c:ptCount val="9"/>
                <c:pt idx="0">
                  <c:v>144</c:v>
                </c:pt>
                <c:pt idx="1">
                  <c:v>153</c:v>
                </c:pt>
                <c:pt idx="2">
                  <c:v>70</c:v>
                </c:pt>
                <c:pt idx="3">
                  <c:v>13</c:v>
                </c:pt>
                <c:pt idx="4">
                  <c:v>5</c:v>
                </c:pt>
                <c:pt idx="5">
                  <c:v>4</c:v>
                </c:pt>
                <c:pt idx="6">
                  <c:v>1</c:v>
                </c:pt>
                <c:pt idx="7">
                  <c:v>5</c:v>
                </c:pt>
                <c:pt idx="8">
                  <c:v>6</c:v>
                </c:pt>
              </c:numCache>
            </c:numRef>
          </c:val>
          <c:extLst>
            <c:ext xmlns:c16="http://schemas.microsoft.com/office/drawing/2014/chart" uri="{C3380CC4-5D6E-409C-BE32-E72D297353CC}">
              <c16:uniqueId val="{00000000-968B-4AB8-990B-FA3B642815BF}"/>
            </c:ext>
          </c:extLst>
        </c:ser>
        <c:dLbls>
          <c:dLblPos val="inEnd"/>
          <c:showLegendKey val="0"/>
          <c:showVal val="1"/>
          <c:showCatName val="0"/>
          <c:showSerName val="0"/>
          <c:showPercent val="0"/>
          <c:showBubbleSize val="0"/>
        </c:dLbls>
        <c:gapWidth val="41"/>
        <c:axId val="1350116063"/>
        <c:axId val="1999736079"/>
      </c:barChart>
      <c:catAx>
        <c:axId val="135011606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2060"/>
                </a:solidFill>
                <a:effectLst/>
                <a:latin typeface="+mn-lt"/>
                <a:ea typeface="+mn-ea"/>
                <a:cs typeface="+mn-cs"/>
              </a:defRPr>
            </a:pPr>
            <a:endParaRPr lang="es-EC"/>
          </a:p>
        </c:txPr>
        <c:crossAx val="1999736079"/>
        <c:crosses val="autoZero"/>
        <c:auto val="1"/>
        <c:lblAlgn val="ctr"/>
        <c:lblOffset val="100"/>
        <c:noMultiLvlLbl val="0"/>
      </c:catAx>
      <c:valAx>
        <c:axId val="1999736079"/>
        <c:scaling>
          <c:orientation val="minMax"/>
        </c:scaling>
        <c:delete val="1"/>
        <c:axPos val="l"/>
        <c:numFmt formatCode="General" sourceLinked="1"/>
        <c:majorTickMark val="none"/>
        <c:minorTickMark val="none"/>
        <c:tickLblPos val="nextTo"/>
        <c:crossAx val="13501160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solidFill>
            <a:srgbClr val="002060"/>
          </a:solidFill>
        </a:defRPr>
      </a:pPr>
      <a:endParaRPr lang="es-EC"/>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tx2"/>
                </a:solidFill>
                <a:latin typeface="+mn-lt"/>
                <a:ea typeface="+mn-ea"/>
                <a:cs typeface="+mn-cs"/>
              </a:defRPr>
            </a:pPr>
            <a:r>
              <a:rPr lang="es-EC" sz="2800"/>
              <a:t>Cantidad de pruebas especializadas realizadas por mes en el 2025</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tx2"/>
              </a:solidFill>
              <a:latin typeface="+mn-lt"/>
              <a:ea typeface="+mn-ea"/>
              <a:cs typeface="+mn-cs"/>
            </a:defRPr>
          </a:pPr>
          <a:endParaRPr lang="es-EC"/>
        </a:p>
      </c:txPr>
    </c:title>
    <c:autoTitleDeleted val="0"/>
    <c:plotArea>
      <c:layout/>
      <c:barChart>
        <c:barDir val="col"/>
        <c:grouping val="stacked"/>
        <c:varyColors val="0"/>
        <c:ser>
          <c:idx val="0"/>
          <c:order val="0"/>
          <c:tx>
            <c:strRef>
              <c:f>Hoja2!$A$62</c:f>
              <c:strCache>
                <c:ptCount val="1"/>
                <c:pt idx="0">
                  <c:v>Secuenciación masiva de regiones genéticas y genomas enteros de microorganismos de importancia en salud pública  </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cat>
            <c:strRef>
              <c:f>Hoja2!$B$61:$M$61</c:f>
              <c:strCache>
                <c:ptCount val="12"/>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strCache>
            </c:strRef>
          </c:cat>
          <c:val>
            <c:numRef>
              <c:f>Hoja2!$B$62:$M$62</c:f>
              <c:numCache>
                <c:formatCode>General</c:formatCode>
                <c:ptCount val="12"/>
                <c:pt idx="0">
                  <c:v>79</c:v>
                </c:pt>
                <c:pt idx="1">
                  <c:v>145</c:v>
                </c:pt>
                <c:pt idx="2">
                  <c:v>104</c:v>
                </c:pt>
                <c:pt idx="3">
                  <c:v>112</c:v>
                </c:pt>
                <c:pt idx="4">
                  <c:v>10</c:v>
                </c:pt>
                <c:pt idx="5">
                  <c:v>12</c:v>
                </c:pt>
                <c:pt idx="6">
                  <c:v>107</c:v>
                </c:pt>
                <c:pt idx="7">
                  <c:v>27</c:v>
                </c:pt>
                <c:pt idx="8">
                  <c:v>48</c:v>
                </c:pt>
                <c:pt idx="9">
                  <c:v>39</c:v>
                </c:pt>
                <c:pt idx="10">
                  <c:v>87</c:v>
                </c:pt>
                <c:pt idx="11">
                  <c:v>45</c:v>
                </c:pt>
              </c:numCache>
            </c:numRef>
          </c:val>
          <c:extLst>
            <c:ext xmlns:c16="http://schemas.microsoft.com/office/drawing/2014/chart" uri="{C3380CC4-5D6E-409C-BE32-E72D297353CC}">
              <c16:uniqueId val="{00000000-1EDB-4B05-96D0-47267FB7C5C0}"/>
            </c:ext>
          </c:extLst>
        </c:ser>
        <c:ser>
          <c:idx val="1"/>
          <c:order val="1"/>
          <c:tx>
            <c:strRef>
              <c:f>Hoja2!$A$63</c:f>
              <c:strCache>
                <c:ptCount val="1"/>
                <c:pt idx="0">
                  <c:v>Secuenciación masiva de regiones genéticas para la determinación de genes de resistencia a fármacos</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invertIfNegative val="0"/>
          <c:cat>
            <c:strRef>
              <c:f>Hoja2!$B$61:$M$61</c:f>
              <c:strCache>
                <c:ptCount val="12"/>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strCache>
            </c:strRef>
          </c:cat>
          <c:val>
            <c:numRef>
              <c:f>Hoja2!$B$63:$M$63</c:f>
              <c:numCache>
                <c:formatCode>General</c:formatCode>
                <c:ptCount val="12"/>
                <c:pt idx="0">
                  <c:v>28</c:v>
                </c:pt>
                <c:pt idx="1">
                  <c:v>8</c:v>
                </c:pt>
                <c:pt idx="2">
                  <c:v>1</c:v>
                </c:pt>
                <c:pt idx="3">
                  <c:v>2</c:v>
                </c:pt>
                <c:pt idx="4">
                  <c:v>3</c:v>
                </c:pt>
                <c:pt idx="5">
                  <c:v>15</c:v>
                </c:pt>
                <c:pt idx="6">
                  <c:v>23</c:v>
                </c:pt>
                <c:pt idx="7">
                  <c:v>3</c:v>
                </c:pt>
                <c:pt idx="8">
                  <c:v>92</c:v>
                </c:pt>
                <c:pt idx="9">
                  <c:v>1</c:v>
                </c:pt>
                <c:pt idx="10">
                  <c:v>9</c:v>
                </c:pt>
                <c:pt idx="11">
                  <c:v>13</c:v>
                </c:pt>
              </c:numCache>
            </c:numRef>
          </c:val>
          <c:extLst>
            <c:ext xmlns:c16="http://schemas.microsoft.com/office/drawing/2014/chart" uri="{C3380CC4-5D6E-409C-BE32-E72D297353CC}">
              <c16:uniqueId val="{00000001-1EDB-4B05-96D0-47267FB7C5C0}"/>
            </c:ext>
          </c:extLst>
        </c:ser>
        <c:ser>
          <c:idx val="2"/>
          <c:order val="2"/>
          <c:tx>
            <c:strRef>
              <c:f>Hoja2!$A$64</c:f>
              <c:strCache>
                <c:ptCount val="1"/>
                <c:pt idx="0">
                  <c:v>Secuenciación de regiones genéticas para biomarcadores relacionados con ECNT </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invertIfNegative val="0"/>
          <c:cat>
            <c:strRef>
              <c:f>Hoja2!$B$61:$M$61</c:f>
              <c:strCache>
                <c:ptCount val="12"/>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strCache>
            </c:strRef>
          </c:cat>
          <c:val>
            <c:numRef>
              <c:f>Hoja2!$B$64:$M$64</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2-1EDB-4B05-96D0-47267FB7C5C0}"/>
            </c:ext>
          </c:extLst>
        </c:ser>
        <c:ser>
          <c:idx val="3"/>
          <c:order val="3"/>
          <c:tx>
            <c:strRef>
              <c:f>Hoja2!$A$65</c:f>
              <c:strCache>
                <c:ptCount val="1"/>
                <c:pt idx="0">
                  <c:v>Secuenciación metagenómica </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c:spPr>
          <c:invertIfNegative val="0"/>
          <c:cat>
            <c:strRef>
              <c:f>Hoja2!$B$61:$M$61</c:f>
              <c:strCache>
                <c:ptCount val="12"/>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strCache>
            </c:strRef>
          </c:cat>
          <c:val>
            <c:numRef>
              <c:f>Hoja2!$B$65:$M$65</c:f>
              <c:numCache>
                <c:formatCode>General</c:formatCode>
                <c:ptCount val="12"/>
                <c:pt idx="0">
                  <c:v>28</c:v>
                </c:pt>
                <c:pt idx="1">
                  <c:v>8</c:v>
                </c:pt>
                <c:pt idx="2">
                  <c:v>1</c:v>
                </c:pt>
                <c:pt idx="3">
                  <c:v>2</c:v>
                </c:pt>
                <c:pt idx="4">
                  <c:v>4</c:v>
                </c:pt>
                <c:pt idx="5">
                  <c:v>17</c:v>
                </c:pt>
                <c:pt idx="6">
                  <c:v>49</c:v>
                </c:pt>
                <c:pt idx="7">
                  <c:v>3</c:v>
                </c:pt>
                <c:pt idx="8">
                  <c:v>92</c:v>
                </c:pt>
                <c:pt idx="9">
                  <c:v>1</c:v>
                </c:pt>
                <c:pt idx="10">
                  <c:v>9</c:v>
                </c:pt>
                <c:pt idx="11">
                  <c:v>13</c:v>
                </c:pt>
              </c:numCache>
            </c:numRef>
          </c:val>
          <c:extLst>
            <c:ext xmlns:c16="http://schemas.microsoft.com/office/drawing/2014/chart" uri="{C3380CC4-5D6E-409C-BE32-E72D297353CC}">
              <c16:uniqueId val="{00000003-1EDB-4B05-96D0-47267FB7C5C0}"/>
            </c:ext>
          </c:extLst>
        </c:ser>
        <c:ser>
          <c:idx val="4"/>
          <c:order val="4"/>
          <c:tx>
            <c:strRef>
              <c:f>Hoja2!$A$66</c:f>
              <c:strCache>
                <c:ptCount val="1"/>
                <c:pt idx="0">
                  <c:v>Procesamiento bioinformático de los bioinformático de los productos de secuenciación </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c:spPr>
          <c:invertIfNegative val="0"/>
          <c:cat>
            <c:strRef>
              <c:f>Hoja2!$B$61:$M$61</c:f>
              <c:strCache>
                <c:ptCount val="12"/>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strCache>
            </c:strRef>
          </c:cat>
          <c:val>
            <c:numRef>
              <c:f>Hoja2!$B$66:$M$66</c:f>
              <c:numCache>
                <c:formatCode>General</c:formatCode>
                <c:ptCount val="12"/>
                <c:pt idx="0">
                  <c:v>294</c:v>
                </c:pt>
                <c:pt idx="1">
                  <c:v>338</c:v>
                </c:pt>
                <c:pt idx="2">
                  <c:v>214</c:v>
                </c:pt>
                <c:pt idx="3">
                  <c:v>234</c:v>
                </c:pt>
                <c:pt idx="4">
                  <c:v>36</c:v>
                </c:pt>
                <c:pt idx="5">
                  <c:v>115</c:v>
                </c:pt>
                <c:pt idx="6">
                  <c:v>382</c:v>
                </c:pt>
                <c:pt idx="7">
                  <c:v>72</c:v>
                </c:pt>
                <c:pt idx="8">
                  <c:v>635</c:v>
                </c:pt>
                <c:pt idx="9">
                  <c:v>84</c:v>
                </c:pt>
                <c:pt idx="10">
                  <c:v>218</c:v>
                </c:pt>
                <c:pt idx="11">
                  <c:v>172</c:v>
                </c:pt>
              </c:numCache>
            </c:numRef>
          </c:val>
          <c:extLst>
            <c:ext xmlns:c16="http://schemas.microsoft.com/office/drawing/2014/chart" uri="{C3380CC4-5D6E-409C-BE32-E72D297353CC}">
              <c16:uniqueId val="{00000004-1EDB-4B05-96D0-47267FB7C5C0}"/>
            </c:ext>
          </c:extLst>
        </c:ser>
        <c:ser>
          <c:idx val="5"/>
          <c:order val="5"/>
          <c:tx>
            <c:strRef>
              <c:f>Hoja2!$A$67</c:f>
              <c:strCache>
                <c:ptCount val="1"/>
                <c:pt idx="0">
                  <c:v>Programas para diseño y validación de primers </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c:spPr>
          <c:invertIfNegative val="0"/>
          <c:cat>
            <c:strRef>
              <c:f>Hoja2!$B$61:$M$61</c:f>
              <c:strCache>
                <c:ptCount val="12"/>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strCache>
            </c:strRef>
          </c:cat>
          <c:val>
            <c:numRef>
              <c:f>Hoja2!$B$67:$M$67</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5-1EDB-4B05-96D0-47267FB7C5C0}"/>
            </c:ext>
          </c:extLst>
        </c:ser>
        <c:dLbls>
          <c:showLegendKey val="0"/>
          <c:showVal val="0"/>
          <c:showCatName val="0"/>
          <c:showSerName val="0"/>
          <c:showPercent val="0"/>
          <c:showBubbleSize val="0"/>
        </c:dLbls>
        <c:gapWidth val="150"/>
        <c:overlap val="100"/>
        <c:axId val="1610329647"/>
        <c:axId val="1610333967"/>
      </c:barChart>
      <c:catAx>
        <c:axId val="1610329647"/>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EC"/>
          </a:p>
        </c:txPr>
        <c:crossAx val="1610333967"/>
        <c:crosses val="autoZero"/>
        <c:auto val="1"/>
        <c:lblAlgn val="ctr"/>
        <c:lblOffset val="100"/>
        <c:noMultiLvlLbl val="0"/>
      </c:catAx>
      <c:valAx>
        <c:axId val="1610333967"/>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2"/>
                    </a:solidFill>
                    <a:latin typeface="+mn-lt"/>
                    <a:ea typeface="+mn-ea"/>
                    <a:cs typeface="+mn-cs"/>
                  </a:defRPr>
                </a:pPr>
                <a:r>
                  <a:rPr lang="es-EC" sz="1200"/>
                  <a:t>Número de pruebas</a:t>
                </a:r>
              </a:p>
            </c:rich>
          </c:tx>
          <c:layout>
            <c:manualLayout>
              <c:xMode val="edge"/>
              <c:yMode val="edge"/>
              <c:x val="0.30438668346874059"/>
              <c:y val="0.34862936025515406"/>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2"/>
                  </a:solidFill>
                  <a:latin typeface="+mn-lt"/>
                  <a:ea typeface="+mn-ea"/>
                  <a:cs typeface="+mn-cs"/>
                </a:defRPr>
              </a:pPr>
              <a:endParaRPr lang="es-EC"/>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2"/>
                </a:solidFill>
                <a:latin typeface="+mn-lt"/>
                <a:ea typeface="+mn-ea"/>
                <a:cs typeface="+mn-cs"/>
              </a:defRPr>
            </a:pPr>
            <a:endParaRPr lang="es-EC"/>
          </a:p>
        </c:txPr>
        <c:crossAx val="1610329647"/>
        <c:crosses val="autoZero"/>
        <c:crossBetween val="between"/>
      </c:valAx>
      <c:dTable>
        <c:showHorzBorder val="1"/>
        <c:showVertBorder val="1"/>
        <c:showOutline val="1"/>
        <c:showKeys val="1"/>
        <c:spPr>
          <a:noFill/>
          <a:ln w="9525">
            <a:solidFill>
              <a:schemeClr val="tx2">
                <a:lumMod val="15000"/>
                <a:lumOff val="85000"/>
              </a:schemeClr>
            </a:solidFill>
          </a:ln>
          <a:effectLst/>
        </c:spPr>
        <c:txPr>
          <a:bodyPr rot="0" spcFirstLastPara="1" vertOverflow="ellipsis" vert="horz" wrap="square" anchor="ctr" anchorCtr="1"/>
          <a:lstStyle/>
          <a:p>
            <a:pPr rtl="0">
              <a:defRPr sz="900" b="0" i="0" u="none" strike="noStrike" kern="1200" baseline="0">
                <a:solidFill>
                  <a:schemeClr val="tx2"/>
                </a:solidFill>
                <a:latin typeface="+mn-lt"/>
                <a:ea typeface="+mn-ea"/>
                <a:cs typeface="+mn-cs"/>
              </a:defRPr>
            </a:pPr>
            <a:endParaRPr lang="es-EC"/>
          </a:p>
        </c:txPr>
      </c:dTable>
      <c:spPr>
        <a:noFill/>
        <a:ln>
          <a:noFill/>
        </a:ln>
        <a:effectLst/>
      </c:spPr>
    </c:plotArea>
    <c:plotVisOnly val="1"/>
    <c:dispBlanksAs val="gap"/>
    <c:showDLblsOverMax val="0"/>
  </c:chart>
  <c:spPr>
    <a:noFill/>
    <a:ln>
      <a:noFill/>
    </a:ln>
    <a:effectLst/>
  </c:spPr>
  <c:txPr>
    <a:bodyPr/>
    <a:lstStyle/>
    <a:p>
      <a:pPr>
        <a:defRPr/>
      </a:pPr>
      <a:endParaRPr lang="es-EC"/>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n-US" b="1"/>
              <a:t>NÚMERO DE PROCESOS CERTIFICADOS</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s-EC"/>
        </a:p>
      </c:txPr>
    </c:title>
    <c:autoTitleDeleted val="0"/>
    <c:plotArea>
      <c:layout/>
      <c:barChart>
        <c:barDir val="bar"/>
        <c:grouping val="clustered"/>
        <c:varyColors val="0"/>
        <c:ser>
          <c:idx val="0"/>
          <c:order val="0"/>
          <c:tx>
            <c:strRef>
              <c:f>Hoja2!$C$51</c:f>
              <c:strCache>
                <c:ptCount val="1"/>
                <c:pt idx="0">
                  <c:v>PROCESOS CERTIFICADOS</c:v>
                </c:pt>
              </c:strCache>
            </c:strRef>
          </c:tx>
          <c:spPr>
            <a:solidFill>
              <a:schemeClr val="accent1"/>
            </a:solidFill>
            <a:ln>
              <a:noFill/>
            </a:ln>
            <a:effectLst/>
          </c:spPr>
          <c:invertIfNegative val="0"/>
          <c:dPt>
            <c:idx val="0"/>
            <c:invertIfNegative val="0"/>
            <c:bubble3D val="0"/>
            <c:spPr>
              <a:solidFill>
                <a:schemeClr val="tx2">
                  <a:lumMod val="50000"/>
                </a:schemeClr>
              </a:solidFill>
              <a:ln>
                <a:noFill/>
              </a:ln>
              <a:effectLst/>
            </c:spPr>
            <c:extLst>
              <c:ext xmlns:c16="http://schemas.microsoft.com/office/drawing/2014/chart" uri="{C3380CC4-5D6E-409C-BE32-E72D297353CC}">
                <c16:uniqueId val="{00000001-CABC-4361-AC39-C7FC55614E5F}"/>
              </c:ext>
            </c:extLst>
          </c:dPt>
          <c:dPt>
            <c:idx val="1"/>
            <c:invertIfNegative val="0"/>
            <c:bubble3D val="0"/>
            <c:spPr>
              <a:solidFill>
                <a:srgbClr val="92D050"/>
              </a:solidFill>
              <a:ln>
                <a:noFill/>
              </a:ln>
              <a:effectLst/>
            </c:spPr>
            <c:extLst>
              <c:ext xmlns:c16="http://schemas.microsoft.com/office/drawing/2014/chart" uri="{C3380CC4-5D6E-409C-BE32-E72D297353CC}">
                <c16:uniqueId val="{00000003-CABC-4361-AC39-C7FC55614E5F}"/>
              </c:ext>
            </c:extLst>
          </c:dPt>
          <c:dLbls>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EC"/>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Hoja2!$B$52:$B$54</c:f>
              <c:strCache>
                <c:ptCount val="3"/>
                <c:pt idx="0">
                  <c:v>Centro de Referencia Nacional de Vectores</c:v>
                </c:pt>
                <c:pt idx="1">
                  <c:v>Gestión de Investigación, Desarrollo e Innovación</c:v>
                </c:pt>
                <c:pt idx="2">
                  <c:v>Plataforma de Bioterios</c:v>
                </c:pt>
              </c:strCache>
            </c:strRef>
          </c:cat>
          <c:val>
            <c:numRef>
              <c:f>Hoja2!$C$52:$C$54</c:f>
              <c:numCache>
                <c:formatCode>General</c:formatCode>
                <c:ptCount val="3"/>
                <c:pt idx="0">
                  <c:v>3</c:v>
                </c:pt>
                <c:pt idx="1">
                  <c:v>3</c:v>
                </c:pt>
                <c:pt idx="2">
                  <c:v>1</c:v>
                </c:pt>
              </c:numCache>
            </c:numRef>
          </c:val>
          <c:extLst>
            <c:ext xmlns:c16="http://schemas.microsoft.com/office/drawing/2014/chart" uri="{C3380CC4-5D6E-409C-BE32-E72D297353CC}">
              <c16:uniqueId val="{00000004-CABC-4361-AC39-C7FC55614E5F}"/>
            </c:ext>
          </c:extLst>
        </c:ser>
        <c:dLbls>
          <c:showLegendKey val="0"/>
          <c:showVal val="0"/>
          <c:showCatName val="0"/>
          <c:showSerName val="0"/>
          <c:showPercent val="0"/>
          <c:showBubbleSize val="0"/>
        </c:dLbls>
        <c:gapWidth val="182"/>
        <c:axId val="2054853487"/>
        <c:axId val="2054851567"/>
      </c:barChart>
      <c:catAx>
        <c:axId val="20548534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EC"/>
          </a:p>
        </c:txPr>
        <c:crossAx val="2054851567"/>
        <c:crosses val="autoZero"/>
        <c:auto val="1"/>
        <c:lblAlgn val="ctr"/>
        <c:lblOffset val="100"/>
        <c:noMultiLvlLbl val="0"/>
      </c:catAx>
      <c:valAx>
        <c:axId val="2054851567"/>
        <c:scaling>
          <c:orientation val="minMax"/>
        </c:scaling>
        <c:delete val="1"/>
        <c:axPos val="b"/>
        <c:numFmt formatCode="General" sourceLinked="1"/>
        <c:majorTickMark val="none"/>
        <c:minorTickMark val="none"/>
        <c:tickLblPos val="nextTo"/>
        <c:crossAx val="2054853487"/>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EC"/>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en-US">
                <a:solidFill>
                  <a:schemeClr val="bg2">
                    <a:lumMod val="25000"/>
                  </a:schemeClr>
                </a:solidFill>
              </a:rPr>
              <a:t>Ejecución Presupuestaria</a:t>
            </a:r>
          </a:p>
        </c:rich>
      </c:tx>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es-EC"/>
        </a:p>
      </c:txPr>
    </c:title>
    <c:autoTitleDeleted val="0"/>
    <c:view3D>
      <c:rotX val="30"/>
      <c:rotY val="0"/>
      <c:depthPercent val="100"/>
      <c:rAngAx val="0"/>
      <c:perspective val="5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Hoja1!$C$20</c:f>
              <c:strCache>
                <c:ptCount val="1"/>
                <c:pt idx="0">
                  <c:v>Ejecución Presupuestaria</c:v>
                </c:pt>
              </c:strCache>
            </c:strRef>
          </c:tx>
          <c:dPt>
            <c:idx val="0"/>
            <c:bubble3D val="0"/>
            <c:spPr>
              <a:gradFill>
                <a:gsLst>
                  <a:gs pos="100000">
                    <a:schemeClr val="accent1">
                      <a:lumMod val="60000"/>
                      <a:lumOff val="40000"/>
                    </a:schemeClr>
                  </a:gs>
                  <a:gs pos="0">
                    <a:schemeClr val="accent1"/>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1-A1B8-4449-AFD5-D4B29E1DB8D9}"/>
              </c:ext>
            </c:extLst>
          </c:dPt>
          <c:dPt>
            <c:idx val="1"/>
            <c:bubble3D val="0"/>
            <c:spPr>
              <a:gradFill>
                <a:gsLst>
                  <a:gs pos="100000">
                    <a:schemeClr val="accent2">
                      <a:lumMod val="60000"/>
                      <a:lumOff val="40000"/>
                    </a:schemeClr>
                  </a:gs>
                  <a:gs pos="0">
                    <a:schemeClr val="accent2"/>
                  </a:gs>
                </a:gsLst>
                <a:lin ang="5400000" scaled="0"/>
              </a:gradFill>
              <a:ln w="50800">
                <a:solidFill>
                  <a:schemeClr val="lt1"/>
                </a:solidFill>
              </a:ln>
              <a:effectLst/>
              <a:sp3d contourW="50800">
                <a:contourClr>
                  <a:schemeClr val="lt1"/>
                </a:contourClr>
              </a:sp3d>
            </c:spPr>
            <c:extLst>
              <c:ext xmlns:c16="http://schemas.microsoft.com/office/drawing/2014/chart" uri="{C3380CC4-5D6E-409C-BE32-E72D297353CC}">
                <c16:uniqueId val="{00000003-A1B8-4449-AFD5-D4B29E1DB8D9}"/>
              </c:ext>
            </c:extLst>
          </c:dPt>
          <c:dLbls>
            <c:dLbl>
              <c:idx val="0"/>
              <c:spPr>
                <a:solidFill>
                  <a:schemeClr val="lt1"/>
                </a:solidFill>
                <a:ln w="12700" cap="flat" cmpd="sng" algn="ctr">
                  <a:solidFill>
                    <a:schemeClr val="dk1"/>
                  </a:solidFill>
                  <a:prstDash val="solid"/>
                  <a:miter lim="800000"/>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dk1"/>
                      </a:solidFill>
                      <a:latin typeface="+mn-lt"/>
                      <a:ea typeface="+mn-ea"/>
                      <a:cs typeface="+mn-cs"/>
                    </a:defRPr>
                  </a:pPr>
                  <a:endParaRPr lang="es-EC"/>
                </a:p>
              </c:txPr>
              <c:showLegendKey val="0"/>
              <c:showVal val="1"/>
              <c:showCatName val="0"/>
              <c:showSerName val="0"/>
              <c:showPercent val="0"/>
              <c:showBubbleSize val="0"/>
              <c:extLst>
                <c:ext xmlns:c15="http://schemas.microsoft.com/office/drawing/2012/chart" uri="{CE6537A1-D6FC-4f65-9D91-7224C49458BB}">
                  <c15:layout>
                    <c:manualLayout>
                      <c:w val="0.10555555555555556"/>
                      <c:h val="7.7380952380952384E-2"/>
                    </c:manualLayout>
                  </c15:layout>
                </c:ext>
                <c:ext xmlns:c16="http://schemas.microsoft.com/office/drawing/2014/chart" uri="{C3380CC4-5D6E-409C-BE32-E72D297353CC}">
                  <c16:uniqueId val="{00000001-A1B8-4449-AFD5-D4B29E1DB8D9}"/>
                </c:ext>
              </c:extLst>
            </c:dLbl>
            <c:dLbl>
              <c:idx val="1"/>
              <c:spPr>
                <a:solidFill>
                  <a:schemeClr val="lt1"/>
                </a:solidFill>
                <a:ln w="12700" cap="flat" cmpd="sng" algn="ctr">
                  <a:solidFill>
                    <a:schemeClr val="dk1"/>
                  </a:solidFill>
                  <a:prstDash val="solid"/>
                  <a:miter lim="800000"/>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dk1"/>
                      </a:solidFill>
                      <a:latin typeface="+mn-lt"/>
                      <a:ea typeface="+mn-ea"/>
                      <a:cs typeface="+mn-cs"/>
                    </a:defRPr>
                  </a:pPr>
                  <a:endParaRPr lang="es-EC"/>
                </a:p>
              </c:txPr>
              <c:showLegendKey val="0"/>
              <c:showVal val="1"/>
              <c:showCatName val="0"/>
              <c:showSerName val="0"/>
              <c:showPercent val="0"/>
              <c:showBubbleSize val="0"/>
              <c:extLst>
                <c:ext xmlns:c15="http://schemas.microsoft.com/office/drawing/2012/chart" uri="{CE6537A1-D6FC-4f65-9D91-7224C49458BB}">
                  <c15:layout>
                    <c:manualLayout>
                      <c:w val="0.10277777777777776"/>
                      <c:h val="7.3809523809523811E-2"/>
                    </c:manualLayout>
                  </c15:layout>
                </c:ext>
                <c:ext xmlns:c16="http://schemas.microsoft.com/office/drawing/2014/chart" uri="{C3380CC4-5D6E-409C-BE32-E72D297353CC}">
                  <c16:uniqueId val="{00000003-A1B8-4449-AFD5-D4B29E1DB8D9}"/>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s-EC"/>
              </a:p>
            </c:txPr>
            <c:showLegendKey val="0"/>
            <c:showVal val="1"/>
            <c:showCatName val="0"/>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Hoja1!$B$21:$B$22</c:f>
              <c:strCache>
                <c:ptCount val="2"/>
                <c:pt idx="0">
                  <c:v>FUENTE 701</c:v>
                </c:pt>
                <c:pt idx="1">
                  <c:v>FUENTE 001</c:v>
                </c:pt>
              </c:strCache>
            </c:strRef>
          </c:cat>
          <c:val>
            <c:numRef>
              <c:f>Hoja1!$C$21:$C$22</c:f>
              <c:numCache>
                <c:formatCode>0.00%</c:formatCode>
                <c:ptCount val="2"/>
                <c:pt idx="0">
                  <c:v>0.65269999999999995</c:v>
                </c:pt>
                <c:pt idx="1">
                  <c:v>0.98880000000000001</c:v>
                </c:pt>
              </c:numCache>
            </c:numRef>
          </c:val>
          <c:extLst>
            <c:ext xmlns:c16="http://schemas.microsoft.com/office/drawing/2014/chart" uri="{C3380CC4-5D6E-409C-BE32-E72D297353CC}">
              <c16:uniqueId val="{00000004-A1B8-4449-AFD5-D4B29E1DB8D9}"/>
            </c:ext>
          </c:extLst>
        </c:ser>
        <c:dLbls>
          <c:showLegendKey val="0"/>
          <c:showVal val="0"/>
          <c:showCatName val="0"/>
          <c:showSerName val="0"/>
          <c:showPercent val="0"/>
          <c:showBubbleSize val="0"/>
          <c:showLeaderLines val="1"/>
        </c:dLbls>
      </c:pie3DChart>
      <c:spPr>
        <a:noFill/>
        <a:ln>
          <a:noFill/>
        </a:ln>
        <a:effectLst/>
      </c:spPr>
    </c:plotArea>
    <c:legend>
      <c:legendPos val="r"/>
      <c:layout>
        <c:manualLayout>
          <c:xMode val="edge"/>
          <c:yMode val="edge"/>
          <c:x val="0.80398184601924771"/>
          <c:y val="0.48791593759113444"/>
          <c:w val="0.17935148731408573"/>
          <c:h val="0.18865850102070572"/>
        </c:manualLayout>
      </c:layout>
      <c:overlay val="0"/>
      <c:spPr>
        <a:solidFill>
          <a:schemeClr val="lt1">
            <a:alpha val="50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s-EC"/>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s-EC"/>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t>COMUNICACIÓN SOCIAL</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s-EC"/>
        </a:p>
      </c:txPr>
    </c:title>
    <c:autoTitleDeleted val="0"/>
    <c:plotArea>
      <c:layout/>
      <c:pieChart>
        <c:varyColors val="1"/>
        <c:ser>
          <c:idx val="0"/>
          <c:order val="0"/>
          <c:tx>
            <c:strRef>
              <c:f>Hoja1!$B$1</c:f>
              <c:strCache>
                <c:ptCount val="1"/>
                <c:pt idx="0">
                  <c:v>COMUNICACIÓN SOCIAL 2025</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7C1-458F-98CC-DD464D050143}"/>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7C1-458F-98CC-DD464D050143}"/>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7C1-458F-98CC-DD464D050143}"/>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7C1-458F-98CC-DD464D05014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s-EC"/>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Hoja1!$A$2:$A$5</c:f>
              <c:strCache>
                <c:ptCount val="3"/>
                <c:pt idx="0">
                  <c:v>57% PRODUCTOS COMUNICACIONALES</c:v>
                </c:pt>
                <c:pt idx="1">
                  <c:v>42% EVENTOS CUBIERTOS</c:v>
                </c:pt>
                <c:pt idx="2">
                  <c:v>1% PLAN DE COMUNICACIÓN EJECUTADO</c:v>
                </c:pt>
              </c:strCache>
            </c:strRef>
          </c:cat>
          <c:val>
            <c:numRef>
              <c:f>Hoja1!$B$2:$B$5</c:f>
              <c:numCache>
                <c:formatCode>General</c:formatCode>
                <c:ptCount val="4"/>
                <c:pt idx="0">
                  <c:v>80</c:v>
                </c:pt>
                <c:pt idx="1">
                  <c:v>60</c:v>
                </c:pt>
                <c:pt idx="2">
                  <c:v>1</c:v>
                </c:pt>
              </c:numCache>
            </c:numRef>
          </c:val>
          <c:extLst>
            <c:ext xmlns:c16="http://schemas.microsoft.com/office/drawing/2014/chart" uri="{C3380CC4-5D6E-409C-BE32-E72D297353CC}">
              <c16:uniqueId val="{00000008-E7C1-458F-98CC-DD464D05014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3"/>
        <c:delete val="1"/>
      </c:legendEntry>
      <c:layout>
        <c:manualLayout>
          <c:xMode val="edge"/>
          <c:yMode val="edge"/>
          <c:x val="0.61048969455638069"/>
          <c:y val="0.38135006497734603"/>
          <c:w val="0.37766327025745838"/>
          <c:h val="0.3607373098999234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s-EC"/>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EC"/>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Valor</c:v>
                </c:pt>
              </c:strCache>
            </c:strRef>
          </c:tx>
          <c:invertIfNegative val="1"/>
          <c:dPt>
            <c:idx val="0"/>
            <c:invertIfNegative val="1"/>
            <c:bubble3D val="0"/>
            <c:spPr>
              <a:pattFill prst="narHorz">
                <a:fgClr>
                  <a:schemeClr val="accent1"/>
                </a:fgClr>
                <a:bgClr>
                  <a:schemeClr val="accent1">
                    <a:lumMod val="20000"/>
                    <a:lumOff val="80000"/>
                  </a:schemeClr>
                </a:bgClr>
              </a:pattFill>
              <a:ln>
                <a:noFill/>
              </a:ln>
              <a:effectLst>
                <a:innerShdw blurRad="114300">
                  <a:schemeClr val="accent1"/>
                </a:innerShdw>
              </a:effectLst>
            </c:spPr>
            <c:extLst>
              <c:ext xmlns:c16="http://schemas.microsoft.com/office/drawing/2014/chart" uri="{C3380CC4-5D6E-409C-BE32-E72D297353CC}">
                <c16:uniqueId val="{00000000-EC13-48CC-B365-2C9ABBCE837E}"/>
              </c:ext>
            </c:extLst>
          </c:dPt>
          <c:dPt>
            <c:idx val="1"/>
            <c:invertIfNegative val="1"/>
            <c:bubble3D val="0"/>
            <c:spPr>
              <a:pattFill prst="narHorz">
                <a:fgClr>
                  <a:schemeClr val="accent3"/>
                </a:fgClr>
                <a:bgClr>
                  <a:schemeClr val="accent3">
                    <a:lumMod val="20000"/>
                    <a:lumOff val="80000"/>
                  </a:schemeClr>
                </a:bgClr>
              </a:pattFill>
              <a:ln>
                <a:noFill/>
              </a:ln>
              <a:effectLst>
                <a:innerShdw blurRad="114300">
                  <a:schemeClr val="accent3"/>
                </a:innerShdw>
              </a:effectLst>
            </c:spPr>
            <c:extLst>
              <c:ext xmlns:c16="http://schemas.microsoft.com/office/drawing/2014/chart" uri="{C3380CC4-5D6E-409C-BE32-E72D297353CC}">
                <c16:uniqueId val="{00000001-EC13-48CC-B365-2C9ABBCE837E}"/>
              </c:ext>
            </c:extLst>
          </c:dPt>
          <c:dPt>
            <c:idx val="2"/>
            <c:invertIfNegative val="1"/>
            <c:bubble3D val="0"/>
            <c:spPr>
              <a:pattFill prst="narHorz">
                <a:fgClr>
                  <a:schemeClr val="accent5"/>
                </a:fgClr>
                <a:bgClr>
                  <a:schemeClr val="accent5">
                    <a:lumMod val="20000"/>
                    <a:lumOff val="80000"/>
                  </a:schemeClr>
                </a:bgClr>
              </a:pattFill>
              <a:ln>
                <a:noFill/>
              </a:ln>
              <a:effectLst>
                <a:innerShdw blurRad="114300">
                  <a:schemeClr val="accent5"/>
                </a:innerShdw>
              </a:effectLst>
            </c:spPr>
            <c:extLst>
              <c:ext xmlns:c16="http://schemas.microsoft.com/office/drawing/2014/chart" uri="{C3380CC4-5D6E-409C-BE32-E72D297353CC}">
                <c16:uniqueId val="{00000002-EC13-48CC-B365-2C9ABBCE837E}"/>
              </c:ext>
            </c:extLst>
          </c:dPt>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C13-48CC-B365-2C9ABBCE837E}"/>
                </c:ext>
              </c:extLst>
            </c:dLbl>
            <c:dLbl>
              <c:idx val="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C13-48CC-B365-2C9ABBCE837E}"/>
                </c:ext>
              </c:extLst>
            </c:dLbl>
            <c:dLbl>
              <c:idx val="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C13-48CC-B365-2C9ABBCE837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C"/>
              </a:p>
            </c:txPr>
            <c:showLegendKey val="0"/>
            <c:showVal val="0"/>
            <c:showCatName val="0"/>
            <c:showSerName val="0"/>
            <c:showPercent val="0"/>
            <c:showBubbleSize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Equipos repotenciados</c:v>
                </c:pt>
                <c:pt idx="1">
                  <c:v>Edificios interconectados</c:v>
                </c:pt>
                <c:pt idx="2">
                  <c:v>Biofábrica conectada</c:v>
                </c:pt>
              </c:strCache>
            </c:strRef>
          </c:cat>
          <c:val>
            <c:numRef>
              <c:f>Sheet1!$B$2:$B$4</c:f>
              <c:numCache>
                <c:formatCode>General</c:formatCode>
                <c:ptCount val="3"/>
                <c:pt idx="0">
                  <c:v>29</c:v>
                </c:pt>
                <c:pt idx="1">
                  <c:v>3</c:v>
                </c:pt>
                <c:pt idx="2">
                  <c:v>1</c:v>
                </c:pt>
              </c:numCache>
            </c:numRef>
          </c:val>
          <c:extLst>
            <c:ext xmlns:c16="http://schemas.microsoft.com/office/drawing/2014/chart" uri="{C3380CC4-5D6E-409C-BE32-E72D297353CC}">
              <c16:uniqueId val="{00000003-EC13-48CC-B365-2C9ABBCE837E}"/>
            </c:ext>
          </c:extLst>
        </c:ser>
        <c:dLbls>
          <c:showLegendKey val="0"/>
          <c:showVal val="0"/>
          <c:showCatName val="0"/>
          <c:showSerName val="0"/>
          <c:showPercent val="0"/>
          <c:showBubbleSize val="0"/>
        </c:dLbls>
        <c:gapWidth val="164"/>
        <c:overlap val="-22"/>
        <c:axId val="-2068027336"/>
        <c:axId val="-2113994440"/>
      </c:barChart>
      <c:catAx>
        <c:axId val="-2068027336"/>
        <c:scaling>
          <c:orientation val="minMax"/>
        </c:scaling>
        <c:delete val="0"/>
        <c:axPos val="b"/>
        <c:numFmt formatCode="General" sourceLinked="0"/>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C"/>
          </a:p>
        </c:txPr>
        <c:crossAx val="-2113994440"/>
        <c:crosses val="autoZero"/>
        <c:auto val="1"/>
        <c:lblAlgn val="ctr"/>
        <c:lblOffset val="100"/>
        <c:noMultiLvlLbl val="0"/>
      </c:catAx>
      <c:valAx>
        <c:axId val="-211399444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C"/>
          </a:p>
        </c:txPr>
        <c:crossAx val="-2068027336"/>
        <c:crosses val="autoZero"/>
        <c:crossBetween val="between"/>
      </c:valAx>
      <c:spPr>
        <a:noFill/>
        <a:ln>
          <a:noFill/>
        </a:ln>
        <a:effectLst/>
      </c:spPr>
    </c:plotArea>
    <c:plotVisOnly val="1"/>
    <c:dispBlanksAs val="gap"/>
    <c:showDLblsOverMax val="1"/>
  </c:chart>
  <c:spPr>
    <a:noFill/>
    <a:ln>
      <a:noFill/>
    </a:ln>
    <a:effectLst/>
  </c:spPr>
  <c:txPr>
    <a:bodyPr/>
    <a:lstStyle/>
    <a:p>
      <a:pPr>
        <a:defRPr/>
      </a:pPr>
      <a:endParaRPr lang="es-EC"/>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7">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image" Target="../media/image86.png"/><Relationship Id="rId4" Type="http://schemas.openxmlformats.org/officeDocument/2006/relationships/image" Target="../media/image89.png"/></Relationships>
</file>

<file path=ppt/diagrams/_rels/data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image" Target="../media/image9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image" Target="../media/image86.png"/><Relationship Id="rId4" Type="http://schemas.openxmlformats.org/officeDocument/2006/relationships/image" Target="../media/image89.png"/></Relationships>
</file>

<file path=ppt/diagrams/_rels/drawing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image" Target="../media/image93.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9F38D0-F094-4E5D-A2C9-283C0489B0F8}" type="doc">
      <dgm:prSet loTypeId="urn:microsoft.com/office/officeart/2005/8/layout/vList4" loCatId="list" qsTypeId="urn:microsoft.com/office/officeart/2005/8/quickstyle/simple1" qsCatId="simple" csTypeId="urn:microsoft.com/office/officeart/2005/8/colors/accent0_3" csCatId="mainScheme" phldr="1"/>
      <dgm:spPr/>
      <dgm:t>
        <a:bodyPr/>
        <a:lstStyle/>
        <a:p>
          <a:endParaRPr lang="es-EC"/>
        </a:p>
      </dgm:t>
    </dgm:pt>
    <dgm:pt modelId="{FB139897-DCD5-427C-AC6C-0D1A753EE26D}">
      <dgm:prSet phldrT="[Texto]" custT="1"/>
      <dgm:spPr/>
      <dgm:t>
        <a:bodyPr/>
        <a:lstStyle/>
        <a:p>
          <a:pPr algn="just">
            <a:buNone/>
          </a:pPr>
          <a:r>
            <a:rPr lang="es-EC" sz="1800" b="1" dirty="0"/>
            <a:t>Gestión de Plataformas Compartidas: Plataforma de Recepción de Muestras</a:t>
          </a:r>
        </a:p>
        <a:p>
          <a:pPr algn="just">
            <a:buNone/>
          </a:pPr>
          <a:r>
            <a:rPr lang="es-EC" sz="1600" dirty="0"/>
            <a:t>Adecuación de la infraestructura del área de Gestión de Plataformas Compartidas y traslado estratégico del área de la Plataforma de Recepción de Muestras.</a:t>
          </a:r>
        </a:p>
      </dgm:t>
    </dgm:pt>
    <dgm:pt modelId="{00A62174-7B24-406D-A7B1-FE2BE18B453B}" type="parTrans" cxnId="{7FFA364B-31B5-4FE4-AED5-8368638A9972}">
      <dgm:prSet/>
      <dgm:spPr/>
      <dgm:t>
        <a:bodyPr/>
        <a:lstStyle/>
        <a:p>
          <a:endParaRPr lang="es-EC"/>
        </a:p>
      </dgm:t>
    </dgm:pt>
    <dgm:pt modelId="{AC235441-998E-4CF4-8137-67298FB18535}" type="sibTrans" cxnId="{7FFA364B-31B5-4FE4-AED5-8368638A9972}">
      <dgm:prSet/>
      <dgm:spPr/>
      <dgm:t>
        <a:bodyPr/>
        <a:lstStyle/>
        <a:p>
          <a:endParaRPr lang="es-EC"/>
        </a:p>
      </dgm:t>
    </dgm:pt>
    <dgm:pt modelId="{4FFC4C73-5289-4048-8D45-E6D47686BA07}">
      <dgm:prSet phldrT="[Texto]" custT="1"/>
      <dgm:spPr/>
      <dgm:t>
        <a:bodyPr/>
        <a:lstStyle/>
        <a:p>
          <a:pPr algn="just">
            <a:buNone/>
          </a:pPr>
          <a:r>
            <a:rPr lang="es-EC" sz="1500" b="1" dirty="0"/>
            <a:t>Gestión de Investigación, Desarrollo e Investigación: Laboratorio de Investigación para el Control de Vectores</a:t>
          </a:r>
        </a:p>
        <a:p>
          <a:pPr algn="just">
            <a:buNone/>
          </a:pPr>
          <a:r>
            <a:rPr lang="es-EC" sz="1500" dirty="0"/>
            <a:t>Readecuación y optimización de la infraestructura del Laboratorio de Investigación para el control de vectores, que contempla la expansión de las áreas de cría y mejoramiento general de los laboratorios.</a:t>
          </a:r>
          <a:endParaRPr lang="es-EC" sz="1500" b="1" dirty="0"/>
        </a:p>
      </dgm:t>
    </dgm:pt>
    <dgm:pt modelId="{9EE40A73-DB09-45D4-89DB-4A12F5D51EA0}" type="parTrans" cxnId="{16FCD5CC-FF49-4DAF-AFF6-01B14FECC2F5}">
      <dgm:prSet/>
      <dgm:spPr/>
      <dgm:t>
        <a:bodyPr/>
        <a:lstStyle/>
        <a:p>
          <a:endParaRPr lang="es-EC"/>
        </a:p>
      </dgm:t>
    </dgm:pt>
    <dgm:pt modelId="{B91E0445-9903-41BE-AD19-80E364417ECA}" type="sibTrans" cxnId="{16FCD5CC-FF49-4DAF-AFF6-01B14FECC2F5}">
      <dgm:prSet/>
      <dgm:spPr/>
      <dgm:t>
        <a:bodyPr/>
        <a:lstStyle/>
        <a:p>
          <a:endParaRPr lang="es-EC"/>
        </a:p>
      </dgm:t>
    </dgm:pt>
    <dgm:pt modelId="{7FC998A2-29E6-4EEC-A4BC-BA21BE7227F1}">
      <dgm:prSet phldrT="[Texto]" custT="1"/>
      <dgm:spPr/>
      <dgm:t>
        <a:bodyPr/>
        <a:lstStyle/>
        <a:p>
          <a:pPr algn="just">
            <a:buNone/>
          </a:pPr>
          <a:r>
            <a:rPr lang="es-EC" sz="1600" b="1" dirty="0"/>
            <a:t>Gestión de Investigación, Desarrollo e Investigación: Colección Nacional de Vectores Artrópodos</a:t>
          </a:r>
        </a:p>
        <a:p>
          <a:pPr algn="just">
            <a:buNone/>
          </a:pPr>
          <a:r>
            <a:rPr lang="es-EC" sz="1500" dirty="0"/>
            <a:t>Elaboración de un catálogo fotográfico de especies de la CNVA para fortalecer la gestión, preservación y difusión del acervo biológico nacional.</a:t>
          </a:r>
        </a:p>
      </dgm:t>
    </dgm:pt>
    <dgm:pt modelId="{A673A839-31C0-4397-8975-B09A89537261}" type="parTrans" cxnId="{559B10D2-07BF-4C9C-8A9D-DCB04178995A}">
      <dgm:prSet/>
      <dgm:spPr/>
      <dgm:t>
        <a:bodyPr/>
        <a:lstStyle/>
        <a:p>
          <a:endParaRPr lang="es-EC"/>
        </a:p>
      </dgm:t>
    </dgm:pt>
    <dgm:pt modelId="{E7B42123-2126-4A07-8633-CC4984683248}" type="sibTrans" cxnId="{559B10D2-07BF-4C9C-8A9D-DCB04178995A}">
      <dgm:prSet/>
      <dgm:spPr/>
      <dgm:t>
        <a:bodyPr/>
        <a:lstStyle/>
        <a:p>
          <a:endParaRPr lang="es-EC"/>
        </a:p>
      </dgm:t>
    </dgm:pt>
    <dgm:pt modelId="{2B08F13F-C487-47C6-A021-00C1136BFC74}">
      <dgm:prSet phldrT="[Texto]" phldr="0" custT="1"/>
      <dgm:spPr/>
      <dgm:t>
        <a:bodyPr/>
        <a:lstStyle/>
        <a:p>
          <a:pPr algn="just">
            <a:buNone/>
          </a:pPr>
          <a:r>
            <a:rPr lang="es-EC" sz="1800" b="1" dirty="0"/>
            <a:t>Gestión de Plataformas Compartidas: Plataforma de Bioterios</a:t>
          </a:r>
        </a:p>
        <a:p>
          <a:pPr algn="just">
            <a:buNone/>
          </a:pPr>
          <a:r>
            <a:rPr lang="es-EC" sz="1700" dirty="0"/>
            <a:t>Instalación del Área para el desarrollo de ensayos científicos con animales de experimentación, en la Plataforma de Bioterios </a:t>
          </a:r>
        </a:p>
      </dgm:t>
    </dgm:pt>
    <dgm:pt modelId="{64FD68EA-0A5C-4298-8719-7EBECFBE9795}" type="parTrans" cxnId="{6DBF8DEF-37A5-4863-A663-866EF91BF515}">
      <dgm:prSet/>
      <dgm:spPr/>
      <dgm:t>
        <a:bodyPr/>
        <a:lstStyle/>
        <a:p>
          <a:endParaRPr lang="es-EC"/>
        </a:p>
      </dgm:t>
    </dgm:pt>
    <dgm:pt modelId="{D7D35F19-18C1-4897-A356-887E07E94406}" type="sibTrans" cxnId="{6DBF8DEF-37A5-4863-A663-866EF91BF515}">
      <dgm:prSet/>
      <dgm:spPr/>
      <dgm:t>
        <a:bodyPr/>
        <a:lstStyle/>
        <a:p>
          <a:endParaRPr lang="es-EC"/>
        </a:p>
      </dgm:t>
    </dgm:pt>
    <dgm:pt modelId="{374BCACC-4B39-40C5-A7B8-F64FB3C838B3}">
      <dgm:prSet phldrT="[Texto]" phldr="0"/>
      <dgm:spPr/>
      <dgm:t>
        <a:bodyPr/>
        <a:lstStyle/>
        <a:p>
          <a:pPr algn="l"/>
          <a:endParaRPr lang="es-EC" sz="1200" dirty="0"/>
        </a:p>
      </dgm:t>
    </dgm:pt>
    <dgm:pt modelId="{75EA6673-EB9E-4ACF-99E9-2D9C2E76A407}" type="parTrans" cxnId="{C27B53D0-F541-4CFF-8B53-D607D30EAD20}">
      <dgm:prSet/>
      <dgm:spPr/>
      <dgm:t>
        <a:bodyPr/>
        <a:lstStyle/>
        <a:p>
          <a:endParaRPr lang="es-EC"/>
        </a:p>
      </dgm:t>
    </dgm:pt>
    <dgm:pt modelId="{DDAE59CC-1911-4DD7-8282-37951B5CABE8}" type="sibTrans" cxnId="{C27B53D0-F541-4CFF-8B53-D607D30EAD20}">
      <dgm:prSet/>
      <dgm:spPr/>
      <dgm:t>
        <a:bodyPr/>
        <a:lstStyle/>
        <a:p>
          <a:endParaRPr lang="es-EC"/>
        </a:p>
      </dgm:t>
    </dgm:pt>
    <dgm:pt modelId="{D08E5284-0833-4DA2-A862-5811DA7F1A6E}" type="pres">
      <dgm:prSet presAssocID="{FD9F38D0-F094-4E5D-A2C9-283C0489B0F8}" presName="linear" presStyleCnt="0">
        <dgm:presLayoutVars>
          <dgm:dir/>
          <dgm:resizeHandles val="exact"/>
        </dgm:presLayoutVars>
      </dgm:prSet>
      <dgm:spPr/>
    </dgm:pt>
    <dgm:pt modelId="{93BF15C7-0188-4C4C-BCCC-8167B625BED1}" type="pres">
      <dgm:prSet presAssocID="{FB139897-DCD5-427C-AC6C-0D1A753EE26D}" presName="comp" presStyleCnt="0"/>
      <dgm:spPr/>
    </dgm:pt>
    <dgm:pt modelId="{287C24F1-A203-4526-A1C2-50B587308690}" type="pres">
      <dgm:prSet presAssocID="{FB139897-DCD5-427C-AC6C-0D1A753EE26D}" presName="box" presStyleLbl="node1" presStyleIdx="0" presStyleCnt="4"/>
      <dgm:spPr/>
    </dgm:pt>
    <dgm:pt modelId="{9F7FF8BA-2C06-4F54-9E41-81ECB94B59AD}" type="pres">
      <dgm:prSet presAssocID="{FB139897-DCD5-427C-AC6C-0D1A753EE26D}" presName="img" presStyleLbl="fgImgPlace1" presStyleIdx="0" presStyleCnt="4"/>
      <dgm:spPr>
        <a:blipFill rotWithShape="1">
          <a:blip xmlns:r="http://schemas.openxmlformats.org/officeDocument/2006/relationships" r:embed="rId1"/>
          <a:srcRect/>
          <a:stretch>
            <a:fillRect l="-9000" r="-9000"/>
          </a:stretch>
        </a:blipFill>
      </dgm:spPr>
    </dgm:pt>
    <dgm:pt modelId="{2011D5C2-608F-4057-A897-390E4BEDA889}" type="pres">
      <dgm:prSet presAssocID="{FB139897-DCD5-427C-AC6C-0D1A753EE26D}" presName="text" presStyleLbl="node1" presStyleIdx="0" presStyleCnt="4">
        <dgm:presLayoutVars>
          <dgm:bulletEnabled val="1"/>
        </dgm:presLayoutVars>
      </dgm:prSet>
      <dgm:spPr/>
    </dgm:pt>
    <dgm:pt modelId="{6DFE7187-E24F-47B4-A6F6-2EDF27A5EFA1}" type="pres">
      <dgm:prSet presAssocID="{AC235441-998E-4CF4-8137-67298FB18535}" presName="spacer" presStyleCnt="0"/>
      <dgm:spPr/>
    </dgm:pt>
    <dgm:pt modelId="{FBCCAD75-79FA-4586-A6CF-935435DDDBC3}" type="pres">
      <dgm:prSet presAssocID="{4FFC4C73-5289-4048-8D45-E6D47686BA07}" presName="comp" presStyleCnt="0"/>
      <dgm:spPr/>
    </dgm:pt>
    <dgm:pt modelId="{C9B61690-086E-46C7-B0DA-1529AEF1BAC8}" type="pres">
      <dgm:prSet presAssocID="{4FFC4C73-5289-4048-8D45-E6D47686BA07}" presName="box" presStyleLbl="node1" presStyleIdx="1" presStyleCnt="4"/>
      <dgm:spPr/>
    </dgm:pt>
    <dgm:pt modelId="{FFF9F441-2763-4738-922A-5939B3BC4605}" type="pres">
      <dgm:prSet presAssocID="{4FFC4C73-5289-4048-8D45-E6D47686BA07}" presName="img" presStyleLbl="fgImgPlace1" presStyleIdx="1" presStyleCnt="4"/>
      <dgm:spPr>
        <a:blipFill rotWithShape="1">
          <a:blip xmlns:r="http://schemas.openxmlformats.org/officeDocument/2006/relationships" r:embed="rId2"/>
          <a:srcRect/>
          <a:stretch>
            <a:fillRect l="-6000" r="-6000"/>
          </a:stretch>
        </a:blipFill>
      </dgm:spPr>
    </dgm:pt>
    <dgm:pt modelId="{A57A4CD2-4BBA-4F38-9762-97480B1249DF}" type="pres">
      <dgm:prSet presAssocID="{4FFC4C73-5289-4048-8D45-E6D47686BA07}" presName="text" presStyleLbl="node1" presStyleIdx="1" presStyleCnt="4">
        <dgm:presLayoutVars>
          <dgm:bulletEnabled val="1"/>
        </dgm:presLayoutVars>
      </dgm:prSet>
      <dgm:spPr/>
    </dgm:pt>
    <dgm:pt modelId="{90AD3B33-EEE3-4C5D-A9BB-F1BF4CC29DC6}" type="pres">
      <dgm:prSet presAssocID="{B91E0445-9903-41BE-AD19-80E364417ECA}" presName="spacer" presStyleCnt="0"/>
      <dgm:spPr/>
    </dgm:pt>
    <dgm:pt modelId="{7D0968A6-0B92-428B-BB31-655E6B568EB1}" type="pres">
      <dgm:prSet presAssocID="{7FC998A2-29E6-4EEC-A4BC-BA21BE7227F1}" presName="comp" presStyleCnt="0"/>
      <dgm:spPr/>
    </dgm:pt>
    <dgm:pt modelId="{9881ADC8-5A1C-48BE-B65F-4157711E06E8}" type="pres">
      <dgm:prSet presAssocID="{7FC998A2-29E6-4EEC-A4BC-BA21BE7227F1}" presName="box" presStyleLbl="node1" presStyleIdx="2" presStyleCnt="4"/>
      <dgm:spPr/>
    </dgm:pt>
    <dgm:pt modelId="{7C9DC61F-9CAE-40B7-B09F-4C6111C15D13}" type="pres">
      <dgm:prSet presAssocID="{7FC998A2-29E6-4EEC-A4BC-BA21BE7227F1}" presName="img" presStyleLbl="fgImgPlace1" presStyleIdx="2" presStyleCnt="4"/>
      <dgm:spPr>
        <a:blipFill rotWithShape="1">
          <a:blip xmlns:r="http://schemas.openxmlformats.org/officeDocument/2006/relationships" r:embed="rId3"/>
          <a:srcRect/>
          <a:stretch>
            <a:fillRect l="-42000" r="-42000"/>
          </a:stretch>
        </a:blipFill>
      </dgm:spPr>
    </dgm:pt>
    <dgm:pt modelId="{7D0D6726-A9E6-4E9E-8953-EA26020DB999}" type="pres">
      <dgm:prSet presAssocID="{7FC998A2-29E6-4EEC-A4BC-BA21BE7227F1}" presName="text" presStyleLbl="node1" presStyleIdx="2" presStyleCnt="4">
        <dgm:presLayoutVars>
          <dgm:bulletEnabled val="1"/>
        </dgm:presLayoutVars>
      </dgm:prSet>
      <dgm:spPr/>
    </dgm:pt>
    <dgm:pt modelId="{DD13AF00-EAB6-473B-B5DE-6450BE84E127}" type="pres">
      <dgm:prSet presAssocID="{E7B42123-2126-4A07-8633-CC4984683248}" presName="spacer" presStyleCnt="0"/>
      <dgm:spPr/>
    </dgm:pt>
    <dgm:pt modelId="{6A8D5775-C731-4E58-803A-DA0A32085AFB}" type="pres">
      <dgm:prSet presAssocID="{2B08F13F-C487-47C6-A021-00C1136BFC74}" presName="comp" presStyleCnt="0"/>
      <dgm:spPr/>
    </dgm:pt>
    <dgm:pt modelId="{039D5EFB-D711-4177-8783-120D32DF2026}" type="pres">
      <dgm:prSet presAssocID="{2B08F13F-C487-47C6-A021-00C1136BFC74}" presName="box" presStyleLbl="node1" presStyleIdx="3" presStyleCnt="4"/>
      <dgm:spPr/>
    </dgm:pt>
    <dgm:pt modelId="{2C33DFC6-D27B-4403-84C5-A34999CD25B0}" type="pres">
      <dgm:prSet presAssocID="{2B08F13F-C487-47C6-A021-00C1136BFC74}" presName="img" presStyleLbl="fgImgPlace1" presStyleIdx="3" presStyleCnt="4"/>
      <dgm:spPr>
        <a:blipFill rotWithShape="1">
          <a:blip xmlns:r="http://schemas.openxmlformats.org/officeDocument/2006/relationships" r:embed="rId4"/>
          <a:srcRect/>
          <a:stretch>
            <a:fillRect l="-35000" r="-35000"/>
          </a:stretch>
        </a:blipFill>
      </dgm:spPr>
    </dgm:pt>
    <dgm:pt modelId="{7B3A75F6-5512-4E87-A202-C6EE99B960B8}" type="pres">
      <dgm:prSet presAssocID="{2B08F13F-C487-47C6-A021-00C1136BFC74}" presName="text" presStyleLbl="node1" presStyleIdx="3" presStyleCnt="4">
        <dgm:presLayoutVars>
          <dgm:bulletEnabled val="1"/>
        </dgm:presLayoutVars>
      </dgm:prSet>
      <dgm:spPr/>
    </dgm:pt>
  </dgm:ptLst>
  <dgm:cxnLst>
    <dgm:cxn modelId="{D314D306-8743-42C8-823D-0CFEA469B5D2}" type="presOf" srcId="{2B08F13F-C487-47C6-A021-00C1136BFC74}" destId="{7B3A75F6-5512-4E87-A202-C6EE99B960B8}" srcOrd="1" destOrd="0" presId="urn:microsoft.com/office/officeart/2005/8/layout/vList4"/>
    <dgm:cxn modelId="{85D70719-2398-4F4B-9C07-B11CD8FC7E72}" type="presOf" srcId="{FB139897-DCD5-427C-AC6C-0D1A753EE26D}" destId="{287C24F1-A203-4526-A1C2-50B587308690}" srcOrd="0" destOrd="0" presId="urn:microsoft.com/office/officeart/2005/8/layout/vList4"/>
    <dgm:cxn modelId="{264C4B2A-5361-4643-9976-70A82C752589}" type="presOf" srcId="{FB139897-DCD5-427C-AC6C-0D1A753EE26D}" destId="{2011D5C2-608F-4057-A897-390E4BEDA889}" srcOrd="1" destOrd="0" presId="urn:microsoft.com/office/officeart/2005/8/layout/vList4"/>
    <dgm:cxn modelId="{7FFA364B-31B5-4FE4-AED5-8368638A9972}" srcId="{FD9F38D0-F094-4E5D-A2C9-283C0489B0F8}" destId="{FB139897-DCD5-427C-AC6C-0D1A753EE26D}" srcOrd="0" destOrd="0" parTransId="{00A62174-7B24-406D-A7B1-FE2BE18B453B}" sibTransId="{AC235441-998E-4CF4-8137-67298FB18535}"/>
    <dgm:cxn modelId="{1E83536B-5B1C-423E-A43C-0696EFF9020E}" type="presOf" srcId="{2B08F13F-C487-47C6-A021-00C1136BFC74}" destId="{039D5EFB-D711-4177-8783-120D32DF2026}" srcOrd="0" destOrd="0" presId="urn:microsoft.com/office/officeart/2005/8/layout/vList4"/>
    <dgm:cxn modelId="{544FCF7A-E0E0-488D-8EB7-26D6347E3678}" type="presOf" srcId="{7FC998A2-29E6-4EEC-A4BC-BA21BE7227F1}" destId="{7D0D6726-A9E6-4E9E-8953-EA26020DB999}" srcOrd="1" destOrd="0" presId="urn:microsoft.com/office/officeart/2005/8/layout/vList4"/>
    <dgm:cxn modelId="{D4C5BC85-58D2-45CF-8639-7610BCD416F9}" type="presOf" srcId="{374BCACC-4B39-40C5-A7B8-F64FB3C838B3}" destId="{9881ADC8-5A1C-48BE-B65F-4157711E06E8}" srcOrd="0" destOrd="1" presId="urn:microsoft.com/office/officeart/2005/8/layout/vList4"/>
    <dgm:cxn modelId="{65ED358C-7C2F-4C58-A2C0-E7AC50ED64C1}" type="presOf" srcId="{FD9F38D0-F094-4E5D-A2C9-283C0489B0F8}" destId="{D08E5284-0833-4DA2-A862-5811DA7F1A6E}" srcOrd="0" destOrd="0" presId="urn:microsoft.com/office/officeart/2005/8/layout/vList4"/>
    <dgm:cxn modelId="{C440F88C-579F-4A62-BF37-EAD6B7CD6667}" type="presOf" srcId="{7FC998A2-29E6-4EEC-A4BC-BA21BE7227F1}" destId="{9881ADC8-5A1C-48BE-B65F-4157711E06E8}" srcOrd="0" destOrd="0" presId="urn:microsoft.com/office/officeart/2005/8/layout/vList4"/>
    <dgm:cxn modelId="{C7943498-4CCC-407A-B892-8FDD6979A86E}" type="presOf" srcId="{4FFC4C73-5289-4048-8D45-E6D47686BA07}" destId="{C9B61690-086E-46C7-B0DA-1529AEF1BAC8}" srcOrd="0" destOrd="0" presId="urn:microsoft.com/office/officeart/2005/8/layout/vList4"/>
    <dgm:cxn modelId="{9C31F4C7-3A18-495D-863A-750845E47DDE}" type="presOf" srcId="{4FFC4C73-5289-4048-8D45-E6D47686BA07}" destId="{A57A4CD2-4BBA-4F38-9762-97480B1249DF}" srcOrd="1" destOrd="0" presId="urn:microsoft.com/office/officeart/2005/8/layout/vList4"/>
    <dgm:cxn modelId="{91B135CC-B3A0-4660-A18F-C7D31DE42DB0}" type="presOf" srcId="{374BCACC-4B39-40C5-A7B8-F64FB3C838B3}" destId="{7D0D6726-A9E6-4E9E-8953-EA26020DB999}" srcOrd="1" destOrd="1" presId="urn:microsoft.com/office/officeart/2005/8/layout/vList4"/>
    <dgm:cxn modelId="{16FCD5CC-FF49-4DAF-AFF6-01B14FECC2F5}" srcId="{FD9F38D0-F094-4E5D-A2C9-283C0489B0F8}" destId="{4FFC4C73-5289-4048-8D45-E6D47686BA07}" srcOrd="1" destOrd="0" parTransId="{9EE40A73-DB09-45D4-89DB-4A12F5D51EA0}" sibTransId="{B91E0445-9903-41BE-AD19-80E364417ECA}"/>
    <dgm:cxn modelId="{C27B53D0-F541-4CFF-8B53-D607D30EAD20}" srcId="{7FC998A2-29E6-4EEC-A4BC-BA21BE7227F1}" destId="{374BCACC-4B39-40C5-A7B8-F64FB3C838B3}" srcOrd="0" destOrd="0" parTransId="{75EA6673-EB9E-4ACF-99E9-2D9C2E76A407}" sibTransId="{DDAE59CC-1911-4DD7-8282-37951B5CABE8}"/>
    <dgm:cxn modelId="{559B10D2-07BF-4C9C-8A9D-DCB04178995A}" srcId="{FD9F38D0-F094-4E5D-A2C9-283C0489B0F8}" destId="{7FC998A2-29E6-4EEC-A4BC-BA21BE7227F1}" srcOrd="2" destOrd="0" parTransId="{A673A839-31C0-4397-8975-B09A89537261}" sibTransId="{E7B42123-2126-4A07-8633-CC4984683248}"/>
    <dgm:cxn modelId="{6DBF8DEF-37A5-4863-A663-866EF91BF515}" srcId="{FD9F38D0-F094-4E5D-A2C9-283C0489B0F8}" destId="{2B08F13F-C487-47C6-A021-00C1136BFC74}" srcOrd="3" destOrd="0" parTransId="{64FD68EA-0A5C-4298-8719-7EBECFBE9795}" sibTransId="{D7D35F19-18C1-4897-A356-887E07E94406}"/>
    <dgm:cxn modelId="{EB4F1562-D59F-49F0-B59B-ACC49A480DC9}" type="presParOf" srcId="{D08E5284-0833-4DA2-A862-5811DA7F1A6E}" destId="{93BF15C7-0188-4C4C-BCCC-8167B625BED1}" srcOrd="0" destOrd="0" presId="urn:microsoft.com/office/officeart/2005/8/layout/vList4"/>
    <dgm:cxn modelId="{CB589618-F8C9-4BE0-9FDE-EA19532CECCD}" type="presParOf" srcId="{93BF15C7-0188-4C4C-BCCC-8167B625BED1}" destId="{287C24F1-A203-4526-A1C2-50B587308690}" srcOrd="0" destOrd="0" presId="urn:microsoft.com/office/officeart/2005/8/layout/vList4"/>
    <dgm:cxn modelId="{2AE27A93-8574-4819-B022-F9A6925A60C9}" type="presParOf" srcId="{93BF15C7-0188-4C4C-BCCC-8167B625BED1}" destId="{9F7FF8BA-2C06-4F54-9E41-81ECB94B59AD}" srcOrd="1" destOrd="0" presId="urn:microsoft.com/office/officeart/2005/8/layout/vList4"/>
    <dgm:cxn modelId="{BBB29553-630C-4994-9B93-DD3BE9037F5B}" type="presParOf" srcId="{93BF15C7-0188-4C4C-BCCC-8167B625BED1}" destId="{2011D5C2-608F-4057-A897-390E4BEDA889}" srcOrd="2" destOrd="0" presId="urn:microsoft.com/office/officeart/2005/8/layout/vList4"/>
    <dgm:cxn modelId="{4ED3F406-BC9B-4076-9750-CA3C645540F2}" type="presParOf" srcId="{D08E5284-0833-4DA2-A862-5811DA7F1A6E}" destId="{6DFE7187-E24F-47B4-A6F6-2EDF27A5EFA1}" srcOrd="1" destOrd="0" presId="urn:microsoft.com/office/officeart/2005/8/layout/vList4"/>
    <dgm:cxn modelId="{F9D8AD6E-8CA4-4E88-AA36-EB221A8E2C6C}" type="presParOf" srcId="{D08E5284-0833-4DA2-A862-5811DA7F1A6E}" destId="{FBCCAD75-79FA-4586-A6CF-935435DDDBC3}" srcOrd="2" destOrd="0" presId="urn:microsoft.com/office/officeart/2005/8/layout/vList4"/>
    <dgm:cxn modelId="{1C46996E-1E2A-4381-8248-AF4CFB1E5BEC}" type="presParOf" srcId="{FBCCAD75-79FA-4586-A6CF-935435DDDBC3}" destId="{C9B61690-086E-46C7-B0DA-1529AEF1BAC8}" srcOrd="0" destOrd="0" presId="urn:microsoft.com/office/officeart/2005/8/layout/vList4"/>
    <dgm:cxn modelId="{3D4CCB0D-6BC5-4B4E-93DA-3F625EDC1FAF}" type="presParOf" srcId="{FBCCAD75-79FA-4586-A6CF-935435DDDBC3}" destId="{FFF9F441-2763-4738-922A-5939B3BC4605}" srcOrd="1" destOrd="0" presId="urn:microsoft.com/office/officeart/2005/8/layout/vList4"/>
    <dgm:cxn modelId="{7EAB6C97-149D-4B0D-92AE-B0CCD606CA6E}" type="presParOf" srcId="{FBCCAD75-79FA-4586-A6CF-935435DDDBC3}" destId="{A57A4CD2-4BBA-4F38-9762-97480B1249DF}" srcOrd="2" destOrd="0" presId="urn:microsoft.com/office/officeart/2005/8/layout/vList4"/>
    <dgm:cxn modelId="{0F00AE49-0181-447E-99A0-8417977AE71C}" type="presParOf" srcId="{D08E5284-0833-4DA2-A862-5811DA7F1A6E}" destId="{90AD3B33-EEE3-4C5D-A9BB-F1BF4CC29DC6}" srcOrd="3" destOrd="0" presId="urn:microsoft.com/office/officeart/2005/8/layout/vList4"/>
    <dgm:cxn modelId="{AAD7C27D-6637-41FE-9D77-0E8A1B727939}" type="presParOf" srcId="{D08E5284-0833-4DA2-A862-5811DA7F1A6E}" destId="{7D0968A6-0B92-428B-BB31-655E6B568EB1}" srcOrd="4" destOrd="0" presId="urn:microsoft.com/office/officeart/2005/8/layout/vList4"/>
    <dgm:cxn modelId="{D0D6CF1B-AE41-4223-83BF-C0857BA7603C}" type="presParOf" srcId="{7D0968A6-0B92-428B-BB31-655E6B568EB1}" destId="{9881ADC8-5A1C-48BE-B65F-4157711E06E8}" srcOrd="0" destOrd="0" presId="urn:microsoft.com/office/officeart/2005/8/layout/vList4"/>
    <dgm:cxn modelId="{CE08CE96-FA95-4238-94A4-397EE069A6F1}" type="presParOf" srcId="{7D0968A6-0B92-428B-BB31-655E6B568EB1}" destId="{7C9DC61F-9CAE-40B7-B09F-4C6111C15D13}" srcOrd="1" destOrd="0" presId="urn:microsoft.com/office/officeart/2005/8/layout/vList4"/>
    <dgm:cxn modelId="{ED33DF01-1D39-48C2-A10A-AF4C08A35221}" type="presParOf" srcId="{7D0968A6-0B92-428B-BB31-655E6B568EB1}" destId="{7D0D6726-A9E6-4E9E-8953-EA26020DB999}" srcOrd="2" destOrd="0" presId="urn:microsoft.com/office/officeart/2005/8/layout/vList4"/>
    <dgm:cxn modelId="{8B5D422A-0EB2-4DE4-9CA0-46B6B4E97646}" type="presParOf" srcId="{D08E5284-0833-4DA2-A862-5811DA7F1A6E}" destId="{DD13AF00-EAB6-473B-B5DE-6450BE84E127}" srcOrd="5" destOrd="0" presId="urn:microsoft.com/office/officeart/2005/8/layout/vList4"/>
    <dgm:cxn modelId="{7B3FB23B-60A0-4A20-A400-9969D7DEBBF6}" type="presParOf" srcId="{D08E5284-0833-4DA2-A862-5811DA7F1A6E}" destId="{6A8D5775-C731-4E58-803A-DA0A32085AFB}" srcOrd="6" destOrd="0" presId="urn:microsoft.com/office/officeart/2005/8/layout/vList4"/>
    <dgm:cxn modelId="{9D928775-5B53-4762-B02A-2C94DC7BA580}" type="presParOf" srcId="{6A8D5775-C731-4E58-803A-DA0A32085AFB}" destId="{039D5EFB-D711-4177-8783-120D32DF2026}" srcOrd="0" destOrd="0" presId="urn:microsoft.com/office/officeart/2005/8/layout/vList4"/>
    <dgm:cxn modelId="{FF5A5495-4E3F-40E8-BD02-FCD6AC691BA4}" type="presParOf" srcId="{6A8D5775-C731-4E58-803A-DA0A32085AFB}" destId="{2C33DFC6-D27B-4403-84C5-A34999CD25B0}" srcOrd="1" destOrd="0" presId="urn:microsoft.com/office/officeart/2005/8/layout/vList4"/>
    <dgm:cxn modelId="{EDE8F2D1-EAA7-4460-8697-0B7930837E0E}" type="presParOf" srcId="{6A8D5775-C731-4E58-803A-DA0A32085AFB}" destId="{7B3A75F6-5512-4E87-A202-C6EE99B960B8}" srcOrd="2" destOrd="0" presId="urn:microsoft.com/office/officeart/2005/8/layout/vList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ACDA62-EFAF-4F05-B20E-8C67B67FB84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EC"/>
        </a:p>
      </dgm:t>
    </dgm:pt>
    <dgm:pt modelId="{748641BF-AA36-4C90-B785-EBA37B7D32CF}">
      <dgm:prSet phldrT="[Texto]"/>
      <dgm:spPr/>
      <dgm:t>
        <a:bodyPr/>
        <a:lstStyle/>
        <a:p>
          <a:pPr algn="just">
            <a:buNone/>
          </a:pPr>
          <a:r>
            <a:rPr lang="es-MX" dirty="0"/>
            <a:t>Con fecha 19 de diciembre de 2025, se notificó el archivo del trámite del Registro de Generador de Desechos Peligrosos, iniciado en 2019, por parte del MAE. Esta medida permitirá reiniciar el proceso y continuar con las gestiones necesarias para la obtención de los permisos ambientales requeridos por la Coordinación Zonal 9 – INSPI.</a:t>
          </a:r>
          <a:endParaRPr lang="es-EC" dirty="0"/>
        </a:p>
      </dgm:t>
    </dgm:pt>
    <dgm:pt modelId="{5BC64957-9EDD-4BE4-B6C0-7E43EAF4069A}" type="parTrans" cxnId="{3AB9305D-1122-42C0-98DA-D0B6D5C8B0FB}">
      <dgm:prSet/>
      <dgm:spPr/>
      <dgm:t>
        <a:bodyPr/>
        <a:lstStyle/>
        <a:p>
          <a:endParaRPr lang="es-EC"/>
        </a:p>
      </dgm:t>
    </dgm:pt>
    <dgm:pt modelId="{B71AA4A6-2A44-4F27-A6F6-41380095FB89}" type="sibTrans" cxnId="{3AB9305D-1122-42C0-98DA-D0B6D5C8B0FB}">
      <dgm:prSet/>
      <dgm:spPr/>
      <dgm:t>
        <a:bodyPr/>
        <a:lstStyle/>
        <a:p>
          <a:endParaRPr lang="es-EC"/>
        </a:p>
      </dgm:t>
    </dgm:pt>
    <dgm:pt modelId="{4DE00563-7F5C-417E-810B-7583A9E93F3A}">
      <dgm:prSet phldrT="[Texto]"/>
      <dgm:spPr/>
      <dgm:t>
        <a:bodyPr/>
        <a:lstStyle/>
        <a:p>
          <a:pPr algn="just">
            <a:buNone/>
          </a:pPr>
          <a:r>
            <a:rPr lang="es-EC" dirty="0"/>
            <a:t>Con fecha 1 de enero de 2025 se obtiene la Renovación de la Calificación para el manejo de sustancias catalogadas sujetas a fiscalización de la Coordinación Zonal 9 – INSPI.</a:t>
          </a:r>
        </a:p>
      </dgm:t>
    </dgm:pt>
    <dgm:pt modelId="{DDF08734-3E4C-4AA9-A76C-8E9D842E0C08}" type="parTrans" cxnId="{B66275B6-2B85-46DA-941D-471C573A2366}">
      <dgm:prSet/>
      <dgm:spPr/>
      <dgm:t>
        <a:bodyPr/>
        <a:lstStyle/>
        <a:p>
          <a:endParaRPr lang="es-EC"/>
        </a:p>
      </dgm:t>
    </dgm:pt>
    <dgm:pt modelId="{1D3CFB95-647A-459A-BB39-A0896BA69779}" type="sibTrans" cxnId="{B66275B6-2B85-46DA-941D-471C573A2366}">
      <dgm:prSet/>
      <dgm:spPr/>
      <dgm:t>
        <a:bodyPr/>
        <a:lstStyle/>
        <a:p>
          <a:endParaRPr lang="es-EC"/>
        </a:p>
      </dgm:t>
    </dgm:pt>
    <dgm:pt modelId="{A1632BD9-64C2-42AA-A0C1-A9337C98F6B0}" type="pres">
      <dgm:prSet presAssocID="{C4ACDA62-EFAF-4F05-B20E-8C67B67FB840}" presName="Name0" presStyleCnt="0">
        <dgm:presLayoutVars>
          <dgm:chMax val="7"/>
          <dgm:chPref val="7"/>
          <dgm:dir/>
        </dgm:presLayoutVars>
      </dgm:prSet>
      <dgm:spPr/>
    </dgm:pt>
    <dgm:pt modelId="{773F014C-A523-4243-9CC7-C39C8856B760}" type="pres">
      <dgm:prSet presAssocID="{C4ACDA62-EFAF-4F05-B20E-8C67B67FB840}" presName="Name1" presStyleCnt="0"/>
      <dgm:spPr/>
    </dgm:pt>
    <dgm:pt modelId="{98F249BB-2DD4-4311-844E-3052DDFD5600}" type="pres">
      <dgm:prSet presAssocID="{C4ACDA62-EFAF-4F05-B20E-8C67B67FB840}" presName="cycle" presStyleCnt="0"/>
      <dgm:spPr/>
    </dgm:pt>
    <dgm:pt modelId="{6A90C0A1-AB95-46A9-92C9-7A54AF18C94B}" type="pres">
      <dgm:prSet presAssocID="{C4ACDA62-EFAF-4F05-B20E-8C67B67FB840}" presName="srcNode" presStyleLbl="node1" presStyleIdx="0" presStyleCnt="2"/>
      <dgm:spPr/>
    </dgm:pt>
    <dgm:pt modelId="{D2647185-AA65-404A-9B73-B7B2FE4A46EA}" type="pres">
      <dgm:prSet presAssocID="{C4ACDA62-EFAF-4F05-B20E-8C67B67FB840}" presName="conn" presStyleLbl="parChTrans1D2" presStyleIdx="0" presStyleCnt="1"/>
      <dgm:spPr/>
    </dgm:pt>
    <dgm:pt modelId="{FCB1C66B-EBCE-4234-8A9E-C44F490CE6D0}" type="pres">
      <dgm:prSet presAssocID="{C4ACDA62-EFAF-4F05-B20E-8C67B67FB840}" presName="extraNode" presStyleLbl="node1" presStyleIdx="0" presStyleCnt="2"/>
      <dgm:spPr/>
    </dgm:pt>
    <dgm:pt modelId="{8209970C-EE71-469B-9A9C-E23369963D20}" type="pres">
      <dgm:prSet presAssocID="{C4ACDA62-EFAF-4F05-B20E-8C67B67FB840}" presName="dstNode" presStyleLbl="node1" presStyleIdx="0" presStyleCnt="2"/>
      <dgm:spPr/>
    </dgm:pt>
    <dgm:pt modelId="{B42D26B1-94EB-4CA4-8708-997750C1D030}" type="pres">
      <dgm:prSet presAssocID="{748641BF-AA36-4C90-B785-EBA37B7D32CF}" presName="text_1" presStyleLbl="node1" presStyleIdx="0" presStyleCnt="2">
        <dgm:presLayoutVars>
          <dgm:bulletEnabled val="1"/>
        </dgm:presLayoutVars>
      </dgm:prSet>
      <dgm:spPr/>
    </dgm:pt>
    <dgm:pt modelId="{4E36FA60-5A0D-47E7-9FF8-2B6674DFFAA3}" type="pres">
      <dgm:prSet presAssocID="{748641BF-AA36-4C90-B785-EBA37B7D32CF}" presName="accent_1" presStyleCnt="0"/>
      <dgm:spPr/>
    </dgm:pt>
    <dgm:pt modelId="{548CD81C-2099-452F-A6DC-91E4191E89F9}" type="pres">
      <dgm:prSet presAssocID="{748641BF-AA36-4C90-B785-EBA37B7D32CF}" presName="accentRepeatNode" presStyleLbl="solidFgAcc1" presStyleIdx="0" presStyleCnt="2"/>
      <dgm:spPr>
        <a:blipFill rotWithShape="0">
          <a:blip xmlns:r="http://schemas.openxmlformats.org/officeDocument/2006/relationships" r:embed="rId1"/>
          <a:srcRect/>
          <a:stretch>
            <a:fillRect l="-44000" r="-44000"/>
          </a:stretch>
        </a:blipFill>
      </dgm:spPr>
    </dgm:pt>
    <dgm:pt modelId="{2452D81C-79B6-4351-8A9A-17D4534D04B8}" type="pres">
      <dgm:prSet presAssocID="{4DE00563-7F5C-417E-810B-7583A9E93F3A}" presName="text_2" presStyleLbl="node1" presStyleIdx="1" presStyleCnt="2">
        <dgm:presLayoutVars>
          <dgm:bulletEnabled val="1"/>
        </dgm:presLayoutVars>
      </dgm:prSet>
      <dgm:spPr/>
    </dgm:pt>
    <dgm:pt modelId="{7D2B4ABC-0EDA-4CB8-99C8-BAF3808C1B3A}" type="pres">
      <dgm:prSet presAssocID="{4DE00563-7F5C-417E-810B-7583A9E93F3A}" presName="accent_2" presStyleCnt="0"/>
      <dgm:spPr/>
    </dgm:pt>
    <dgm:pt modelId="{D8A2FDE3-A532-4DCE-9F49-39275CE9BF36}" type="pres">
      <dgm:prSet presAssocID="{4DE00563-7F5C-417E-810B-7583A9E93F3A}" presName="accentRepeatNode" presStyleLbl="solidFgAcc1" presStyleIdx="1" presStyleCnt="2"/>
      <dgm:spPr>
        <a:blipFill rotWithShape="0">
          <a:blip xmlns:r="http://schemas.openxmlformats.org/officeDocument/2006/relationships" r:embed="rId2"/>
          <a:srcRect/>
          <a:stretch>
            <a:fillRect l="-86000" r="-86000"/>
          </a:stretch>
        </a:blipFill>
      </dgm:spPr>
    </dgm:pt>
  </dgm:ptLst>
  <dgm:cxnLst>
    <dgm:cxn modelId="{2FCCA722-0548-4747-BA9F-8FED1F7A0279}" type="presOf" srcId="{C4ACDA62-EFAF-4F05-B20E-8C67B67FB840}" destId="{A1632BD9-64C2-42AA-A0C1-A9337C98F6B0}" srcOrd="0" destOrd="0" presId="urn:microsoft.com/office/officeart/2008/layout/VerticalCurvedList"/>
    <dgm:cxn modelId="{5B3A533A-84B6-465C-8699-6A5ED9F89E3E}" type="presOf" srcId="{4DE00563-7F5C-417E-810B-7583A9E93F3A}" destId="{2452D81C-79B6-4351-8A9A-17D4534D04B8}" srcOrd="0" destOrd="0" presId="urn:microsoft.com/office/officeart/2008/layout/VerticalCurvedList"/>
    <dgm:cxn modelId="{3AB9305D-1122-42C0-98DA-D0B6D5C8B0FB}" srcId="{C4ACDA62-EFAF-4F05-B20E-8C67B67FB840}" destId="{748641BF-AA36-4C90-B785-EBA37B7D32CF}" srcOrd="0" destOrd="0" parTransId="{5BC64957-9EDD-4BE4-B6C0-7E43EAF4069A}" sibTransId="{B71AA4A6-2A44-4F27-A6F6-41380095FB89}"/>
    <dgm:cxn modelId="{3B8CBC75-329F-4C46-8205-F5DDBB72856C}" type="presOf" srcId="{748641BF-AA36-4C90-B785-EBA37B7D32CF}" destId="{B42D26B1-94EB-4CA4-8708-997750C1D030}" srcOrd="0" destOrd="0" presId="urn:microsoft.com/office/officeart/2008/layout/VerticalCurvedList"/>
    <dgm:cxn modelId="{B66275B6-2B85-46DA-941D-471C573A2366}" srcId="{C4ACDA62-EFAF-4F05-B20E-8C67B67FB840}" destId="{4DE00563-7F5C-417E-810B-7583A9E93F3A}" srcOrd="1" destOrd="0" parTransId="{DDF08734-3E4C-4AA9-A76C-8E9D842E0C08}" sibTransId="{1D3CFB95-647A-459A-BB39-A0896BA69779}"/>
    <dgm:cxn modelId="{7A4D10DE-496F-4F18-B8E5-37D36E77D85C}" type="presOf" srcId="{B71AA4A6-2A44-4F27-A6F6-41380095FB89}" destId="{D2647185-AA65-404A-9B73-B7B2FE4A46EA}" srcOrd="0" destOrd="0" presId="urn:microsoft.com/office/officeart/2008/layout/VerticalCurvedList"/>
    <dgm:cxn modelId="{E843FE0B-15CE-4A54-BFE2-799ADBFF3BA6}" type="presParOf" srcId="{A1632BD9-64C2-42AA-A0C1-A9337C98F6B0}" destId="{773F014C-A523-4243-9CC7-C39C8856B760}" srcOrd="0" destOrd="0" presId="urn:microsoft.com/office/officeart/2008/layout/VerticalCurvedList"/>
    <dgm:cxn modelId="{83337CAF-FD66-4ED5-A2F8-124CB24C67C5}" type="presParOf" srcId="{773F014C-A523-4243-9CC7-C39C8856B760}" destId="{98F249BB-2DD4-4311-844E-3052DDFD5600}" srcOrd="0" destOrd="0" presId="urn:microsoft.com/office/officeart/2008/layout/VerticalCurvedList"/>
    <dgm:cxn modelId="{BFDC5866-DFAC-46FF-8AD4-E3A66229B759}" type="presParOf" srcId="{98F249BB-2DD4-4311-844E-3052DDFD5600}" destId="{6A90C0A1-AB95-46A9-92C9-7A54AF18C94B}" srcOrd="0" destOrd="0" presId="urn:microsoft.com/office/officeart/2008/layout/VerticalCurvedList"/>
    <dgm:cxn modelId="{F8E7F052-BE98-4B7E-B649-7D865FEC0349}" type="presParOf" srcId="{98F249BB-2DD4-4311-844E-3052DDFD5600}" destId="{D2647185-AA65-404A-9B73-B7B2FE4A46EA}" srcOrd="1" destOrd="0" presId="urn:microsoft.com/office/officeart/2008/layout/VerticalCurvedList"/>
    <dgm:cxn modelId="{B367F547-83C4-4F5F-82FB-E8D99EDE34FA}" type="presParOf" srcId="{98F249BB-2DD4-4311-844E-3052DDFD5600}" destId="{FCB1C66B-EBCE-4234-8A9E-C44F490CE6D0}" srcOrd="2" destOrd="0" presId="urn:microsoft.com/office/officeart/2008/layout/VerticalCurvedList"/>
    <dgm:cxn modelId="{F5155FAB-0177-49AC-A4FC-DCB4890A44BE}" type="presParOf" srcId="{98F249BB-2DD4-4311-844E-3052DDFD5600}" destId="{8209970C-EE71-469B-9A9C-E23369963D20}" srcOrd="3" destOrd="0" presId="urn:microsoft.com/office/officeart/2008/layout/VerticalCurvedList"/>
    <dgm:cxn modelId="{7900F1D4-EC8F-4671-9AE2-556668B9E4A2}" type="presParOf" srcId="{773F014C-A523-4243-9CC7-C39C8856B760}" destId="{B42D26B1-94EB-4CA4-8708-997750C1D030}" srcOrd="1" destOrd="0" presId="urn:microsoft.com/office/officeart/2008/layout/VerticalCurvedList"/>
    <dgm:cxn modelId="{EDADC3DC-C047-4DBC-8F37-358AF10D02E1}" type="presParOf" srcId="{773F014C-A523-4243-9CC7-C39C8856B760}" destId="{4E36FA60-5A0D-47E7-9FF8-2B6674DFFAA3}" srcOrd="2" destOrd="0" presId="urn:microsoft.com/office/officeart/2008/layout/VerticalCurvedList"/>
    <dgm:cxn modelId="{5A3F3A11-5EF0-4B6E-9533-EBBA0E24FA27}" type="presParOf" srcId="{4E36FA60-5A0D-47E7-9FF8-2B6674DFFAA3}" destId="{548CD81C-2099-452F-A6DC-91E4191E89F9}" srcOrd="0" destOrd="0" presId="urn:microsoft.com/office/officeart/2008/layout/VerticalCurvedList"/>
    <dgm:cxn modelId="{82D8F772-1090-488C-BF2C-4241872732F1}" type="presParOf" srcId="{773F014C-A523-4243-9CC7-C39C8856B760}" destId="{2452D81C-79B6-4351-8A9A-17D4534D04B8}" srcOrd="3" destOrd="0" presId="urn:microsoft.com/office/officeart/2008/layout/VerticalCurvedList"/>
    <dgm:cxn modelId="{70B5487A-8565-410C-AE40-234521404848}" type="presParOf" srcId="{773F014C-A523-4243-9CC7-C39C8856B760}" destId="{7D2B4ABC-0EDA-4CB8-99C8-BAF3808C1B3A}" srcOrd="4" destOrd="0" presId="urn:microsoft.com/office/officeart/2008/layout/VerticalCurvedList"/>
    <dgm:cxn modelId="{70A5E47F-AE91-4F00-A82C-5217D27D5879}" type="presParOf" srcId="{7D2B4ABC-0EDA-4CB8-99C8-BAF3808C1B3A}" destId="{D8A2FDE3-A532-4DCE-9F49-39275CE9BF36}"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A1B122-FA70-48EF-84C2-B2F971CD9CE7}" type="doc">
      <dgm:prSet loTypeId="urn:microsoft.com/office/officeart/2005/8/layout/hProcess4" loCatId="process" qsTypeId="urn:microsoft.com/office/officeart/2005/8/quickstyle/3d3" qsCatId="3D" csTypeId="urn:microsoft.com/office/officeart/2005/8/colors/colorful5" csCatId="colorful" phldr="1"/>
      <dgm:spPr/>
      <dgm:t>
        <a:bodyPr/>
        <a:lstStyle/>
        <a:p>
          <a:endParaRPr lang="es-ES"/>
        </a:p>
      </dgm:t>
    </dgm:pt>
    <dgm:pt modelId="{45239610-7E43-43DE-A905-692F59F1D7EE}">
      <dgm:prSet phldrT="[Texto]"/>
      <dgm:spPr/>
      <dgm:t>
        <a:bodyPr/>
        <a:lstStyle/>
        <a:p>
          <a:r>
            <a:rPr lang="es-ES" dirty="0"/>
            <a:t>Recepción de Muestras</a:t>
          </a:r>
        </a:p>
      </dgm:t>
    </dgm:pt>
    <dgm:pt modelId="{C133AFF4-942A-4B74-AB66-A1FAD00AF65A}" type="parTrans" cxnId="{A0EBC176-B64A-4D71-8E68-D972BD66FF74}">
      <dgm:prSet/>
      <dgm:spPr/>
      <dgm:t>
        <a:bodyPr/>
        <a:lstStyle/>
        <a:p>
          <a:endParaRPr lang="es-ES"/>
        </a:p>
      </dgm:t>
    </dgm:pt>
    <dgm:pt modelId="{30254A79-81FB-4CD7-943A-982783B140CD}" type="sibTrans" cxnId="{A0EBC176-B64A-4D71-8E68-D972BD66FF74}">
      <dgm:prSet/>
      <dgm:spPr/>
      <dgm:t>
        <a:bodyPr/>
        <a:lstStyle/>
        <a:p>
          <a:endParaRPr lang="es-ES"/>
        </a:p>
      </dgm:t>
    </dgm:pt>
    <dgm:pt modelId="{5698B0A3-299D-4801-A8E2-E9CE8BE4A209}">
      <dgm:prSet phldrT="[Texto]" custT="1"/>
      <dgm:spPr/>
      <dgm:t>
        <a:bodyPr/>
        <a:lstStyle/>
        <a:p>
          <a:pPr algn="just"/>
          <a:r>
            <a:rPr lang="es-ES" sz="1400" dirty="0"/>
            <a:t>Receptar muestras biológicas de las unidades de salud </a:t>
          </a:r>
          <a:r>
            <a:rPr lang="es-ES" sz="1200" dirty="0"/>
            <a:t>cumpliendo</a:t>
          </a:r>
          <a:r>
            <a:rPr lang="es-ES" sz="1400" dirty="0"/>
            <a:t> con los criterios de aceptación establecidos </a:t>
          </a:r>
        </a:p>
      </dgm:t>
    </dgm:pt>
    <dgm:pt modelId="{23B00126-F3A9-47F7-9F89-945773A44EA2}" type="parTrans" cxnId="{7C20C1EA-5E9F-4488-AFEF-50A184E41D26}">
      <dgm:prSet/>
      <dgm:spPr/>
      <dgm:t>
        <a:bodyPr/>
        <a:lstStyle/>
        <a:p>
          <a:endParaRPr lang="es-ES"/>
        </a:p>
      </dgm:t>
    </dgm:pt>
    <dgm:pt modelId="{C74A3081-04BB-4A4E-815C-54EF16EADAA8}" type="sibTrans" cxnId="{7C20C1EA-5E9F-4488-AFEF-50A184E41D26}">
      <dgm:prSet/>
      <dgm:spPr/>
      <dgm:t>
        <a:bodyPr/>
        <a:lstStyle/>
        <a:p>
          <a:endParaRPr lang="es-ES"/>
        </a:p>
      </dgm:t>
    </dgm:pt>
    <dgm:pt modelId="{F26C002A-6572-44FC-953F-2AE23DC191DE}">
      <dgm:prSet phldrT="[Texto]"/>
      <dgm:spPr/>
      <dgm:t>
        <a:bodyPr/>
        <a:lstStyle/>
        <a:p>
          <a:r>
            <a:rPr lang="es-ES" dirty="0"/>
            <a:t>Medios de Cultivo</a:t>
          </a:r>
        </a:p>
      </dgm:t>
    </dgm:pt>
    <dgm:pt modelId="{3723034D-7A80-4D8B-A05D-E12C2AF54817}" type="parTrans" cxnId="{FF2A5B72-1EF7-41E3-A189-24E7166570D7}">
      <dgm:prSet/>
      <dgm:spPr/>
      <dgm:t>
        <a:bodyPr/>
        <a:lstStyle/>
        <a:p>
          <a:endParaRPr lang="es-ES"/>
        </a:p>
      </dgm:t>
    </dgm:pt>
    <dgm:pt modelId="{1BDD39EE-AAF5-44BD-A6AB-6ECEFF9AA408}" type="sibTrans" cxnId="{FF2A5B72-1EF7-41E3-A189-24E7166570D7}">
      <dgm:prSet/>
      <dgm:spPr/>
      <dgm:t>
        <a:bodyPr/>
        <a:lstStyle/>
        <a:p>
          <a:endParaRPr lang="es-ES"/>
        </a:p>
      </dgm:t>
    </dgm:pt>
    <dgm:pt modelId="{E22EC2E8-53B6-4A13-9139-9E76EB61B0F4}">
      <dgm:prSet phldrT="[Texto]" custT="1"/>
      <dgm:spPr/>
      <dgm:t>
        <a:bodyPr/>
        <a:lstStyle/>
        <a:p>
          <a:pPr algn="just"/>
          <a:r>
            <a:rPr lang="es-ES" sz="1400" dirty="0"/>
            <a:t>Preparación de Medios de Cultivo, soluciones, sustancias, reactivos y colorantes para los CRN (usuarias internos) y unidades de Salud (usuarios externos).</a:t>
          </a:r>
        </a:p>
      </dgm:t>
    </dgm:pt>
    <dgm:pt modelId="{B01BB350-2229-4AE8-821A-09CC238D08D8}" type="parTrans" cxnId="{AAE4068B-A3C1-4E88-8452-14C77BB570CF}">
      <dgm:prSet/>
      <dgm:spPr/>
      <dgm:t>
        <a:bodyPr/>
        <a:lstStyle/>
        <a:p>
          <a:endParaRPr lang="es-ES"/>
        </a:p>
      </dgm:t>
    </dgm:pt>
    <dgm:pt modelId="{1DC1DC64-4ABB-40EB-A5CE-52878C66F78C}" type="sibTrans" cxnId="{AAE4068B-A3C1-4E88-8452-14C77BB570CF}">
      <dgm:prSet/>
      <dgm:spPr/>
      <dgm:t>
        <a:bodyPr/>
        <a:lstStyle/>
        <a:p>
          <a:endParaRPr lang="es-ES"/>
        </a:p>
      </dgm:t>
    </dgm:pt>
    <dgm:pt modelId="{AF6B6290-5DB7-4DB6-BA9F-3CD4F12AC418}">
      <dgm:prSet phldrT="[Texto]"/>
      <dgm:spPr/>
      <dgm:t>
        <a:bodyPr/>
        <a:lstStyle/>
        <a:p>
          <a:r>
            <a:rPr lang="es-ES" dirty="0"/>
            <a:t>Manejo de Desechos y Esterilización</a:t>
          </a:r>
        </a:p>
      </dgm:t>
    </dgm:pt>
    <dgm:pt modelId="{9D0C0276-05B3-4FAB-BB3F-A543C15AD2C3}" type="parTrans" cxnId="{2B42BDAF-2C9C-47B0-86A2-E5D8829D358F}">
      <dgm:prSet/>
      <dgm:spPr/>
      <dgm:t>
        <a:bodyPr/>
        <a:lstStyle/>
        <a:p>
          <a:endParaRPr lang="es-ES"/>
        </a:p>
      </dgm:t>
    </dgm:pt>
    <dgm:pt modelId="{9DDFD543-58E6-4BB1-932A-3FF1517B342A}" type="sibTrans" cxnId="{2B42BDAF-2C9C-47B0-86A2-E5D8829D358F}">
      <dgm:prSet/>
      <dgm:spPr/>
      <dgm:t>
        <a:bodyPr/>
        <a:lstStyle/>
        <a:p>
          <a:endParaRPr lang="es-ES"/>
        </a:p>
      </dgm:t>
    </dgm:pt>
    <dgm:pt modelId="{F47A7404-29C2-4C34-9F9B-EAE48EECF266}">
      <dgm:prSet phldrT="[Texto]" custT="1"/>
      <dgm:spPr/>
      <dgm:t>
        <a:bodyPr/>
        <a:lstStyle/>
        <a:p>
          <a:r>
            <a:rPr lang="es-ES" sz="1400" dirty="0"/>
            <a:t>Realizar procesos de descontaminación, lavado, empaquetado y esterilizado de material de los laboratorios de INSPI-LIP CZ9.</a:t>
          </a:r>
        </a:p>
      </dgm:t>
    </dgm:pt>
    <dgm:pt modelId="{495DFB87-132E-45FF-BB92-361ABF0A34C7}" type="parTrans" cxnId="{97F07D55-C35B-474A-B0F1-90B60D1E4664}">
      <dgm:prSet/>
      <dgm:spPr/>
      <dgm:t>
        <a:bodyPr/>
        <a:lstStyle/>
        <a:p>
          <a:endParaRPr lang="es-ES"/>
        </a:p>
      </dgm:t>
    </dgm:pt>
    <dgm:pt modelId="{1868DEA0-74BE-4135-90CE-7A803313F6D9}" type="sibTrans" cxnId="{97F07D55-C35B-474A-B0F1-90B60D1E4664}">
      <dgm:prSet/>
      <dgm:spPr/>
      <dgm:t>
        <a:bodyPr/>
        <a:lstStyle/>
        <a:p>
          <a:endParaRPr lang="es-ES"/>
        </a:p>
      </dgm:t>
    </dgm:pt>
    <dgm:pt modelId="{011776AC-425F-43FA-8165-1D95E3705F49}">
      <dgm:prSet phldrT="[Texto]"/>
      <dgm:spPr/>
      <dgm:t>
        <a:bodyPr/>
        <a:lstStyle/>
        <a:p>
          <a:r>
            <a:rPr lang="es-ES" dirty="0"/>
            <a:t>Bioterio</a:t>
          </a:r>
        </a:p>
      </dgm:t>
    </dgm:pt>
    <dgm:pt modelId="{308DA204-4F02-4807-B0BD-F487394D240F}" type="parTrans" cxnId="{3DB6CE5D-7A35-49F0-BB19-AA25576A01F7}">
      <dgm:prSet/>
      <dgm:spPr/>
      <dgm:t>
        <a:bodyPr/>
        <a:lstStyle/>
        <a:p>
          <a:endParaRPr lang="es-ES"/>
        </a:p>
      </dgm:t>
    </dgm:pt>
    <dgm:pt modelId="{9A3A855E-C208-4F6A-ADDB-64110217BAF4}" type="sibTrans" cxnId="{3DB6CE5D-7A35-49F0-BB19-AA25576A01F7}">
      <dgm:prSet/>
      <dgm:spPr/>
      <dgm:t>
        <a:bodyPr/>
        <a:lstStyle/>
        <a:p>
          <a:endParaRPr lang="es-ES"/>
        </a:p>
      </dgm:t>
    </dgm:pt>
    <dgm:pt modelId="{A198DC5B-A83C-490B-97AC-D4783F7626E2}">
      <dgm:prSet phldrT="[Texto]" custT="1"/>
      <dgm:spPr/>
      <dgm:t>
        <a:bodyPr/>
        <a:lstStyle/>
        <a:p>
          <a:pPr algn="just"/>
          <a:endParaRPr lang="es-ES" sz="1400" dirty="0"/>
        </a:p>
      </dgm:t>
    </dgm:pt>
    <dgm:pt modelId="{8A397CB2-3F1B-4F8D-9240-B08DC7C39D38}" type="parTrans" cxnId="{70C740FD-5041-4724-A072-A0BCC84A190A}">
      <dgm:prSet/>
      <dgm:spPr/>
      <dgm:t>
        <a:bodyPr/>
        <a:lstStyle/>
        <a:p>
          <a:endParaRPr lang="es-ES"/>
        </a:p>
      </dgm:t>
    </dgm:pt>
    <dgm:pt modelId="{060129AD-8832-4730-8B68-4D2F257AE2EC}" type="sibTrans" cxnId="{70C740FD-5041-4724-A072-A0BCC84A190A}">
      <dgm:prSet/>
      <dgm:spPr/>
      <dgm:t>
        <a:bodyPr/>
        <a:lstStyle/>
        <a:p>
          <a:endParaRPr lang="es-ES"/>
        </a:p>
      </dgm:t>
    </dgm:pt>
    <dgm:pt modelId="{8C28DCAA-E1A8-4E7A-8563-0B3A2450A418}">
      <dgm:prSet phldrT="[Texto]" custT="1"/>
      <dgm:spPr/>
      <dgm:t>
        <a:bodyPr/>
        <a:lstStyle/>
        <a:p>
          <a:endParaRPr lang="es-ES" sz="1400" dirty="0"/>
        </a:p>
      </dgm:t>
    </dgm:pt>
    <dgm:pt modelId="{69286BD8-A8D4-4AF2-959F-6A8114DB5F44}" type="parTrans" cxnId="{70260F40-FD95-4DC4-8E75-DF9AD99D635E}">
      <dgm:prSet/>
      <dgm:spPr/>
      <dgm:t>
        <a:bodyPr/>
        <a:lstStyle/>
        <a:p>
          <a:endParaRPr lang="es-ES"/>
        </a:p>
      </dgm:t>
    </dgm:pt>
    <dgm:pt modelId="{7D90958C-F376-4141-91EC-BE7788E114FD}" type="sibTrans" cxnId="{70260F40-FD95-4DC4-8E75-DF9AD99D635E}">
      <dgm:prSet/>
      <dgm:spPr/>
      <dgm:t>
        <a:bodyPr/>
        <a:lstStyle/>
        <a:p>
          <a:endParaRPr lang="es-ES"/>
        </a:p>
      </dgm:t>
    </dgm:pt>
    <dgm:pt modelId="{04C80A88-B10F-4395-A11D-001193710528}">
      <dgm:prSet/>
      <dgm:spPr/>
      <dgm:t>
        <a:bodyPr/>
        <a:lstStyle/>
        <a:p>
          <a:r>
            <a:rPr lang="es-ES" dirty="0"/>
            <a:t>Producción de biomodelos con calidad, conformes con los requisitos de los investigadores y los establecidos por la institución.</a:t>
          </a:r>
        </a:p>
      </dgm:t>
    </dgm:pt>
    <dgm:pt modelId="{683BEA52-1F8B-441B-8DDD-D1A563179D61}" type="parTrans" cxnId="{EAAB91D0-C3DD-4111-A58A-5EF9BCD209FC}">
      <dgm:prSet/>
      <dgm:spPr/>
      <dgm:t>
        <a:bodyPr/>
        <a:lstStyle/>
        <a:p>
          <a:endParaRPr lang="es-ES"/>
        </a:p>
      </dgm:t>
    </dgm:pt>
    <dgm:pt modelId="{DC914EE1-4518-48FA-B9D4-9EF1A6FE2A31}" type="sibTrans" cxnId="{EAAB91D0-C3DD-4111-A58A-5EF9BCD209FC}">
      <dgm:prSet/>
      <dgm:spPr/>
      <dgm:t>
        <a:bodyPr/>
        <a:lstStyle/>
        <a:p>
          <a:endParaRPr lang="es-ES"/>
        </a:p>
      </dgm:t>
    </dgm:pt>
    <dgm:pt modelId="{C175459E-B8BA-414B-A804-0CB862699FF7}" type="pres">
      <dgm:prSet presAssocID="{CFA1B122-FA70-48EF-84C2-B2F971CD9CE7}" presName="Name0" presStyleCnt="0">
        <dgm:presLayoutVars>
          <dgm:dir/>
          <dgm:animLvl val="lvl"/>
          <dgm:resizeHandles val="exact"/>
        </dgm:presLayoutVars>
      </dgm:prSet>
      <dgm:spPr/>
    </dgm:pt>
    <dgm:pt modelId="{CE40262F-365E-46C9-80BF-5A528DD5D894}" type="pres">
      <dgm:prSet presAssocID="{CFA1B122-FA70-48EF-84C2-B2F971CD9CE7}" presName="tSp" presStyleCnt="0"/>
      <dgm:spPr/>
    </dgm:pt>
    <dgm:pt modelId="{5EF32BAF-EA13-48DE-8584-C7D6AD149659}" type="pres">
      <dgm:prSet presAssocID="{CFA1B122-FA70-48EF-84C2-B2F971CD9CE7}" presName="bSp" presStyleCnt="0"/>
      <dgm:spPr/>
    </dgm:pt>
    <dgm:pt modelId="{3DE0E766-4AD9-4A01-96B7-42890865F98C}" type="pres">
      <dgm:prSet presAssocID="{CFA1B122-FA70-48EF-84C2-B2F971CD9CE7}" presName="process" presStyleCnt="0"/>
      <dgm:spPr/>
    </dgm:pt>
    <dgm:pt modelId="{2F4B33DE-07B7-408F-B4F3-81C1AB3DA261}" type="pres">
      <dgm:prSet presAssocID="{45239610-7E43-43DE-A905-692F59F1D7EE}" presName="composite1" presStyleCnt="0"/>
      <dgm:spPr/>
    </dgm:pt>
    <dgm:pt modelId="{F1F62752-FB7E-4CCE-ABD1-112F8F0DD570}" type="pres">
      <dgm:prSet presAssocID="{45239610-7E43-43DE-A905-692F59F1D7EE}" presName="dummyNode1" presStyleLbl="node1" presStyleIdx="0" presStyleCnt="4"/>
      <dgm:spPr/>
    </dgm:pt>
    <dgm:pt modelId="{4B45048E-C434-41F2-8E56-A7F1A311C789}" type="pres">
      <dgm:prSet presAssocID="{45239610-7E43-43DE-A905-692F59F1D7EE}" presName="childNode1" presStyleLbl="bgAcc1" presStyleIdx="0" presStyleCnt="4" custScaleY="119796" custLinFactNeighborY="-7416">
        <dgm:presLayoutVars>
          <dgm:bulletEnabled val="1"/>
        </dgm:presLayoutVars>
      </dgm:prSet>
      <dgm:spPr/>
    </dgm:pt>
    <dgm:pt modelId="{A21AE1CE-12F9-43A6-8779-D98734067701}" type="pres">
      <dgm:prSet presAssocID="{45239610-7E43-43DE-A905-692F59F1D7EE}" presName="childNode1tx" presStyleLbl="bgAcc1" presStyleIdx="0" presStyleCnt="4">
        <dgm:presLayoutVars>
          <dgm:bulletEnabled val="1"/>
        </dgm:presLayoutVars>
      </dgm:prSet>
      <dgm:spPr/>
    </dgm:pt>
    <dgm:pt modelId="{3730129A-F150-4970-A1F9-80BB00D20FFC}" type="pres">
      <dgm:prSet presAssocID="{45239610-7E43-43DE-A905-692F59F1D7EE}" presName="parentNode1" presStyleLbl="node1" presStyleIdx="0" presStyleCnt="4" custLinFactNeighborX="-3629" custLinFactNeighborY="27654">
        <dgm:presLayoutVars>
          <dgm:chMax val="1"/>
          <dgm:bulletEnabled val="1"/>
        </dgm:presLayoutVars>
      </dgm:prSet>
      <dgm:spPr/>
    </dgm:pt>
    <dgm:pt modelId="{6FBF0788-9D41-4B54-AF36-EEFA90A9258B}" type="pres">
      <dgm:prSet presAssocID="{45239610-7E43-43DE-A905-692F59F1D7EE}" presName="connSite1" presStyleCnt="0"/>
      <dgm:spPr/>
    </dgm:pt>
    <dgm:pt modelId="{798F87AA-2478-4C9A-A965-71759D12393E}" type="pres">
      <dgm:prSet presAssocID="{30254A79-81FB-4CD7-943A-982783B140CD}" presName="Name9" presStyleLbl="sibTrans2D1" presStyleIdx="0" presStyleCnt="3"/>
      <dgm:spPr/>
    </dgm:pt>
    <dgm:pt modelId="{66058334-A40F-4909-82D8-A66A0EC60D4C}" type="pres">
      <dgm:prSet presAssocID="{F26C002A-6572-44FC-953F-2AE23DC191DE}" presName="composite2" presStyleCnt="0"/>
      <dgm:spPr/>
    </dgm:pt>
    <dgm:pt modelId="{A0195405-358E-48EA-A0AE-9DC07A8EBC8A}" type="pres">
      <dgm:prSet presAssocID="{F26C002A-6572-44FC-953F-2AE23DC191DE}" presName="dummyNode2" presStyleLbl="node1" presStyleIdx="0" presStyleCnt="4"/>
      <dgm:spPr/>
    </dgm:pt>
    <dgm:pt modelId="{95F7F250-FE61-4761-BFFB-F90A70614E55}" type="pres">
      <dgm:prSet presAssocID="{F26C002A-6572-44FC-953F-2AE23DC191DE}" presName="childNode2" presStyleLbl="bgAcc1" presStyleIdx="1" presStyleCnt="4" custScaleX="103196" custScaleY="117819" custLinFactNeighborX="-14125" custLinFactNeighborY="10735">
        <dgm:presLayoutVars>
          <dgm:bulletEnabled val="1"/>
        </dgm:presLayoutVars>
      </dgm:prSet>
      <dgm:spPr/>
    </dgm:pt>
    <dgm:pt modelId="{C7D77DEC-054C-450E-9D7C-1E7AB2510F98}" type="pres">
      <dgm:prSet presAssocID="{F26C002A-6572-44FC-953F-2AE23DC191DE}" presName="childNode2tx" presStyleLbl="bgAcc1" presStyleIdx="1" presStyleCnt="4">
        <dgm:presLayoutVars>
          <dgm:bulletEnabled val="1"/>
        </dgm:presLayoutVars>
      </dgm:prSet>
      <dgm:spPr/>
    </dgm:pt>
    <dgm:pt modelId="{3567A76A-FB08-4BD5-8B0B-DEA7431A6978}" type="pres">
      <dgm:prSet presAssocID="{F26C002A-6572-44FC-953F-2AE23DC191DE}" presName="parentNode2" presStyleLbl="node1" presStyleIdx="1" presStyleCnt="4" custLinFactNeighborX="-10014" custLinFactNeighborY="-2534">
        <dgm:presLayoutVars>
          <dgm:chMax val="0"/>
          <dgm:bulletEnabled val="1"/>
        </dgm:presLayoutVars>
      </dgm:prSet>
      <dgm:spPr/>
    </dgm:pt>
    <dgm:pt modelId="{3CA40768-B996-4D68-B854-F5B67CABD8F0}" type="pres">
      <dgm:prSet presAssocID="{F26C002A-6572-44FC-953F-2AE23DC191DE}" presName="connSite2" presStyleCnt="0"/>
      <dgm:spPr/>
    </dgm:pt>
    <dgm:pt modelId="{51D1B440-B9EB-4AA6-8D34-DEAD62FF3A28}" type="pres">
      <dgm:prSet presAssocID="{1BDD39EE-AAF5-44BD-A6AB-6ECEFF9AA408}" presName="Name18" presStyleLbl="sibTrans2D1" presStyleIdx="1" presStyleCnt="3"/>
      <dgm:spPr/>
    </dgm:pt>
    <dgm:pt modelId="{43AAF9A1-DA29-43B0-9735-F905329343DE}" type="pres">
      <dgm:prSet presAssocID="{AF6B6290-5DB7-4DB6-BA9F-3CD4F12AC418}" presName="composite1" presStyleCnt="0"/>
      <dgm:spPr/>
    </dgm:pt>
    <dgm:pt modelId="{A3A2C8AB-83A5-4E93-A03D-9C1E84B944E1}" type="pres">
      <dgm:prSet presAssocID="{AF6B6290-5DB7-4DB6-BA9F-3CD4F12AC418}" presName="dummyNode1" presStyleLbl="node1" presStyleIdx="1" presStyleCnt="4"/>
      <dgm:spPr/>
    </dgm:pt>
    <dgm:pt modelId="{F425B5C1-F2D8-4DE4-8D28-693060D5E515}" type="pres">
      <dgm:prSet presAssocID="{AF6B6290-5DB7-4DB6-BA9F-3CD4F12AC418}" presName="childNode1" presStyleLbl="bgAcc1" presStyleIdx="2" presStyleCnt="4" custScaleX="104505" custLinFactNeighborX="-19292" custLinFactNeighborY="5134">
        <dgm:presLayoutVars>
          <dgm:bulletEnabled val="1"/>
        </dgm:presLayoutVars>
      </dgm:prSet>
      <dgm:spPr/>
    </dgm:pt>
    <dgm:pt modelId="{FCF90BE1-47BB-43FD-B7CE-D7156AFD8CB1}" type="pres">
      <dgm:prSet presAssocID="{AF6B6290-5DB7-4DB6-BA9F-3CD4F12AC418}" presName="childNode1tx" presStyleLbl="bgAcc1" presStyleIdx="2" presStyleCnt="4">
        <dgm:presLayoutVars>
          <dgm:bulletEnabled val="1"/>
        </dgm:presLayoutVars>
      </dgm:prSet>
      <dgm:spPr/>
    </dgm:pt>
    <dgm:pt modelId="{23ED5D32-9936-4626-B595-8F5CEA32AAD0}" type="pres">
      <dgm:prSet presAssocID="{AF6B6290-5DB7-4DB6-BA9F-3CD4F12AC418}" presName="parentNode1" presStyleLbl="node1" presStyleIdx="2" presStyleCnt="4" custLinFactNeighborX="-19163" custLinFactNeighborY="35265">
        <dgm:presLayoutVars>
          <dgm:chMax val="1"/>
          <dgm:bulletEnabled val="1"/>
        </dgm:presLayoutVars>
      </dgm:prSet>
      <dgm:spPr/>
    </dgm:pt>
    <dgm:pt modelId="{E254F0C8-D08C-4148-946C-3289F1A7BF29}" type="pres">
      <dgm:prSet presAssocID="{AF6B6290-5DB7-4DB6-BA9F-3CD4F12AC418}" presName="connSite1" presStyleCnt="0"/>
      <dgm:spPr/>
    </dgm:pt>
    <dgm:pt modelId="{E066EF3C-65E7-46FF-AD93-5FA3CE55FECF}" type="pres">
      <dgm:prSet presAssocID="{9DDFD543-58E6-4BB1-932A-3FF1517B342A}" presName="Name9" presStyleLbl="sibTrans2D1" presStyleIdx="2" presStyleCnt="3"/>
      <dgm:spPr/>
    </dgm:pt>
    <dgm:pt modelId="{419CE8F7-4A17-4136-9926-03501D45820A}" type="pres">
      <dgm:prSet presAssocID="{011776AC-425F-43FA-8165-1D95E3705F49}" presName="composite2" presStyleCnt="0"/>
      <dgm:spPr/>
    </dgm:pt>
    <dgm:pt modelId="{29174C6E-8B96-4C82-99B7-5B7BFB958D95}" type="pres">
      <dgm:prSet presAssocID="{011776AC-425F-43FA-8165-1D95E3705F49}" presName="dummyNode2" presStyleLbl="node1" presStyleIdx="2" presStyleCnt="4"/>
      <dgm:spPr/>
    </dgm:pt>
    <dgm:pt modelId="{FA5B02CF-34C6-475A-971F-0192E01C0C4B}" type="pres">
      <dgm:prSet presAssocID="{011776AC-425F-43FA-8165-1D95E3705F49}" presName="childNode2" presStyleLbl="bgAcc1" presStyleIdx="3" presStyleCnt="4" custLinFactNeighborX="-23940" custLinFactNeighborY="-5582">
        <dgm:presLayoutVars>
          <dgm:bulletEnabled val="1"/>
        </dgm:presLayoutVars>
      </dgm:prSet>
      <dgm:spPr/>
    </dgm:pt>
    <dgm:pt modelId="{9CE154E1-F35B-4A9C-BBA6-029767EB8D6A}" type="pres">
      <dgm:prSet presAssocID="{011776AC-425F-43FA-8165-1D95E3705F49}" presName="childNode2tx" presStyleLbl="bgAcc1" presStyleIdx="3" presStyleCnt="4">
        <dgm:presLayoutVars>
          <dgm:bulletEnabled val="1"/>
        </dgm:presLayoutVars>
      </dgm:prSet>
      <dgm:spPr/>
    </dgm:pt>
    <dgm:pt modelId="{8D0F4E3E-A848-4C36-A25B-FEBE23BFAB06}" type="pres">
      <dgm:prSet presAssocID="{011776AC-425F-43FA-8165-1D95E3705F49}" presName="parentNode2" presStyleLbl="node1" presStyleIdx="3" presStyleCnt="4" custLinFactNeighborX="-7769" custLinFactNeighborY="-13024">
        <dgm:presLayoutVars>
          <dgm:chMax val="0"/>
          <dgm:bulletEnabled val="1"/>
        </dgm:presLayoutVars>
      </dgm:prSet>
      <dgm:spPr/>
    </dgm:pt>
    <dgm:pt modelId="{695978BB-5169-4FAE-92DE-A844E9779AE6}" type="pres">
      <dgm:prSet presAssocID="{011776AC-425F-43FA-8165-1D95E3705F49}" presName="connSite2" presStyleCnt="0"/>
      <dgm:spPr/>
    </dgm:pt>
  </dgm:ptLst>
  <dgm:cxnLst>
    <dgm:cxn modelId="{3A75EB0D-882D-4114-B819-B37AB54C0E10}" type="presOf" srcId="{5698B0A3-299D-4801-A8E2-E9CE8BE4A209}" destId="{4B45048E-C434-41F2-8E56-A7F1A311C789}" srcOrd="0" destOrd="1" presId="urn:microsoft.com/office/officeart/2005/8/layout/hProcess4"/>
    <dgm:cxn modelId="{ACCF1011-D135-43A3-A2AB-46BA5AEAEC51}" type="presOf" srcId="{F47A7404-29C2-4C34-9F9B-EAE48EECF266}" destId="{FCF90BE1-47BB-43FD-B7CE-D7156AFD8CB1}" srcOrd="1" destOrd="1" presId="urn:microsoft.com/office/officeart/2005/8/layout/hProcess4"/>
    <dgm:cxn modelId="{A732A236-D6DC-4ED3-9B6A-5E3F73012AD9}" type="presOf" srcId="{1BDD39EE-AAF5-44BD-A6AB-6ECEFF9AA408}" destId="{51D1B440-B9EB-4AA6-8D34-DEAD62FF3A28}" srcOrd="0" destOrd="0" presId="urn:microsoft.com/office/officeart/2005/8/layout/hProcess4"/>
    <dgm:cxn modelId="{0202C03B-F22A-4139-AA35-392A7D0F0974}" type="presOf" srcId="{CFA1B122-FA70-48EF-84C2-B2F971CD9CE7}" destId="{C175459E-B8BA-414B-A804-0CB862699FF7}" srcOrd="0" destOrd="0" presId="urn:microsoft.com/office/officeart/2005/8/layout/hProcess4"/>
    <dgm:cxn modelId="{70260F40-FD95-4DC4-8E75-DF9AD99D635E}" srcId="{AF6B6290-5DB7-4DB6-BA9F-3CD4F12AC418}" destId="{8C28DCAA-E1A8-4E7A-8563-0B3A2450A418}" srcOrd="0" destOrd="0" parTransId="{69286BD8-A8D4-4AF2-959F-6A8114DB5F44}" sibTransId="{7D90958C-F376-4141-91EC-BE7788E114FD}"/>
    <dgm:cxn modelId="{3DB6CE5D-7A35-49F0-BB19-AA25576A01F7}" srcId="{CFA1B122-FA70-48EF-84C2-B2F971CD9CE7}" destId="{011776AC-425F-43FA-8165-1D95E3705F49}" srcOrd="3" destOrd="0" parTransId="{308DA204-4F02-4807-B0BD-F487394D240F}" sibTransId="{9A3A855E-C208-4F6A-ADDB-64110217BAF4}"/>
    <dgm:cxn modelId="{6D4FFF41-A3A1-45B4-95F2-8150C325AEC5}" type="presOf" srcId="{9DDFD543-58E6-4BB1-932A-3FF1517B342A}" destId="{E066EF3C-65E7-46FF-AD93-5FA3CE55FECF}" srcOrd="0" destOrd="0" presId="urn:microsoft.com/office/officeart/2005/8/layout/hProcess4"/>
    <dgm:cxn modelId="{A5725662-FDB1-44BC-B426-3EE4D84FC835}" type="presOf" srcId="{8C28DCAA-E1A8-4E7A-8563-0B3A2450A418}" destId="{F425B5C1-F2D8-4DE4-8D28-693060D5E515}" srcOrd="0" destOrd="0" presId="urn:microsoft.com/office/officeart/2005/8/layout/hProcess4"/>
    <dgm:cxn modelId="{697C8163-77D0-4414-9991-E3C266AF57FE}" type="presOf" srcId="{E22EC2E8-53B6-4A13-9139-9E76EB61B0F4}" destId="{C7D77DEC-054C-450E-9D7C-1E7AB2510F98}" srcOrd="1" destOrd="0" presId="urn:microsoft.com/office/officeart/2005/8/layout/hProcess4"/>
    <dgm:cxn modelId="{537FCD45-82C3-44FE-B9E2-4B2E1301D2E9}" type="presOf" srcId="{A198DC5B-A83C-490B-97AC-D4783F7626E2}" destId="{4B45048E-C434-41F2-8E56-A7F1A311C789}" srcOrd="0" destOrd="0" presId="urn:microsoft.com/office/officeart/2005/8/layout/hProcess4"/>
    <dgm:cxn modelId="{5E13AF4B-4356-4760-B033-718C8DDAB4AE}" type="presOf" srcId="{45239610-7E43-43DE-A905-692F59F1D7EE}" destId="{3730129A-F150-4970-A1F9-80BB00D20FFC}" srcOrd="0" destOrd="0" presId="urn:microsoft.com/office/officeart/2005/8/layout/hProcess4"/>
    <dgm:cxn modelId="{41EC014C-F7FC-46C7-BB39-96542B91E10C}" type="presOf" srcId="{5698B0A3-299D-4801-A8E2-E9CE8BE4A209}" destId="{A21AE1CE-12F9-43A6-8779-D98734067701}" srcOrd="1" destOrd="1" presId="urn:microsoft.com/office/officeart/2005/8/layout/hProcess4"/>
    <dgm:cxn modelId="{FF2A5B72-1EF7-41E3-A189-24E7166570D7}" srcId="{CFA1B122-FA70-48EF-84C2-B2F971CD9CE7}" destId="{F26C002A-6572-44FC-953F-2AE23DC191DE}" srcOrd="1" destOrd="0" parTransId="{3723034D-7A80-4D8B-A05D-E12C2AF54817}" sibTransId="{1BDD39EE-AAF5-44BD-A6AB-6ECEFF9AA408}"/>
    <dgm:cxn modelId="{97F07D55-C35B-474A-B0F1-90B60D1E4664}" srcId="{AF6B6290-5DB7-4DB6-BA9F-3CD4F12AC418}" destId="{F47A7404-29C2-4C34-9F9B-EAE48EECF266}" srcOrd="1" destOrd="0" parTransId="{495DFB87-132E-45FF-BB92-361ABF0A34C7}" sibTransId="{1868DEA0-74BE-4135-90CE-7A803313F6D9}"/>
    <dgm:cxn modelId="{A0EBC176-B64A-4D71-8E68-D972BD66FF74}" srcId="{CFA1B122-FA70-48EF-84C2-B2F971CD9CE7}" destId="{45239610-7E43-43DE-A905-692F59F1D7EE}" srcOrd="0" destOrd="0" parTransId="{C133AFF4-942A-4B74-AB66-A1FAD00AF65A}" sibTransId="{30254A79-81FB-4CD7-943A-982783B140CD}"/>
    <dgm:cxn modelId="{8B3EFA59-6B2F-44CB-9D50-95DB29414309}" type="presOf" srcId="{30254A79-81FB-4CD7-943A-982783B140CD}" destId="{798F87AA-2478-4C9A-A965-71759D12393E}" srcOrd="0" destOrd="0" presId="urn:microsoft.com/office/officeart/2005/8/layout/hProcess4"/>
    <dgm:cxn modelId="{6EAFB482-43C9-440F-85E1-619F1AE10796}" type="presOf" srcId="{AF6B6290-5DB7-4DB6-BA9F-3CD4F12AC418}" destId="{23ED5D32-9936-4626-B595-8F5CEA32AAD0}" srcOrd="0" destOrd="0" presId="urn:microsoft.com/office/officeart/2005/8/layout/hProcess4"/>
    <dgm:cxn modelId="{AAE4068B-A3C1-4E88-8452-14C77BB570CF}" srcId="{F26C002A-6572-44FC-953F-2AE23DC191DE}" destId="{E22EC2E8-53B6-4A13-9139-9E76EB61B0F4}" srcOrd="0" destOrd="0" parTransId="{B01BB350-2229-4AE8-821A-09CC238D08D8}" sibTransId="{1DC1DC64-4ABB-40EB-A5CE-52878C66F78C}"/>
    <dgm:cxn modelId="{54DC478C-7EB3-4460-9E27-471ACFD09AA5}" type="presOf" srcId="{04C80A88-B10F-4395-A11D-001193710528}" destId="{9CE154E1-F35B-4A9C-BBA6-029767EB8D6A}" srcOrd="1" destOrd="0" presId="urn:microsoft.com/office/officeart/2005/8/layout/hProcess4"/>
    <dgm:cxn modelId="{D745499A-A8C8-4C7C-8AA0-E42F46D80BC3}" type="presOf" srcId="{F47A7404-29C2-4C34-9F9B-EAE48EECF266}" destId="{F425B5C1-F2D8-4DE4-8D28-693060D5E515}" srcOrd="0" destOrd="1" presId="urn:microsoft.com/office/officeart/2005/8/layout/hProcess4"/>
    <dgm:cxn modelId="{9F7E759A-987B-4265-94CC-3189719683DD}" type="presOf" srcId="{A198DC5B-A83C-490B-97AC-D4783F7626E2}" destId="{A21AE1CE-12F9-43A6-8779-D98734067701}" srcOrd="1" destOrd="0" presId="urn:microsoft.com/office/officeart/2005/8/layout/hProcess4"/>
    <dgm:cxn modelId="{A87CAC9B-2A23-408F-8A37-61F69C2733C7}" type="presOf" srcId="{F26C002A-6572-44FC-953F-2AE23DC191DE}" destId="{3567A76A-FB08-4BD5-8B0B-DEA7431A6978}" srcOrd="0" destOrd="0" presId="urn:microsoft.com/office/officeart/2005/8/layout/hProcess4"/>
    <dgm:cxn modelId="{2B42BDAF-2C9C-47B0-86A2-E5D8829D358F}" srcId="{CFA1B122-FA70-48EF-84C2-B2F971CD9CE7}" destId="{AF6B6290-5DB7-4DB6-BA9F-3CD4F12AC418}" srcOrd="2" destOrd="0" parTransId="{9D0C0276-05B3-4FAB-BB3F-A543C15AD2C3}" sibTransId="{9DDFD543-58E6-4BB1-932A-3FF1517B342A}"/>
    <dgm:cxn modelId="{02B6A9BE-4699-45B2-923C-10069614BB34}" type="presOf" srcId="{8C28DCAA-E1A8-4E7A-8563-0B3A2450A418}" destId="{FCF90BE1-47BB-43FD-B7CE-D7156AFD8CB1}" srcOrd="1" destOrd="0" presId="urn:microsoft.com/office/officeart/2005/8/layout/hProcess4"/>
    <dgm:cxn modelId="{7EA98FCF-C392-4766-B611-9F38A4097CE2}" type="presOf" srcId="{011776AC-425F-43FA-8165-1D95E3705F49}" destId="{8D0F4E3E-A848-4C36-A25B-FEBE23BFAB06}" srcOrd="0" destOrd="0" presId="urn:microsoft.com/office/officeart/2005/8/layout/hProcess4"/>
    <dgm:cxn modelId="{EAAB91D0-C3DD-4111-A58A-5EF9BCD209FC}" srcId="{011776AC-425F-43FA-8165-1D95E3705F49}" destId="{04C80A88-B10F-4395-A11D-001193710528}" srcOrd="0" destOrd="0" parTransId="{683BEA52-1F8B-441B-8DDD-D1A563179D61}" sibTransId="{DC914EE1-4518-48FA-B9D4-9EF1A6FE2A31}"/>
    <dgm:cxn modelId="{D5D1F7D4-C404-4C28-A53D-0EC8DD806866}" type="presOf" srcId="{04C80A88-B10F-4395-A11D-001193710528}" destId="{FA5B02CF-34C6-475A-971F-0192E01C0C4B}" srcOrd="0" destOrd="0" presId="urn:microsoft.com/office/officeart/2005/8/layout/hProcess4"/>
    <dgm:cxn modelId="{7C20C1EA-5E9F-4488-AFEF-50A184E41D26}" srcId="{45239610-7E43-43DE-A905-692F59F1D7EE}" destId="{5698B0A3-299D-4801-A8E2-E9CE8BE4A209}" srcOrd="1" destOrd="0" parTransId="{23B00126-F3A9-47F7-9F89-945773A44EA2}" sibTransId="{C74A3081-04BB-4A4E-815C-54EF16EADAA8}"/>
    <dgm:cxn modelId="{9A88D2EF-6F38-4BE0-857B-884AB604245A}" type="presOf" srcId="{E22EC2E8-53B6-4A13-9139-9E76EB61B0F4}" destId="{95F7F250-FE61-4761-BFFB-F90A70614E55}" srcOrd="0" destOrd="0" presId="urn:microsoft.com/office/officeart/2005/8/layout/hProcess4"/>
    <dgm:cxn modelId="{70C740FD-5041-4724-A072-A0BCC84A190A}" srcId="{45239610-7E43-43DE-A905-692F59F1D7EE}" destId="{A198DC5B-A83C-490B-97AC-D4783F7626E2}" srcOrd="0" destOrd="0" parTransId="{8A397CB2-3F1B-4F8D-9240-B08DC7C39D38}" sibTransId="{060129AD-8832-4730-8B68-4D2F257AE2EC}"/>
    <dgm:cxn modelId="{485C9247-F8F3-4DD2-8E42-385449B31147}" type="presParOf" srcId="{C175459E-B8BA-414B-A804-0CB862699FF7}" destId="{CE40262F-365E-46C9-80BF-5A528DD5D894}" srcOrd="0" destOrd="0" presId="urn:microsoft.com/office/officeart/2005/8/layout/hProcess4"/>
    <dgm:cxn modelId="{FD313EE6-90D7-40ED-A2AA-FF61F450D302}" type="presParOf" srcId="{C175459E-B8BA-414B-A804-0CB862699FF7}" destId="{5EF32BAF-EA13-48DE-8584-C7D6AD149659}" srcOrd="1" destOrd="0" presId="urn:microsoft.com/office/officeart/2005/8/layout/hProcess4"/>
    <dgm:cxn modelId="{B0ED24AD-57DC-4F59-BF9A-FD7AD8598857}" type="presParOf" srcId="{C175459E-B8BA-414B-A804-0CB862699FF7}" destId="{3DE0E766-4AD9-4A01-96B7-42890865F98C}" srcOrd="2" destOrd="0" presId="urn:microsoft.com/office/officeart/2005/8/layout/hProcess4"/>
    <dgm:cxn modelId="{07058B46-9BDB-45DD-A1BE-50C9E1DFAF94}" type="presParOf" srcId="{3DE0E766-4AD9-4A01-96B7-42890865F98C}" destId="{2F4B33DE-07B7-408F-B4F3-81C1AB3DA261}" srcOrd="0" destOrd="0" presId="urn:microsoft.com/office/officeart/2005/8/layout/hProcess4"/>
    <dgm:cxn modelId="{9CC3A39E-D285-49F1-900F-E5A8D33279C3}" type="presParOf" srcId="{2F4B33DE-07B7-408F-B4F3-81C1AB3DA261}" destId="{F1F62752-FB7E-4CCE-ABD1-112F8F0DD570}" srcOrd="0" destOrd="0" presId="urn:microsoft.com/office/officeart/2005/8/layout/hProcess4"/>
    <dgm:cxn modelId="{2502DC68-F8EB-4394-82F1-2A015DBB5D23}" type="presParOf" srcId="{2F4B33DE-07B7-408F-B4F3-81C1AB3DA261}" destId="{4B45048E-C434-41F2-8E56-A7F1A311C789}" srcOrd="1" destOrd="0" presId="urn:microsoft.com/office/officeart/2005/8/layout/hProcess4"/>
    <dgm:cxn modelId="{3F28C5D5-D19E-4F9D-ADA7-1DEA957F2FB7}" type="presParOf" srcId="{2F4B33DE-07B7-408F-B4F3-81C1AB3DA261}" destId="{A21AE1CE-12F9-43A6-8779-D98734067701}" srcOrd="2" destOrd="0" presId="urn:microsoft.com/office/officeart/2005/8/layout/hProcess4"/>
    <dgm:cxn modelId="{E32DF151-045D-45BC-8FED-B03318CC716D}" type="presParOf" srcId="{2F4B33DE-07B7-408F-B4F3-81C1AB3DA261}" destId="{3730129A-F150-4970-A1F9-80BB00D20FFC}" srcOrd="3" destOrd="0" presId="urn:microsoft.com/office/officeart/2005/8/layout/hProcess4"/>
    <dgm:cxn modelId="{057357AB-E1E4-40A7-B9D9-CFF349F4FF03}" type="presParOf" srcId="{2F4B33DE-07B7-408F-B4F3-81C1AB3DA261}" destId="{6FBF0788-9D41-4B54-AF36-EEFA90A9258B}" srcOrd="4" destOrd="0" presId="urn:microsoft.com/office/officeart/2005/8/layout/hProcess4"/>
    <dgm:cxn modelId="{AE62A1D5-D36F-490F-A484-807B85687B17}" type="presParOf" srcId="{3DE0E766-4AD9-4A01-96B7-42890865F98C}" destId="{798F87AA-2478-4C9A-A965-71759D12393E}" srcOrd="1" destOrd="0" presId="urn:microsoft.com/office/officeart/2005/8/layout/hProcess4"/>
    <dgm:cxn modelId="{A453D6EC-7446-4AAB-8AF8-6113E032CD08}" type="presParOf" srcId="{3DE0E766-4AD9-4A01-96B7-42890865F98C}" destId="{66058334-A40F-4909-82D8-A66A0EC60D4C}" srcOrd="2" destOrd="0" presId="urn:microsoft.com/office/officeart/2005/8/layout/hProcess4"/>
    <dgm:cxn modelId="{9B1978B9-03E4-4A5A-8EA0-2BF3F2F8FF6F}" type="presParOf" srcId="{66058334-A40F-4909-82D8-A66A0EC60D4C}" destId="{A0195405-358E-48EA-A0AE-9DC07A8EBC8A}" srcOrd="0" destOrd="0" presId="urn:microsoft.com/office/officeart/2005/8/layout/hProcess4"/>
    <dgm:cxn modelId="{1FE7536E-2E21-4CD9-9664-EE9538640E43}" type="presParOf" srcId="{66058334-A40F-4909-82D8-A66A0EC60D4C}" destId="{95F7F250-FE61-4761-BFFB-F90A70614E55}" srcOrd="1" destOrd="0" presId="urn:microsoft.com/office/officeart/2005/8/layout/hProcess4"/>
    <dgm:cxn modelId="{98209951-F3CD-4E20-8704-6DB23D29BFFE}" type="presParOf" srcId="{66058334-A40F-4909-82D8-A66A0EC60D4C}" destId="{C7D77DEC-054C-450E-9D7C-1E7AB2510F98}" srcOrd="2" destOrd="0" presId="urn:microsoft.com/office/officeart/2005/8/layout/hProcess4"/>
    <dgm:cxn modelId="{4D0ADEB3-C154-4B95-9ED2-900C70F2FA1F}" type="presParOf" srcId="{66058334-A40F-4909-82D8-A66A0EC60D4C}" destId="{3567A76A-FB08-4BD5-8B0B-DEA7431A6978}" srcOrd="3" destOrd="0" presId="urn:microsoft.com/office/officeart/2005/8/layout/hProcess4"/>
    <dgm:cxn modelId="{03A637A5-FD24-4B5C-BC8D-B5FB469E5D4C}" type="presParOf" srcId="{66058334-A40F-4909-82D8-A66A0EC60D4C}" destId="{3CA40768-B996-4D68-B854-F5B67CABD8F0}" srcOrd="4" destOrd="0" presId="urn:microsoft.com/office/officeart/2005/8/layout/hProcess4"/>
    <dgm:cxn modelId="{B61BEBFC-BAD7-4D8B-975D-1A8C04632CB7}" type="presParOf" srcId="{3DE0E766-4AD9-4A01-96B7-42890865F98C}" destId="{51D1B440-B9EB-4AA6-8D34-DEAD62FF3A28}" srcOrd="3" destOrd="0" presId="urn:microsoft.com/office/officeart/2005/8/layout/hProcess4"/>
    <dgm:cxn modelId="{2994F978-8CE2-4F09-A3D1-F03D7D1585A0}" type="presParOf" srcId="{3DE0E766-4AD9-4A01-96B7-42890865F98C}" destId="{43AAF9A1-DA29-43B0-9735-F905329343DE}" srcOrd="4" destOrd="0" presId="urn:microsoft.com/office/officeart/2005/8/layout/hProcess4"/>
    <dgm:cxn modelId="{8FE606F5-DF62-436B-9216-4FA9A5DEEB17}" type="presParOf" srcId="{43AAF9A1-DA29-43B0-9735-F905329343DE}" destId="{A3A2C8AB-83A5-4E93-A03D-9C1E84B944E1}" srcOrd="0" destOrd="0" presId="urn:microsoft.com/office/officeart/2005/8/layout/hProcess4"/>
    <dgm:cxn modelId="{3B2F67EE-5FF3-4890-8611-2C79F6D84DC1}" type="presParOf" srcId="{43AAF9A1-DA29-43B0-9735-F905329343DE}" destId="{F425B5C1-F2D8-4DE4-8D28-693060D5E515}" srcOrd="1" destOrd="0" presId="urn:microsoft.com/office/officeart/2005/8/layout/hProcess4"/>
    <dgm:cxn modelId="{EE45F493-8EA1-4F70-A4EF-4D71A38773A6}" type="presParOf" srcId="{43AAF9A1-DA29-43B0-9735-F905329343DE}" destId="{FCF90BE1-47BB-43FD-B7CE-D7156AFD8CB1}" srcOrd="2" destOrd="0" presId="urn:microsoft.com/office/officeart/2005/8/layout/hProcess4"/>
    <dgm:cxn modelId="{696D92E4-0B06-4CD8-B584-2300E9C1A370}" type="presParOf" srcId="{43AAF9A1-DA29-43B0-9735-F905329343DE}" destId="{23ED5D32-9936-4626-B595-8F5CEA32AAD0}" srcOrd="3" destOrd="0" presId="urn:microsoft.com/office/officeart/2005/8/layout/hProcess4"/>
    <dgm:cxn modelId="{D676334E-654B-4AFE-84CF-03B6CEF4AB67}" type="presParOf" srcId="{43AAF9A1-DA29-43B0-9735-F905329343DE}" destId="{E254F0C8-D08C-4148-946C-3289F1A7BF29}" srcOrd="4" destOrd="0" presId="urn:microsoft.com/office/officeart/2005/8/layout/hProcess4"/>
    <dgm:cxn modelId="{8F3B33FE-7DCD-4C7F-8629-D64624FA909D}" type="presParOf" srcId="{3DE0E766-4AD9-4A01-96B7-42890865F98C}" destId="{E066EF3C-65E7-46FF-AD93-5FA3CE55FECF}" srcOrd="5" destOrd="0" presId="urn:microsoft.com/office/officeart/2005/8/layout/hProcess4"/>
    <dgm:cxn modelId="{B83B5410-DF64-4C61-936D-D517FF1C6447}" type="presParOf" srcId="{3DE0E766-4AD9-4A01-96B7-42890865F98C}" destId="{419CE8F7-4A17-4136-9926-03501D45820A}" srcOrd="6" destOrd="0" presId="urn:microsoft.com/office/officeart/2005/8/layout/hProcess4"/>
    <dgm:cxn modelId="{33956DEB-B466-4A73-85D0-1529FB4A793B}" type="presParOf" srcId="{419CE8F7-4A17-4136-9926-03501D45820A}" destId="{29174C6E-8B96-4C82-99B7-5B7BFB958D95}" srcOrd="0" destOrd="0" presId="urn:microsoft.com/office/officeart/2005/8/layout/hProcess4"/>
    <dgm:cxn modelId="{5895A864-4CF4-4CC0-8682-AEF4B9223919}" type="presParOf" srcId="{419CE8F7-4A17-4136-9926-03501D45820A}" destId="{FA5B02CF-34C6-475A-971F-0192E01C0C4B}" srcOrd="1" destOrd="0" presId="urn:microsoft.com/office/officeart/2005/8/layout/hProcess4"/>
    <dgm:cxn modelId="{EF6A91CE-7DDF-4B18-9D31-415432666503}" type="presParOf" srcId="{419CE8F7-4A17-4136-9926-03501D45820A}" destId="{9CE154E1-F35B-4A9C-BBA6-029767EB8D6A}" srcOrd="2" destOrd="0" presId="urn:microsoft.com/office/officeart/2005/8/layout/hProcess4"/>
    <dgm:cxn modelId="{413057E7-7E5B-4814-9100-E4FC201B3895}" type="presParOf" srcId="{419CE8F7-4A17-4136-9926-03501D45820A}" destId="{8D0F4E3E-A848-4C36-A25B-FEBE23BFAB06}" srcOrd="3" destOrd="0" presId="urn:microsoft.com/office/officeart/2005/8/layout/hProcess4"/>
    <dgm:cxn modelId="{C6F4BDE7-6B10-42CA-A6B3-ECDCD5012730}" type="presParOf" srcId="{419CE8F7-4A17-4136-9926-03501D45820A}" destId="{695978BB-5169-4FAE-92DE-A844E9779AE6}"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B58AEF08-1D27-4809-AAF6-8984A17A240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EC"/>
        </a:p>
      </dgm:t>
    </dgm:pt>
    <dgm:pt modelId="{3824E397-2014-49AC-9C61-E8E5AC6A7867}">
      <dgm:prSet phldrT="[Texto]" custT="1"/>
      <dgm:spPr/>
      <dgm:t>
        <a:bodyPr/>
        <a:lstStyle/>
        <a:p>
          <a:r>
            <a:rPr lang="es-MX" sz="2400" dirty="0"/>
            <a:t>CONTROL INSTITUCIONAL</a:t>
          </a:r>
          <a:endParaRPr lang="es-EC" sz="2400" dirty="0"/>
        </a:p>
      </dgm:t>
    </dgm:pt>
    <dgm:pt modelId="{678AAACE-259C-4C7B-A1E2-438E39560E9B}" type="parTrans" cxnId="{2C438819-30E4-4A48-9B1B-2D2B6BAE1E52}">
      <dgm:prSet/>
      <dgm:spPr/>
      <dgm:t>
        <a:bodyPr/>
        <a:lstStyle/>
        <a:p>
          <a:endParaRPr lang="es-EC" sz="2400"/>
        </a:p>
      </dgm:t>
    </dgm:pt>
    <dgm:pt modelId="{AA6FA407-E991-497B-9804-AC9C42ED4BE5}" type="sibTrans" cxnId="{2C438819-30E4-4A48-9B1B-2D2B6BAE1E52}">
      <dgm:prSet/>
      <dgm:spPr/>
      <dgm:t>
        <a:bodyPr/>
        <a:lstStyle/>
        <a:p>
          <a:endParaRPr lang="es-EC" sz="2400"/>
        </a:p>
      </dgm:t>
    </dgm:pt>
    <dgm:pt modelId="{9FA285CF-5741-4D7C-844E-77A4E49705C9}">
      <dgm:prSet phldrT="[Texto]" custT="1"/>
      <dgm:spPr/>
      <dgm:t>
        <a:bodyPr/>
        <a:lstStyle/>
        <a:p>
          <a:r>
            <a:rPr lang="es-EC" sz="2400" dirty="0"/>
            <a:t>Fortalecimiento del control de bienes e inventarios.</a:t>
          </a:r>
        </a:p>
      </dgm:t>
    </dgm:pt>
    <dgm:pt modelId="{67F2A357-E5F4-41BB-BF1B-0FA2B6F3FF97}" type="parTrans" cxnId="{320494AA-6448-4852-936A-E8F4F9044990}">
      <dgm:prSet/>
      <dgm:spPr/>
      <dgm:t>
        <a:bodyPr/>
        <a:lstStyle/>
        <a:p>
          <a:endParaRPr lang="es-EC" sz="2400"/>
        </a:p>
      </dgm:t>
    </dgm:pt>
    <dgm:pt modelId="{FE24C243-0B3C-41A1-80F4-95178710C2FA}" type="sibTrans" cxnId="{320494AA-6448-4852-936A-E8F4F9044990}">
      <dgm:prSet/>
      <dgm:spPr/>
      <dgm:t>
        <a:bodyPr/>
        <a:lstStyle/>
        <a:p>
          <a:endParaRPr lang="es-EC" sz="2400"/>
        </a:p>
      </dgm:t>
    </dgm:pt>
    <dgm:pt modelId="{45F66E43-2B10-4D43-B8FF-F2EECD421612}">
      <dgm:prSet phldrT="[Texto]" custT="1"/>
      <dgm:spPr/>
      <dgm:t>
        <a:bodyPr/>
        <a:lstStyle/>
        <a:p>
          <a:r>
            <a:rPr lang="es-MX" sz="2400" dirty="0"/>
            <a:t>DESAFIOS Y MEJORAS</a:t>
          </a:r>
          <a:endParaRPr lang="es-EC" sz="2400" dirty="0"/>
        </a:p>
      </dgm:t>
    </dgm:pt>
    <dgm:pt modelId="{1DCA94D6-296A-4EFB-B924-45CAF346FA1A}" type="parTrans" cxnId="{F2435CFB-3092-4E5E-B304-8E3FEA511691}">
      <dgm:prSet/>
      <dgm:spPr/>
      <dgm:t>
        <a:bodyPr/>
        <a:lstStyle/>
        <a:p>
          <a:endParaRPr lang="es-EC" sz="2400"/>
        </a:p>
      </dgm:t>
    </dgm:pt>
    <dgm:pt modelId="{9FEB409A-828A-4E9E-B99F-820D8ED0C7D1}" type="sibTrans" cxnId="{F2435CFB-3092-4E5E-B304-8E3FEA511691}">
      <dgm:prSet/>
      <dgm:spPr/>
      <dgm:t>
        <a:bodyPr/>
        <a:lstStyle/>
        <a:p>
          <a:endParaRPr lang="es-EC" sz="2400"/>
        </a:p>
      </dgm:t>
    </dgm:pt>
    <dgm:pt modelId="{3272499C-1619-4F0B-8129-3472099F3BC7}">
      <dgm:prSet phldrT="[Texto]" custT="1"/>
      <dgm:spPr/>
      <dgm:t>
        <a:bodyPr/>
        <a:lstStyle/>
        <a:p>
          <a:r>
            <a:rPr lang="es-EC" sz="2400" dirty="0"/>
            <a:t>Oportunidades de mejora en procesos y flujos administrativos, los cuales promueven eficiencia, transparencia y control en el uso de los recursos públicos</a:t>
          </a:r>
        </a:p>
      </dgm:t>
    </dgm:pt>
    <dgm:pt modelId="{D9CBD717-AE6A-4299-AEE1-13D2171CEBA9}" type="parTrans" cxnId="{25BA7A80-E469-4DC2-A115-EFE75D9C0033}">
      <dgm:prSet/>
      <dgm:spPr/>
      <dgm:t>
        <a:bodyPr/>
        <a:lstStyle/>
        <a:p>
          <a:endParaRPr lang="es-EC" sz="2400"/>
        </a:p>
      </dgm:t>
    </dgm:pt>
    <dgm:pt modelId="{821716EC-AD0B-4BB8-B4C7-A99E21E84232}" type="sibTrans" cxnId="{25BA7A80-E469-4DC2-A115-EFE75D9C0033}">
      <dgm:prSet/>
      <dgm:spPr/>
      <dgm:t>
        <a:bodyPr/>
        <a:lstStyle/>
        <a:p>
          <a:endParaRPr lang="es-EC" sz="2400"/>
        </a:p>
      </dgm:t>
    </dgm:pt>
    <dgm:pt modelId="{F0CC50F6-1142-4B21-9192-12C0BA3B5408}">
      <dgm:prSet phldrT="[Texto]" custT="1"/>
      <dgm:spPr/>
      <dgm:t>
        <a:bodyPr/>
        <a:lstStyle/>
        <a:p>
          <a:r>
            <a:rPr lang="es-MX" sz="2400" dirty="0"/>
            <a:t>GESTION OPERATIVA</a:t>
          </a:r>
          <a:endParaRPr lang="es-EC" sz="2400" dirty="0"/>
        </a:p>
      </dgm:t>
    </dgm:pt>
    <dgm:pt modelId="{AFED6234-A989-45D3-8AB6-E185F0B25155}" type="parTrans" cxnId="{CAE3FC34-3181-4B70-B6E5-90D38B47ED4C}">
      <dgm:prSet/>
      <dgm:spPr/>
      <dgm:t>
        <a:bodyPr/>
        <a:lstStyle/>
        <a:p>
          <a:endParaRPr lang="es-EC" sz="2400"/>
        </a:p>
      </dgm:t>
    </dgm:pt>
    <dgm:pt modelId="{F535D493-B1DF-4BA5-9497-EF85D5AE45DA}" type="sibTrans" cxnId="{CAE3FC34-3181-4B70-B6E5-90D38B47ED4C}">
      <dgm:prSet/>
      <dgm:spPr/>
      <dgm:t>
        <a:bodyPr/>
        <a:lstStyle/>
        <a:p>
          <a:endParaRPr lang="es-EC" sz="2400"/>
        </a:p>
      </dgm:t>
    </dgm:pt>
    <dgm:pt modelId="{8D7A82BB-7B49-425D-95D3-1C9D27BBC554}">
      <dgm:prSet custT="1"/>
      <dgm:spPr/>
      <dgm:t>
        <a:bodyPr/>
        <a:lstStyle/>
        <a:p>
          <a:r>
            <a:rPr lang="es-EC" sz="2400" dirty="0"/>
            <a:t>Atención de incidencias y continuidad de servicios institucionales</a:t>
          </a:r>
        </a:p>
      </dgm:t>
    </dgm:pt>
    <dgm:pt modelId="{C5C6A966-8D4E-4FAE-9A92-6299D8CD7AC7}" type="parTrans" cxnId="{A35ACB74-7DBF-4FF7-B878-4FA8258B7D08}">
      <dgm:prSet/>
      <dgm:spPr/>
      <dgm:t>
        <a:bodyPr/>
        <a:lstStyle/>
        <a:p>
          <a:endParaRPr lang="es-EC" sz="2400"/>
        </a:p>
      </dgm:t>
    </dgm:pt>
    <dgm:pt modelId="{252E0AF0-DB0A-4886-9EE4-FEE07A41B52B}" type="sibTrans" cxnId="{A35ACB74-7DBF-4FF7-B878-4FA8258B7D08}">
      <dgm:prSet/>
      <dgm:spPr/>
      <dgm:t>
        <a:bodyPr/>
        <a:lstStyle/>
        <a:p>
          <a:endParaRPr lang="es-EC" sz="2400"/>
        </a:p>
      </dgm:t>
    </dgm:pt>
    <dgm:pt modelId="{55A590E8-02FA-493B-B6B5-8460762B65E4}">
      <dgm:prSet custT="1"/>
      <dgm:spPr/>
      <dgm:t>
        <a:bodyPr/>
        <a:lstStyle/>
        <a:p>
          <a:r>
            <a:rPr lang="es-MX" sz="2400" dirty="0"/>
            <a:t>Stock de bodega</a:t>
          </a:r>
          <a:endParaRPr lang="es-EC" sz="2400" dirty="0"/>
        </a:p>
      </dgm:t>
    </dgm:pt>
    <dgm:pt modelId="{C5E8D1D6-7F2D-47E7-89DA-CCF8AE326949}" type="parTrans" cxnId="{BA8F7773-1F1E-4BF4-B85B-DEEA414C9DA4}">
      <dgm:prSet/>
      <dgm:spPr/>
      <dgm:t>
        <a:bodyPr/>
        <a:lstStyle/>
        <a:p>
          <a:endParaRPr lang="es-EC"/>
        </a:p>
      </dgm:t>
    </dgm:pt>
    <dgm:pt modelId="{712DD6D5-2603-45B8-B5B0-D8DA1BDA0F6E}" type="sibTrans" cxnId="{BA8F7773-1F1E-4BF4-B85B-DEEA414C9DA4}">
      <dgm:prSet/>
      <dgm:spPr/>
      <dgm:t>
        <a:bodyPr/>
        <a:lstStyle/>
        <a:p>
          <a:endParaRPr lang="es-EC"/>
        </a:p>
      </dgm:t>
    </dgm:pt>
    <dgm:pt modelId="{4F26D60A-EC9B-467F-A819-94B2370AC3E1}">
      <dgm:prSet custT="1"/>
      <dgm:spPr/>
      <dgm:t>
        <a:bodyPr/>
        <a:lstStyle/>
        <a:p>
          <a:endParaRPr lang="es-EC" sz="2400" dirty="0"/>
        </a:p>
      </dgm:t>
    </dgm:pt>
    <dgm:pt modelId="{A8A64001-F5AA-4708-9B5E-5877745250D5}" type="parTrans" cxnId="{B2339DDE-FF78-4FD0-A8EC-6CB9B25DFAEE}">
      <dgm:prSet/>
      <dgm:spPr/>
      <dgm:t>
        <a:bodyPr/>
        <a:lstStyle/>
        <a:p>
          <a:endParaRPr lang="es-EC"/>
        </a:p>
      </dgm:t>
    </dgm:pt>
    <dgm:pt modelId="{2AADD196-166E-4DFD-9A77-85D2A5358795}" type="sibTrans" cxnId="{B2339DDE-FF78-4FD0-A8EC-6CB9B25DFAEE}">
      <dgm:prSet/>
      <dgm:spPr/>
      <dgm:t>
        <a:bodyPr/>
        <a:lstStyle/>
        <a:p>
          <a:endParaRPr lang="es-EC"/>
        </a:p>
      </dgm:t>
    </dgm:pt>
    <dgm:pt modelId="{5D0A276F-4C5E-4C06-A605-D25E2D3F5083}">
      <dgm:prSet custT="1"/>
      <dgm:spPr/>
      <dgm:t>
        <a:bodyPr/>
        <a:lstStyle/>
        <a:p>
          <a:r>
            <a:rPr lang="es-MX" sz="2400" dirty="0"/>
            <a:t>Actas de ingreso y egreso a bodega</a:t>
          </a:r>
          <a:endParaRPr lang="es-EC" sz="2400" dirty="0"/>
        </a:p>
      </dgm:t>
    </dgm:pt>
    <dgm:pt modelId="{D7DE9E70-B6D0-4606-BEB2-A37704FC52AD}" type="parTrans" cxnId="{39F1446F-BBBA-4D51-ABC4-5966F187E5E4}">
      <dgm:prSet/>
      <dgm:spPr/>
      <dgm:t>
        <a:bodyPr/>
        <a:lstStyle/>
        <a:p>
          <a:endParaRPr lang="es-EC"/>
        </a:p>
      </dgm:t>
    </dgm:pt>
    <dgm:pt modelId="{8C2E90A4-7CFB-49D1-8DCA-78B1CCE9B89C}" type="sibTrans" cxnId="{39F1446F-BBBA-4D51-ABC4-5966F187E5E4}">
      <dgm:prSet/>
      <dgm:spPr/>
      <dgm:t>
        <a:bodyPr/>
        <a:lstStyle/>
        <a:p>
          <a:endParaRPr lang="es-EC"/>
        </a:p>
      </dgm:t>
    </dgm:pt>
    <dgm:pt modelId="{33CF4DE5-01CE-456B-BA24-BD96AF3AAF2F}">
      <dgm:prSet phldrT="[Texto]" custT="1"/>
      <dgm:spPr/>
      <dgm:t>
        <a:bodyPr/>
        <a:lstStyle/>
        <a:p>
          <a:r>
            <a:rPr lang="es-EC" sz="2400" dirty="0"/>
            <a:t>Protección de activos y registro adecuado de la información</a:t>
          </a:r>
        </a:p>
      </dgm:t>
    </dgm:pt>
    <dgm:pt modelId="{411FAAE2-EFB1-4C24-B2CB-2BAC756D2E5C}" type="parTrans" cxnId="{584C0B19-4B31-462D-B6BE-C025086F3234}">
      <dgm:prSet/>
      <dgm:spPr/>
      <dgm:t>
        <a:bodyPr/>
        <a:lstStyle/>
        <a:p>
          <a:endParaRPr lang="es-EC"/>
        </a:p>
      </dgm:t>
    </dgm:pt>
    <dgm:pt modelId="{69C763BD-0CC5-48CA-944E-777143A529AE}" type="sibTrans" cxnId="{584C0B19-4B31-462D-B6BE-C025086F3234}">
      <dgm:prSet/>
      <dgm:spPr/>
      <dgm:t>
        <a:bodyPr/>
        <a:lstStyle/>
        <a:p>
          <a:endParaRPr lang="es-EC"/>
        </a:p>
      </dgm:t>
    </dgm:pt>
    <dgm:pt modelId="{286F8BB8-8EC0-4828-AB8C-6E60D202C962}" type="pres">
      <dgm:prSet presAssocID="{B58AEF08-1D27-4809-AAF6-8984A17A240C}" presName="Name0" presStyleCnt="0">
        <dgm:presLayoutVars>
          <dgm:dir/>
          <dgm:animLvl val="lvl"/>
          <dgm:resizeHandles val="exact"/>
        </dgm:presLayoutVars>
      </dgm:prSet>
      <dgm:spPr/>
    </dgm:pt>
    <dgm:pt modelId="{29EB7543-4D3A-41AF-8AA4-19394F9C549B}" type="pres">
      <dgm:prSet presAssocID="{F0CC50F6-1142-4B21-9192-12C0BA3B5408}" presName="composite" presStyleCnt="0"/>
      <dgm:spPr/>
    </dgm:pt>
    <dgm:pt modelId="{919E9161-47DD-4CE8-9C9D-C3445A702D40}" type="pres">
      <dgm:prSet presAssocID="{F0CC50F6-1142-4B21-9192-12C0BA3B5408}" presName="parTx" presStyleLbl="alignNode1" presStyleIdx="0" presStyleCnt="3">
        <dgm:presLayoutVars>
          <dgm:chMax val="0"/>
          <dgm:chPref val="0"/>
          <dgm:bulletEnabled val="1"/>
        </dgm:presLayoutVars>
      </dgm:prSet>
      <dgm:spPr/>
    </dgm:pt>
    <dgm:pt modelId="{30EAFAB3-ED03-48DE-B298-35E474C015C8}" type="pres">
      <dgm:prSet presAssocID="{F0CC50F6-1142-4B21-9192-12C0BA3B5408}" presName="desTx" presStyleLbl="alignAccFollowNode1" presStyleIdx="0" presStyleCnt="3">
        <dgm:presLayoutVars>
          <dgm:bulletEnabled val="1"/>
        </dgm:presLayoutVars>
      </dgm:prSet>
      <dgm:spPr/>
    </dgm:pt>
    <dgm:pt modelId="{ED406BF1-4EF0-4B48-B3F1-E39061C57819}" type="pres">
      <dgm:prSet presAssocID="{F535D493-B1DF-4BA5-9497-EF85D5AE45DA}" presName="space" presStyleCnt="0"/>
      <dgm:spPr/>
    </dgm:pt>
    <dgm:pt modelId="{3AE0D860-172E-4074-8263-23ECF496CC54}" type="pres">
      <dgm:prSet presAssocID="{3824E397-2014-49AC-9C61-E8E5AC6A7867}" presName="composite" presStyleCnt="0"/>
      <dgm:spPr/>
    </dgm:pt>
    <dgm:pt modelId="{8035366D-3984-4406-BB19-953C5B6F89B6}" type="pres">
      <dgm:prSet presAssocID="{3824E397-2014-49AC-9C61-E8E5AC6A7867}" presName="parTx" presStyleLbl="alignNode1" presStyleIdx="1" presStyleCnt="3">
        <dgm:presLayoutVars>
          <dgm:chMax val="0"/>
          <dgm:chPref val="0"/>
          <dgm:bulletEnabled val="1"/>
        </dgm:presLayoutVars>
      </dgm:prSet>
      <dgm:spPr/>
    </dgm:pt>
    <dgm:pt modelId="{B055BA82-6E89-4732-81A0-DF8AC1135401}" type="pres">
      <dgm:prSet presAssocID="{3824E397-2014-49AC-9C61-E8E5AC6A7867}" presName="desTx" presStyleLbl="alignAccFollowNode1" presStyleIdx="1" presStyleCnt="3">
        <dgm:presLayoutVars>
          <dgm:bulletEnabled val="1"/>
        </dgm:presLayoutVars>
      </dgm:prSet>
      <dgm:spPr/>
    </dgm:pt>
    <dgm:pt modelId="{9CF972EF-5805-40D4-8C8B-1D75A7719B82}" type="pres">
      <dgm:prSet presAssocID="{AA6FA407-E991-497B-9804-AC9C42ED4BE5}" presName="space" presStyleCnt="0"/>
      <dgm:spPr/>
    </dgm:pt>
    <dgm:pt modelId="{4352F6DF-EE78-492D-AA8F-74BED159BB98}" type="pres">
      <dgm:prSet presAssocID="{45F66E43-2B10-4D43-B8FF-F2EECD421612}" presName="composite" presStyleCnt="0"/>
      <dgm:spPr/>
    </dgm:pt>
    <dgm:pt modelId="{4E7DA247-78E6-4BE6-AA47-C0A682CDE8CB}" type="pres">
      <dgm:prSet presAssocID="{45F66E43-2B10-4D43-B8FF-F2EECD421612}" presName="parTx" presStyleLbl="alignNode1" presStyleIdx="2" presStyleCnt="3">
        <dgm:presLayoutVars>
          <dgm:chMax val="0"/>
          <dgm:chPref val="0"/>
          <dgm:bulletEnabled val="1"/>
        </dgm:presLayoutVars>
      </dgm:prSet>
      <dgm:spPr/>
    </dgm:pt>
    <dgm:pt modelId="{5C44CB1F-D527-45DA-8758-A7AB976F2EE6}" type="pres">
      <dgm:prSet presAssocID="{45F66E43-2B10-4D43-B8FF-F2EECD421612}" presName="desTx" presStyleLbl="alignAccFollowNode1" presStyleIdx="2" presStyleCnt="3">
        <dgm:presLayoutVars>
          <dgm:bulletEnabled val="1"/>
        </dgm:presLayoutVars>
      </dgm:prSet>
      <dgm:spPr/>
    </dgm:pt>
  </dgm:ptLst>
  <dgm:cxnLst>
    <dgm:cxn modelId="{9D915B00-F5A8-4C22-9774-A4D1BA575143}" type="presOf" srcId="{3272499C-1619-4F0B-8129-3472099F3BC7}" destId="{5C44CB1F-D527-45DA-8758-A7AB976F2EE6}" srcOrd="0" destOrd="0" presId="urn:microsoft.com/office/officeart/2005/8/layout/hList1"/>
    <dgm:cxn modelId="{E002BA09-A718-4268-9B60-10FF0FD22DA4}" type="presOf" srcId="{8D7A82BB-7B49-425D-95D3-1C9D27BBC554}" destId="{30EAFAB3-ED03-48DE-B298-35E474C015C8}" srcOrd="0" destOrd="0" presId="urn:microsoft.com/office/officeart/2005/8/layout/hList1"/>
    <dgm:cxn modelId="{584C0B19-4B31-462D-B6BE-C025086F3234}" srcId="{3824E397-2014-49AC-9C61-E8E5AC6A7867}" destId="{33CF4DE5-01CE-456B-BA24-BD96AF3AAF2F}" srcOrd="1" destOrd="0" parTransId="{411FAAE2-EFB1-4C24-B2CB-2BAC756D2E5C}" sibTransId="{69C763BD-0CC5-48CA-944E-777143A529AE}"/>
    <dgm:cxn modelId="{2C438819-30E4-4A48-9B1B-2D2B6BAE1E52}" srcId="{B58AEF08-1D27-4809-AAF6-8984A17A240C}" destId="{3824E397-2014-49AC-9C61-E8E5AC6A7867}" srcOrd="1" destOrd="0" parTransId="{678AAACE-259C-4C7B-A1E2-438E39560E9B}" sibTransId="{AA6FA407-E991-497B-9804-AC9C42ED4BE5}"/>
    <dgm:cxn modelId="{BF239330-165E-419F-B9BC-92D2BD8EBFA1}" type="presOf" srcId="{3824E397-2014-49AC-9C61-E8E5AC6A7867}" destId="{8035366D-3984-4406-BB19-953C5B6F89B6}" srcOrd="0" destOrd="0" presId="urn:microsoft.com/office/officeart/2005/8/layout/hList1"/>
    <dgm:cxn modelId="{CAE3FC34-3181-4B70-B6E5-90D38B47ED4C}" srcId="{B58AEF08-1D27-4809-AAF6-8984A17A240C}" destId="{F0CC50F6-1142-4B21-9192-12C0BA3B5408}" srcOrd="0" destOrd="0" parTransId="{AFED6234-A989-45D3-8AB6-E185F0B25155}" sibTransId="{F535D493-B1DF-4BA5-9497-EF85D5AE45DA}"/>
    <dgm:cxn modelId="{375CE643-4D11-4C81-BA06-4381C23355ED}" type="presOf" srcId="{F0CC50F6-1142-4B21-9192-12C0BA3B5408}" destId="{919E9161-47DD-4CE8-9C9D-C3445A702D40}" srcOrd="0" destOrd="0" presId="urn:microsoft.com/office/officeart/2005/8/layout/hList1"/>
    <dgm:cxn modelId="{6F8E1844-691C-45F2-8F48-9FBEBC460E88}" type="presOf" srcId="{33CF4DE5-01CE-456B-BA24-BD96AF3AAF2F}" destId="{B055BA82-6E89-4732-81A0-DF8AC1135401}" srcOrd="0" destOrd="1" presId="urn:microsoft.com/office/officeart/2005/8/layout/hList1"/>
    <dgm:cxn modelId="{D1A6A365-6503-47F0-84FE-8C0B15F47E34}" type="presOf" srcId="{55A590E8-02FA-493B-B6B5-8460762B65E4}" destId="{30EAFAB3-ED03-48DE-B298-35E474C015C8}" srcOrd="0" destOrd="1" presId="urn:microsoft.com/office/officeart/2005/8/layout/hList1"/>
    <dgm:cxn modelId="{39F1446F-BBBA-4D51-ABC4-5966F187E5E4}" srcId="{F0CC50F6-1142-4B21-9192-12C0BA3B5408}" destId="{5D0A276F-4C5E-4C06-A605-D25E2D3F5083}" srcOrd="2" destOrd="0" parTransId="{D7DE9E70-B6D0-4606-BEB2-A37704FC52AD}" sibTransId="{8C2E90A4-7CFB-49D1-8DCA-78B1CCE9B89C}"/>
    <dgm:cxn modelId="{BA8F7773-1F1E-4BF4-B85B-DEEA414C9DA4}" srcId="{F0CC50F6-1142-4B21-9192-12C0BA3B5408}" destId="{55A590E8-02FA-493B-B6B5-8460762B65E4}" srcOrd="1" destOrd="0" parTransId="{C5E8D1D6-7F2D-47E7-89DA-CCF8AE326949}" sibTransId="{712DD6D5-2603-45B8-B5B0-D8DA1BDA0F6E}"/>
    <dgm:cxn modelId="{A35ACB74-7DBF-4FF7-B878-4FA8258B7D08}" srcId="{F0CC50F6-1142-4B21-9192-12C0BA3B5408}" destId="{8D7A82BB-7B49-425D-95D3-1C9D27BBC554}" srcOrd="0" destOrd="0" parTransId="{C5C6A966-8D4E-4FAE-9A92-6299D8CD7AC7}" sibTransId="{252E0AF0-DB0A-4886-9EE4-FEE07A41B52B}"/>
    <dgm:cxn modelId="{ADF85E5A-A5AB-4257-9057-3063628E4579}" type="presOf" srcId="{5D0A276F-4C5E-4C06-A605-D25E2D3F5083}" destId="{30EAFAB3-ED03-48DE-B298-35E474C015C8}" srcOrd="0" destOrd="2" presId="urn:microsoft.com/office/officeart/2005/8/layout/hList1"/>
    <dgm:cxn modelId="{34E11B7B-C6A2-4FD5-8869-EE8BD604511B}" type="presOf" srcId="{9FA285CF-5741-4D7C-844E-77A4E49705C9}" destId="{B055BA82-6E89-4732-81A0-DF8AC1135401}" srcOrd="0" destOrd="0" presId="urn:microsoft.com/office/officeart/2005/8/layout/hList1"/>
    <dgm:cxn modelId="{25BA7A80-E469-4DC2-A115-EFE75D9C0033}" srcId="{45F66E43-2B10-4D43-B8FF-F2EECD421612}" destId="{3272499C-1619-4F0B-8129-3472099F3BC7}" srcOrd="0" destOrd="0" parTransId="{D9CBD717-AE6A-4299-AEE1-13D2171CEBA9}" sibTransId="{821716EC-AD0B-4BB8-B4C7-A99E21E84232}"/>
    <dgm:cxn modelId="{320494AA-6448-4852-936A-E8F4F9044990}" srcId="{3824E397-2014-49AC-9C61-E8E5AC6A7867}" destId="{9FA285CF-5741-4D7C-844E-77A4E49705C9}" srcOrd="0" destOrd="0" parTransId="{67F2A357-E5F4-41BB-BF1B-0FA2B6F3FF97}" sibTransId="{FE24C243-0B3C-41A1-80F4-95178710C2FA}"/>
    <dgm:cxn modelId="{164047C8-D6FA-40EC-9B34-B570A5B178ED}" type="presOf" srcId="{B58AEF08-1D27-4809-AAF6-8984A17A240C}" destId="{286F8BB8-8EC0-4828-AB8C-6E60D202C962}" srcOrd="0" destOrd="0" presId="urn:microsoft.com/office/officeart/2005/8/layout/hList1"/>
    <dgm:cxn modelId="{B79F35D0-F572-4B82-9EA4-58B2E2B85731}" type="presOf" srcId="{45F66E43-2B10-4D43-B8FF-F2EECD421612}" destId="{4E7DA247-78E6-4BE6-AA47-C0A682CDE8CB}" srcOrd="0" destOrd="0" presId="urn:microsoft.com/office/officeart/2005/8/layout/hList1"/>
    <dgm:cxn modelId="{176F8FD2-A013-4669-869F-F0314F156B5A}" type="presOf" srcId="{4F26D60A-EC9B-467F-A819-94B2370AC3E1}" destId="{30EAFAB3-ED03-48DE-B298-35E474C015C8}" srcOrd="0" destOrd="3" presId="urn:microsoft.com/office/officeart/2005/8/layout/hList1"/>
    <dgm:cxn modelId="{B2339DDE-FF78-4FD0-A8EC-6CB9B25DFAEE}" srcId="{F0CC50F6-1142-4B21-9192-12C0BA3B5408}" destId="{4F26D60A-EC9B-467F-A819-94B2370AC3E1}" srcOrd="3" destOrd="0" parTransId="{A8A64001-F5AA-4708-9B5E-5877745250D5}" sibTransId="{2AADD196-166E-4DFD-9A77-85D2A5358795}"/>
    <dgm:cxn modelId="{F2435CFB-3092-4E5E-B304-8E3FEA511691}" srcId="{B58AEF08-1D27-4809-AAF6-8984A17A240C}" destId="{45F66E43-2B10-4D43-B8FF-F2EECD421612}" srcOrd="2" destOrd="0" parTransId="{1DCA94D6-296A-4EFB-B924-45CAF346FA1A}" sibTransId="{9FEB409A-828A-4E9E-B99F-820D8ED0C7D1}"/>
    <dgm:cxn modelId="{C456AC7A-2291-4AD6-B995-DB8C9F534C6D}" type="presParOf" srcId="{286F8BB8-8EC0-4828-AB8C-6E60D202C962}" destId="{29EB7543-4D3A-41AF-8AA4-19394F9C549B}" srcOrd="0" destOrd="0" presId="urn:microsoft.com/office/officeart/2005/8/layout/hList1"/>
    <dgm:cxn modelId="{C8D955AA-0F07-4CF0-9BEF-9BDCDD29AEC7}" type="presParOf" srcId="{29EB7543-4D3A-41AF-8AA4-19394F9C549B}" destId="{919E9161-47DD-4CE8-9C9D-C3445A702D40}" srcOrd="0" destOrd="0" presId="urn:microsoft.com/office/officeart/2005/8/layout/hList1"/>
    <dgm:cxn modelId="{9A211A01-E004-4CA5-BE89-8DA3627452B4}" type="presParOf" srcId="{29EB7543-4D3A-41AF-8AA4-19394F9C549B}" destId="{30EAFAB3-ED03-48DE-B298-35E474C015C8}" srcOrd="1" destOrd="0" presId="urn:microsoft.com/office/officeart/2005/8/layout/hList1"/>
    <dgm:cxn modelId="{39F17D31-23CC-490E-91C2-ECA9E226C29E}" type="presParOf" srcId="{286F8BB8-8EC0-4828-AB8C-6E60D202C962}" destId="{ED406BF1-4EF0-4B48-B3F1-E39061C57819}" srcOrd="1" destOrd="0" presId="urn:microsoft.com/office/officeart/2005/8/layout/hList1"/>
    <dgm:cxn modelId="{B44CEF5D-0BFD-49A5-9D8F-2C7F2614BC66}" type="presParOf" srcId="{286F8BB8-8EC0-4828-AB8C-6E60D202C962}" destId="{3AE0D860-172E-4074-8263-23ECF496CC54}" srcOrd="2" destOrd="0" presId="urn:microsoft.com/office/officeart/2005/8/layout/hList1"/>
    <dgm:cxn modelId="{6C79B270-AF33-420D-A737-A81C53A5E36C}" type="presParOf" srcId="{3AE0D860-172E-4074-8263-23ECF496CC54}" destId="{8035366D-3984-4406-BB19-953C5B6F89B6}" srcOrd="0" destOrd="0" presId="urn:microsoft.com/office/officeart/2005/8/layout/hList1"/>
    <dgm:cxn modelId="{B999C07C-AF96-4E4C-8FBD-84EAB3195495}" type="presParOf" srcId="{3AE0D860-172E-4074-8263-23ECF496CC54}" destId="{B055BA82-6E89-4732-81A0-DF8AC1135401}" srcOrd="1" destOrd="0" presId="urn:microsoft.com/office/officeart/2005/8/layout/hList1"/>
    <dgm:cxn modelId="{537ADB56-86B9-4D76-A65F-9FCE1B241594}" type="presParOf" srcId="{286F8BB8-8EC0-4828-AB8C-6E60D202C962}" destId="{9CF972EF-5805-40D4-8C8B-1D75A7719B82}" srcOrd="3" destOrd="0" presId="urn:microsoft.com/office/officeart/2005/8/layout/hList1"/>
    <dgm:cxn modelId="{F9000B10-9BB2-4C4C-8D00-F8CEBB1942FA}" type="presParOf" srcId="{286F8BB8-8EC0-4828-AB8C-6E60D202C962}" destId="{4352F6DF-EE78-492D-AA8F-74BED159BB98}" srcOrd="4" destOrd="0" presId="urn:microsoft.com/office/officeart/2005/8/layout/hList1"/>
    <dgm:cxn modelId="{6DFA939B-60F8-4673-99AA-EDC14803F133}" type="presParOf" srcId="{4352F6DF-EE78-492D-AA8F-74BED159BB98}" destId="{4E7DA247-78E6-4BE6-AA47-C0A682CDE8CB}" srcOrd="0" destOrd="0" presId="urn:microsoft.com/office/officeart/2005/8/layout/hList1"/>
    <dgm:cxn modelId="{779C994D-DB22-4BBC-AF5D-F358CB6A386F}" type="presParOf" srcId="{4352F6DF-EE78-492D-AA8F-74BED159BB98}" destId="{5C44CB1F-D527-45DA-8758-A7AB976F2EE6}"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7C24F1-A203-4526-A1C2-50B587308690}">
      <dsp:nvSpPr>
        <dsp:cNvPr id="0" name=""/>
        <dsp:cNvSpPr/>
      </dsp:nvSpPr>
      <dsp:spPr>
        <a:xfrm>
          <a:off x="0" y="0"/>
          <a:ext cx="5598134" cy="157497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b="1" kern="1200" dirty="0"/>
            <a:t>Gestión de Plataformas Compartidas: Plataforma de Recepción de Muestras</a:t>
          </a:r>
        </a:p>
        <a:p>
          <a:pPr marL="0" lvl="0" indent="0" algn="just" defTabSz="800100">
            <a:lnSpc>
              <a:spcPct val="90000"/>
            </a:lnSpc>
            <a:spcBef>
              <a:spcPct val="0"/>
            </a:spcBef>
            <a:spcAft>
              <a:spcPct val="35000"/>
            </a:spcAft>
            <a:buNone/>
          </a:pPr>
          <a:r>
            <a:rPr lang="es-EC" sz="1600" kern="1200" dirty="0"/>
            <a:t>Adecuación de la infraestructura del área de Gestión de Plataformas Compartidas y traslado estratégico del área de la Plataforma de Recepción de Muestras.</a:t>
          </a:r>
        </a:p>
      </dsp:txBody>
      <dsp:txXfrm>
        <a:off x="1277123" y="0"/>
        <a:ext cx="4321010" cy="1574971"/>
      </dsp:txXfrm>
    </dsp:sp>
    <dsp:sp modelId="{9F7FF8BA-2C06-4F54-9E41-81ECB94B59AD}">
      <dsp:nvSpPr>
        <dsp:cNvPr id="0" name=""/>
        <dsp:cNvSpPr/>
      </dsp:nvSpPr>
      <dsp:spPr>
        <a:xfrm>
          <a:off x="157497" y="157497"/>
          <a:ext cx="1119626" cy="1259976"/>
        </a:xfrm>
        <a:prstGeom prst="roundRect">
          <a:avLst>
            <a:gd name="adj" fmla="val 10000"/>
          </a:avLst>
        </a:prstGeom>
        <a:blipFill rotWithShape="1">
          <a:blip xmlns:r="http://schemas.openxmlformats.org/officeDocument/2006/relationships" r:embed="rId1"/>
          <a:srcRect/>
          <a:stretch>
            <a:fillRect l="-9000" r="-9000"/>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B61690-086E-46C7-B0DA-1529AEF1BAC8}">
      <dsp:nvSpPr>
        <dsp:cNvPr id="0" name=""/>
        <dsp:cNvSpPr/>
      </dsp:nvSpPr>
      <dsp:spPr>
        <a:xfrm>
          <a:off x="0" y="1732468"/>
          <a:ext cx="5598134" cy="157497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just" defTabSz="666750">
            <a:lnSpc>
              <a:spcPct val="90000"/>
            </a:lnSpc>
            <a:spcBef>
              <a:spcPct val="0"/>
            </a:spcBef>
            <a:spcAft>
              <a:spcPct val="35000"/>
            </a:spcAft>
            <a:buNone/>
          </a:pPr>
          <a:r>
            <a:rPr lang="es-EC" sz="1500" b="1" kern="1200" dirty="0"/>
            <a:t>Gestión de Investigación, Desarrollo e Investigación: Laboratorio de Investigación para el Control de Vectores</a:t>
          </a:r>
        </a:p>
        <a:p>
          <a:pPr marL="0" lvl="0" indent="0" algn="just" defTabSz="666750">
            <a:lnSpc>
              <a:spcPct val="90000"/>
            </a:lnSpc>
            <a:spcBef>
              <a:spcPct val="0"/>
            </a:spcBef>
            <a:spcAft>
              <a:spcPct val="35000"/>
            </a:spcAft>
            <a:buNone/>
          </a:pPr>
          <a:r>
            <a:rPr lang="es-EC" sz="1500" kern="1200" dirty="0"/>
            <a:t>Readecuación y optimización de la infraestructura del Laboratorio de Investigación para el control de vectores, que contempla la expansión de las áreas de cría y mejoramiento general de los laboratorios.</a:t>
          </a:r>
          <a:endParaRPr lang="es-EC" sz="1500" b="1" kern="1200" dirty="0"/>
        </a:p>
      </dsp:txBody>
      <dsp:txXfrm>
        <a:off x="1277123" y="1732468"/>
        <a:ext cx="4321010" cy="1574971"/>
      </dsp:txXfrm>
    </dsp:sp>
    <dsp:sp modelId="{FFF9F441-2763-4738-922A-5939B3BC4605}">
      <dsp:nvSpPr>
        <dsp:cNvPr id="0" name=""/>
        <dsp:cNvSpPr/>
      </dsp:nvSpPr>
      <dsp:spPr>
        <a:xfrm>
          <a:off x="157497" y="1889965"/>
          <a:ext cx="1119626" cy="1259976"/>
        </a:xfrm>
        <a:prstGeom prst="roundRect">
          <a:avLst>
            <a:gd name="adj" fmla="val 10000"/>
          </a:avLst>
        </a:prstGeom>
        <a:blipFill rotWithShape="1">
          <a:blip xmlns:r="http://schemas.openxmlformats.org/officeDocument/2006/relationships" r:embed="rId2"/>
          <a:srcRect/>
          <a:stretch>
            <a:fillRect l="-6000" r="-6000"/>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81ADC8-5A1C-48BE-B65F-4157711E06E8}">
      <dsp:nvSpPr>
        <dsp:cNvPr id="0" name=""/>
        <dsp:cNvSpPr/>
      </dsp:nvSpPr>
      <dsp:spPr>
        <a:xfrm>
          <a:off x="0" y="3464936"/>
          <a:ext cx="5598134" cy="157497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s-EC" sz="1600" b="1" kern="1200" dirty="0"/>
            <a:t>Gestión de Investigación, Desarrollo e Investigación: Colección Nacional de Vectores Artrópodos</a:t>
          </a:r>
        </a:p>
        <a:p>
          <a:pPr marL="0" lvl="0" indent="0" algn="just" defTabSz="711200">
            <a:lnSpc>
              <a:spcPct val="90000"/>
            </a:lnSpc>
            <a:spcBef>
              <a:spcPct val="0"/>
            </a:spcBef>
            <a:spcAft>
              <a:spcPct val="35000"/>
            </a:spcAft>
            <a:buNone/>
          </a:pPr>
          <a:r>
            <a:rPr lang="es-EC" sz="1500" kern="1200" dirty="0"/>
            <a:t>Elaboración de un catálogo fotográfico de especies de la CNVA para fortalecer la gestión, preservación y difusión del acervo biológico nacional.</a:t>
          </a:r>
        </a:p>
        <a:p>
          <a:pPr marL="114300" lvl="1" indent="-114300" algn="l" defTabSz="533400">
            <a:lnSpc>
              <a:spcPct val="90000"/>
            </a:lnSpc>
            <a:spcBef>
              <a:spcPct val="0"/>
            </a:spcBef>
            <a:spcAft>
              <a:spcPct val="15000"/>
            </a:spcAft>
            <a:buChar char="•"/>
          </a:pPr>
          <a:endParaRPr lang="es-EC" sz="1200" kern="1200" dirty="0"/>
        </a:p>
      </dsp:txBody>
      <dsp:txXfrm>
        <a:off x="1277123" y="3464936"/>
        <a:ext cx="4321010" cy="1574971"/>
      </dsp:txXfrm>
    </dsp:sp>
    <dsp:sp modelId="{7C9DC61F-9CAE-40B7-B09F-4C6111C15D13}">
      <dsp:nvSpPr>
        <dsp:cNvPr id="0" name=""/>
        <dsp:cNvSpPr/>
      </dsp:nvSpPr>
      <dsp:spPr>
        <a:xfrm>
          <a:off x="157497" y="3622433"/>
          <a:ext cx="1119626" cy="1259976"/>
        </a:xfrm>
        <a:prstGeom prst="roundRect">
          <a:avLst>
            <a:gd name="adj" fmla="val 10000"/>
          </a:avLst>
        </a:prstGeom>
        <a:blipFill rotWithShape="1">
          <a:blip xmlns:r="http://schemas.openxmlformats.org/officeDocument/2006/relationships" r:embed="rId3"/>
          <a:srcRect/>
          <a:stretch>
            <a:fillRect l="-42000" r="-42000"/>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9D5EFB-D711-4177-8783-120D32DF2026}">
      <dsp:nvSpPr>
        <dsp:cNvPr id="0" name=""/>
        <dsp:cNvSpPr/>
      </dsp:nvSpPr>
      <dsp:spPr>
        <a:xfrm>
          <a:off x="0" y="5197404"/>
          <a:ext cx="5598134" cy="157497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b="1" kern="1200" dirty="0"/>
            <a:t>Gestión de Plataformas Compartidas: Plataforma de Bioterios</a:t>
          </a:r>
        </a:p>
        <a:p>
          <a:pPr marL="0" lvl="0" indent="0" algn="just" defTabSz="800100">
            <a:lnSpc>
              <a:spcPct val="90000"/>
            </a:lnSpc>
            <a:spcBef>
              <a:spcPct val="0"/>
            </a:spcBef>
            <a:spcAft>
              <a:spcPct val="35000"/>
            </a:spcAft>
            <a:buNone/>
          </a:pPr>
          <a:r>
            <a:rPr lang="es-EC" sz="1700" kern="1200" dirty="0"/>
            <a:t>Instalación del Área para el desarrollo de ensayos científicos con animales de experimentación, en la Plataforma de Bioterios </a:t>
          </a:r>
        </a:p>
      </dsp:txBody>
      <dsp:txXfrm>
        <a:off x="1277123" y="5197404"/>
        <a:ext cx="4321010" cy="1574971"/>
      </dsp:txXfrm>
    </dsp:sp>
    <dsp:sp modelId="{2C33DFC6-D27B-4403-84C5-A34999CD25B0}">
      <dsp:nvSpPr>
        <dsp:cNvPr id="0" name=""/>
        <dsp:cNvSpPr/>
      </dsp:nvSpPr>
      <dsp:spPr>
        <a:xfrm>
          <a:off x="157497" y="5354901"/>
          <a:ext cx="1119626" cy="1259976"/>
        </a:xfrm>
        <a:prstGeom prst="roundRect">
          <a:avLst>
            <a:gd name="adj" fmla="val 10000"/>
          </a:avLst>
        </a:prstGeom>
        <a:blipFill rotWithShape="1">
          <a:blip xmlns:r="http://schemas.openxmlformats.org/officeDocument/2006/relationships" r:embed="rId4"/>
          <a:srcRect/>
          <a:stretch>
            <a:fillRect l="-35000" r="-35000"/>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647185-AA65-404A-9B73-B7B2FE4A46EA}">
      <dsp:nvSpPr>
        <dsp:cNvPr id="0" name=""/>
        <dsp:cNvSpPr/>
      </dsp:nvSpPr>
      <dsp:spPr>
        <a:xfrm>
          <a:off x="-7235744" y="-1114919"/>
          <a:ext cx="8680534" cy="8680534"/>
        </a:xfrm>
        <a:prstGeom prst="blockArc">
          <a:avLst>
            <a:gd name="adj1" fmla="val 18900000"/>
            <a:gd name="adj2" fmla="val 2700000"/>
            <a:gd name="adj3" fmla="val 24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2D26B1-94EB-4CA4-8708-997750C1D030}">
      <dsp:nvSpPr>
        <dsp:cNvPr id="0" name=""/>
        <dsp:cNvSpPr/>
      </dsp:nvSpPr>
      <dsp:spPr>
        <a:xfrm>
          <a:off x="1185799" y="921546"/>
          <a:ext cx="7431014" cy="18428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2750" tIns="48260" rIns="48260" bIns="48260" numCol="1" spcCol="1270" anchor="ctr" anchorCtr="0">
          <a:noAutofit/>
        </a:bodyPr>
        <a:lstStyle/>
        <a:p>
          <a:pPr marL="0" lvl="0" indent="0" algn="just" defTabSz="844550">
            <a:lnSpc>
              <a:spcPct val="90000"/>
            </a:lnSpc>
            <a:spcBef>
              <a:spcPct val="0"/>
            </a:spcBef>
            <a:spcAft>
              <a:spcPct val="35000"/>
            </a:spcAft>
            <a:buNone/>
          </a:pPr>
          <a:r>
            <a:rPr lang="es-MX" sz="1900" kern="1200" dirty="0"/>
            <a:t>Con fecha 19 de diciembre de 2025, se notificó el archivo del trámite del Registro de Generador de Desechos Peligrosos, iniciado en 2019, por parte del MAE. Esta medida permitirá reiniciar el proceso y continuar con las gestiones necesarias para la obtención de los permisos ambientales requeridos por la Coordinación Zonal 9 – INSPI.</a:t>
          </a:r>
          <a:endParaRPr lang="es-EC" sz="1900" kern="1200" dirty="0"/>
        </a:p>
      </dsp:txBody>
      <dsp:txXfrm>
        <a:off x="1185799" y="921546"/>
        <a:ext cx="7431014" cy="1842834"/>
      </dsp:txXfrm>
    </dsp:sp>
    <dsp:sp modelId="{548CD81C-2099-452F-A6DC-91E4191E89F9}">
      <dsp:nvSpPr>
        <dsp:cNvPr id="0" name=""/>
        <dsp:cNvSpPr/>
      </dsp:nvSpPr>
      <dsp:spPr>
        <a:xfrm>
          <a:off x="34027" y="691191"/>
          <a:ext cx="2303543" cy="2303543"/>
        </a:xfrm>
        <a:prstGeom prst="ellipse">
          <a:avLst/>
        </a:prstGeom>
        <a:blipFill rotWithShape="0">
          <a:blip xmlns:r="http://schemas.openxmlformats.org/officeDocument/2006/relationships" r:embed="rId1"/>
          <a:srcRect/>
          <a:stretch>
            <a:fillRect l="-44000" r="-44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52D81C-79B6-4351-8A9A-17D4534D04B8}">
      <dsp:nvSpPr>
        <dsp:cNvPr id="0" name=""/>
        <dsp:cNvSpPr/>
      </dsp:nvSpPr>
      <dsp:spPr>
        <a:xfrm>
          <a:off x="1185799" y="3686314"/>
          <a:ext cx="7431014" cy="18428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2750" tIns="48260" rIns="48260" bIns="48260" numCol="1" spcCol="1270" anchor="ctr" anchorCtr="0">
          <a:noAutofit/>
        </a:bodyPr>
        <a:lstStyle/>
        <a:p>
          <a:pPr marL="0" lvl="0" indent="0" algn="just" defTabSz="844550">
            <a:lnSpc>
              <a:spcPct val="90000"/>
            </a:lnSpc>
            <a:spcBef>
              <a:spcPct val="0"/>
            </a:spcBef>
            <a:spcAft>
              <a:spcPct val="35000"/>
            </a:spcAft>
            <a:buNone/>
          </a:pPr>
          <a:r>
            <a:rPr lang="es-EC" sz="1900" kern="1200" dirty="0"/>
            <a:t>Con fecha 1 de enero de 2025 se obtiene la Renovación de la Calificación para el manejo de sustancias catalogadas sujetas a fiscalización de la Coordinación Zonal 9 – INSPI.</a:t>
          </a:r>
        </a:p>
      </dsp:txBody>
      <dsp:txXfrm>
        <a:off x="1185799" y="3686314"/>
        <a:ext cx="7431014" cy="1842834"/>
      </dsp:txXfrm>
    </dsp:sp>
    <dsp:sp modelId="{D8A2FDE3-A532-4DCE-9F49-39275CE9BF36}">
      <dsp:nvSpPr>
        <dsp:cNvPr id="0" name=""/>
        <dsp:cNvSpPr/>
      </dsp:nvSpPr>
      <dsp:spPr>
        <a:xfrm>
          <a:off x="34027" y="3455959"/>
          <a:ext cx="2303543" cy="2303543"/>
        </a:xfrm>
        <a:prstGeom prst="ellipse">
          <a:avLst/>
        </a:prstGeom>
        <a:blipFill rotWithShape="0">
          <a:blip xmlns:r="http://schemas.openxmlformats.org/officeDocument/2006/relationships" r:embed="rId2"/>
          <a:srcRect/>
          <a:stretch>
            <a:fillRect l="-86000" r="-86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45048E-C434-41F2-8E56-A7F1A311C789}">
      <dsp:nvSpPr>
        <dsp:cNvPr id="0" name=""/>
        <dsp:cNvSpPr/>
      </dsp:nvSpPr>
      <dsp:spPr>
        <a:xfrm>
          <a:off x="5780" y="2009981"/>
          <a:ext cx="2585478" cy="2554625"/>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14300" lvl="1" indent="-114300" algn="just" defTabSz="622300">
            <a:lnSpc>
              <a:spcPct val="90000"/>
            </a:lnSpc>
            <a:spcBef>
              <a:spcPct val="0"/>
            </a:spcBef>
            <a:spcAft>
              <a:spcPct val="15000"/>
            </a:spcAft>
            <a:buChar char="•"/>
          </a:pPr>
          <a:endParaRPr lang="es-ES" sz="1400" kern="1200" dirty="0"/>
        </a:p>
        <a:p>
          <a:pPr marL="114300" lvl="1" indent="-114300" algn="just" defTabSz="622300">
            <a:lnSpc>
              <a:spcPct val="90000"/>
            </a:lnSpc>
            <a:spcBef>
              <a:spcPct val="0"/>
            </a:spcBef>
            <a:spcAft>
              <a:spcPct val="15000"/>
            </a:spcAft>
            <a:buChar char="•"/>
          </a:pPr>
          <a:r>
            <a:rPr lang="es-ES" sz="1400" kern="1200" dirty="0"/>
            <a:t>Receptar muestras biológicas de las unidades de salud </a:t>
          </a:r>
          <a:r>
            <a:rPr lang="es-ES" sz="1200" kern="1200" dirty="0"/>
            <a:t>cumpliendo</a:t>
          </a:r>
          <a:r>
            <a:rPr lang="es-ES" sz="1400" kern="1200" dirty="0"/>
            <a:t> con los criterios de aceptación establecidos </a:t>
          </a:r>
        </a:p>
      </dsp:txBody>
      <dsp:txXfrm>
        <a:off x="64569" y="2068770"/>
        <a:ext cx="2467900" cy="1889627"/>
      </dsp:txXfrm>
    </dsp:sp>
    <dsp:sp modelId="{798F87AA-2478-4C9A-A965-71759D12393E}">
      <dsp:nvSpPr>
        <dsp:cNvPr id="0" name=""/>
        <dsp:cNvSpPr/>
      </dsp:nvSpPr>
      <dsp:spPr>
        <a:xfrm>
          <a:off x="1393573" y="3359722"/>
          <a:ext cx="2537386" cy="2537386"/>
        </a:xfrm>
        <a:prstGeom prst="leftCircularArrow">
          <a:avLst>
            <a:gd name="adj1" fmla="val 3351"/>
            <a:gd name="adj2" fmla="val 414324"/>
            <a:gd name="adj3" fmla="val 2149573"/>
            <a:gd name="adj4" fmla="val 8984227"/>
            <a:gd name="adj5" fmla="val 391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3730129A-F150-4970-A1F9-80BB00D20FFC}">
      <dsp:nvSpPr>
        <dsp:cNvPr id="0" name=""/>
        <dsp:cNvSpPr/>
      </dsp:nvSpPr>
      <dsp:spPr>
        <a:xfrm>
          <a:off x="496929" y="4307453"/>
          <a:ext cx="2298203" cy="913919"/>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t>Recepción de Muestras</a:t>
          </a:r>
        </a:p>
      </dsp:txBody>
      <dsp:txXfrm>
        <a:off x="523697" y="4334221"/>
        <a:ext cx="2244667" cy="860383"/>
      </dsp:txXfrm>
    </dsp:sp>
    <dsp:sp modelId="{95F7F250-FE61-4761-BFFB-F90A70614E55}">
      <dsp:nvSpPr>
        <dsp:cNvPr id="0" name=""/>
        <dsp:cNvSpPr/>
      </dsp:nvSpPr>
      <dsp:spPr>
        <a:xfrm>
          <a:off x="2918243" y="2415262"/>
          <a:ext cx="2668110" cy="2512465"/>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14300" lvl="1" indent="-114300" algn="just" defTabSz="622300">
            <a:lnSpc>
              <a:spcPct val="90000"/>
            </a:lnSpc>
            <a:spcBef>
              <a:spcPct val="0"/>
            </a:spcBef>
            <a:spcAft>
              <a:spcPct val="15000"/>
            </a:spcAft>
            <a:buChar char="•"/>
          </a:pPr>
          <a:r>
            <a:rPr lang="es-ES" sz="1400" kern="1200" dirty="0"/>
            <a:t>Preparación de Medios de Cultivo, soluciones, sustancias, reactivos y colorantes para los CRN (usuarias internos) y unidades de Salud (usuarios externos).</a:t>
          </a:r>
        </a:p>
      </dsp:txBody>
      <dsp:txXfrm>
        <a:off x="2976062" y="3011467"/>
        <a:ext cx="2552472" cy="1858442"/>
      </dsp:txXfrm>
    </dsp:sp>
    <dsp:sp modelId="{51D1B440-B9EB-4AA6-8D34-DEAD62FF3A28}">
      <dsp:nvSpPr>
        <dsp:cNvPr id="0" name=""/>
        <dsp:cNvSpPr/>
      </dsp:nvSpPr>
      <dsp:spPr>
        <a:xfrm>
          <a:off x="4508664" y="1181029"/>
          <a:ext cx="2906538" cy="2906538"/>
        </a:xfrm>
        <a:prstGeom prst="circularArrow">
          <a:avLst>
            <a:gd name="adj1" fmla="val 2925"/>
            <a:gd name="adj2" fmla="val 358086"/>
            <a:gd name="adj3" fmla="val 19661102"/>
            <a:gd name="adj4" fmla="val 12770210"/>
            <a:gd name="adj5" fmla="val 3413"/>
          </a:avLst>
        </a:prstGeom>
        <a:solidFill>
          <a:schemeClr val="accent5">
            <a:hueOff val="-3379271"/>
            <a:satOff val="-8710"/>
            <a:lumOff val="-5883"/>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3567A76A-FB08-4BD5-8B0B-DEA7431A6978}">
      <dsp:nvSpPr>
        <dsp:cNvPr id="0" name=""/>
        <dsp:cNvSpPr/>
      </dsp:nvSpPr>
      <dsp:spPr>
        <a:xfrm>
          <a:off x="3669166" y="1896215"/>
          <a:ext cx="2298203" cy="913919"/>
        </a:xfrm>
        <a:prstGeom prst="roundRect">
          <a:avLst>
            <a:gd name="adj" fmla="val 10000"/>
          </a:avLst>
        </a:prstGeom>
        <a:solidFill>
          <a:schemeClr val="accent5">
            <a:hueOff val="-2252848"/>
            <a:satOff val="-5806"/>
            <a:lumOff val="-392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t>Medios de Cultivo</a:t>
          </a:r>
        </a:p>
      </dsp:txBody>
      <dsp:txXfrm>
        <a:off x="3695934" y="1922983"/>
        <a:ext cx="2244667" cy="860383"/>
      </dsp:txXfrm>
    </dsp:sp>
    <dsp:sp modelId="{F425B5C1-F2D8-4DE4-8D28-693060D5E515}">
      <dsp:nvSpPr>
        <dsp:cNvPr id="0" name=""/>
        <dsp:cNvSpPr/>
      </dsp:nvSpPr>
      <dsp:spPr>
        <a:xfrm>
          <a:off x="6103629" y="2487172"/>
          <a:ext cx="2701954" cy="213247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114300" lvl="1" indent="-114300" algn="l" defTabSz="622300">
            <a:lnSpc>
              <a:spcPct val="90000"/>
            </a:lnSpc>
            <a:spcBef>
              <a:spcPct val="0"/>
            </a:spcBef>
            <a:spcAft>
              <a:spcPct val="15000"/>
            </a:spcAft>
            <a:buChar char="•"/>
          </a:pPr>
          <a:endParaRPr lang="es-ES" sz="1400" kern="1200" dirty="0"/>
        </a:p>
        <a:p>
          <a:pPr marL="114300" lvl="1" indent="-114300" algn="l" defTabSz="622300">
            <a:lnSpc>
              <a:spcPct val="90000"/>
            </a:lnSpc>
            <a:spcBef>
              <a:spcPct val="0"/>
            </a:spcBef>
            <a:spcAft>
              <a:spcPct val="15000"/>
            </a:spcAft>
            <a:buChar char="•"/>
          </a:pPr>
          <a:r>
            <a:rPr lang="es-ES" sz="1400" kern="1200" dirty="0"/>
            <a:t>Realizar procesos de descontaminación, lavado, empaquetado y esterilizado de material de los laboratorios de INSPI-LIP CZ9.</a:t>
          </a:r>
        </a:p>
      </dsp:txBody>
      <dsp:txXfrm>
        <a:off x="6152703" y="2536246"/>
        <a:ext cx="2603806" cy="1577371"/>
      </dsp:txXfrm>
    </dsp:sp>
    <dsp:sp modelId="{E066EF3C-65E7-46FF-AD93-5FA3CE55FECF}">
      <dsp:nvSpPr>
        <dsp:cNvPr id="0" name=""/>
        <dsp:cNvSpPr/>
      </dsp:nvSpPr>
      <dsp:spPr>
        <a:xfrm>
          <a:off x="7542096" y="3139705"/>
          <a:ext cx="2660993" cy="2660993"/>
        </a:xfrm>
        <a:prstGeom prst="leftCircularArrow">
          <a:avLst>
            <a:gd name="adj1" fmla="val 3195"/>
            <a:gd name="adj2" fmla="val 393623"/>
            <a:gd name="adj3" fmla="val 1459659"/>
            <a:gd name="adj4" fmla="val 8315014"/>
            <a:gd name="adj5" fmla="val 3728"/>
          </a:avLst>
        </a:prstGeom>
        <a:solidFill>
          <a:schemeClr val="accent5">
            <a:hueOff val="-6758543"/>
            <a:satOff val="-17419"/>
            <a:lumOff val="-11765"/>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23ED5D32-9936-4626-B595-8F5CEA32AAD0}">
      <dsp:nvSpPr>
        <dsp:cNvPr id="0" name=""/>
        <dsp:cNvSpPr/>
      </dsp:nvSpPr>
      <dsp:spPr>
        <a:xfrm>
          <a:off x="6794803" y="4375504"/>
          <a:ext cx="2298203" cy="913919"/>
        </a:xfrm>
        <a:prstGeom prst="roundRect">
          <a:avLst>
            <a:gd name="adj" fmla="val 10000"/>
          </a:avLst>
        </a:prstGeom>
        <a:solidFill>
          <a:schemeClr val="accent5">
            <a:hueOff val="-4505695"/>
            <a:satOff val="-11613"/>
            <a:lumOff val="-784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t>Manejo de Desechos y Esterilización</a:t>
          </a:r>
        </a:p>
      </dsp:txBody>
      <dsp:txXfrm>
        <a:off x="6821571" y="4402272"/>
        <a:ext cx="2244667" cy="860383"/>
      </dsp:txXfrm>
    </dsp:sp>
    <dsp:sp modelId="{FA5B02CF-34C6-475A-971F-0192E01C0C4B}">
      <dsp:nvSpPr>
        <dsp:cNvPr id="0" name=""/>
        <dsp:cNvSpPr/>
      </dsp:nvSpPr>
      <dsp:spPr>
        <a:xfrm>
          <a:off x="9319355" y="2258656"/>
          <a:ext cx="2585478" cy="2132479"/>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es-ES" sz="1600" kern="1200" dirty="0"/>
            <a:t>Producción de biomodelos con calidad, conformes con los requisitos de los investigadores y los establecidos por la institución.</a:t>
          </a:r>
        </a:p>
      </dsp:txBody>
      <dsp:txXfrm>
        <a:off x="9368429" y="2764690"/>
        <a:ext cx="2487330" cy="1577371"/>
      </dsp:txXfrm>
    </dsp:sp>
    <dsp:sp modelId="{8D0F4E3E-A848-4C36-A25B-FEBE23BFAB06}">
      <dsp:nvSpPr>
        <dsp:cNvPr id="0" name=""/>
        <dsp:cNvSpPr/>
      </dsp:nvSpPr>
      <dsp:spPr>
        <a:xfrm>
          <a:off x="10334322" y="1801702"/>
          <a:ext cx="2298203" cy="913919"/>
        </a:xfrm>
        <a:prstGeom prst="roundRect">
          <a:avLst>
            <a:gd name="adj" fmla="val 10000"/>
          </a:avLst>
        </a:prstGeom>
        <a:solidFill>
          <a:schemeClr val="accent5">
            <a:hueOff val="-6758543"/>
            <a:satOff val="-17419"/>
            <a:lumOff val="-1176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t>Bioterio</a:t>
          </a:r>
        </a:p>
      </dsp:txBody>
      <dsp:txXfrm>
        <a:off x="10361090" y="1828470"/>
        <a:ext cx="2244667" cy="8603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E9161-47DD-4CE8-9C9D-C3445A702D40}">
      <dsp:nvSpPr>
        <dsp:cNvPr id="0" name=""/>
        <dsp:cNvSpPr/>
      </dsp:nvSpPr>
      <dsp:spPr>
        <a:xfrm>
          <a:off x="3639" y="299485"/>
          <a:ext cx="3548875" cy="141955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s-MX" sz="2400" kern="1200" dirty="0"/>
            <a:t>GESTION OPERATIVA</a:t>
          </a:r>
          <a:endParaRPr lang="es-EC" sz="2400" kern="1200" dirty="0"/>
        </a:p>
      </dsp:txBody>
      <dsp:txXfrm>
        <a:off x="3639" y="299485"/>
        <a:ext cx="3548875" cy="1419550"/>
      </dsp:txXfrm>
    </dsp:sp>
    <dsp:sp modelId="{30EAFAB3-ED03-48DE-B298-35E474C015C8}">
      <dsp:nvSpPr>
        <dsp:cNvPr id="0" name=""/>
        <dsp:cNvSpPr/>
      </dsp:nvSpPr>
      <dsp:spPr>
        <a:xfrm>
          <a:off x="3639" y="1719035"/>
          <a:ext cx="3548875"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s-EC" sz="2400" kern="1200" dirty="0"/>
            <a:t>Atención de incidencias y continuidad de servicios institucionales</a:t>
          </a:r>
        </a:p>
        <a:p>
          <a:pPr marL="228600" lvl="1" indent="-228600" algn="l" defTabSz="1066800">
            <a:lnSpc>
              <a:spcPct val="90000"/>
            </a:lnSpc>
            <a:spcBef>
              <a:spcPct val="0"/>
            </a:spcBef>
            <a:spcAft>
              <a:spcPct val="15000"/>
            </a:spcAft>
            <a:buChar char="•"/>
          </a:pPr>
          <a:r>
            <a:rPr lang="es-MX" sz="2400" kern="1200" dirty="0"/>
            <a:t>Stock de bodega</a:t>
          </a:r>
          <a:endParaRPr lang="es-EC" sz="2400" kern="1200" dirty="0"/>
        </a:p>
        <a:p>
          <a:pPr marL="228600" lvl="1" indent="-228600" algn="l" defTabSz="1066800">
            <a:lnSpc>
              <a:spcPct val="90000"/>
            </a:lnSpc>
            <a:spcBef>
              <a:spcPct val="0"/>
            </a:spcBef>
            <a:spcAft>
              <a:spcPct val="15000"/>
            </a:spcAft>
            <a:buChar char="•"/>
          </a:pPr>
          <a:r>
            <a:rPr lang="es-MX" sz="2400" kern="1200" dirty="0"/>
            <a:t>Actas de ingreso y egreso a bodega</a:t>
          </a:r>
          <a:endParaRPr lang="es-EC" sz="2400" kern="1200" dirty="0"/>
        </a:p>
        <a:p>
          <a:pPr marL="228600" lvl="1" indent="-228600" algn="l" defTabSz="1066800">
            <a:lnSpc>
              <a:spcPct val="90000"/>
            </a:lnSpc>
            <a:spcBef>
              <a:spcPct val="0"/>
            </a:spcBef>
            <a:spcAft>
              <a:spcPct val="15000"/>
            </a:spcAft>
            <a:buChar char="•"/>
          </a:pPr>
          <a:endParaRPr lang="es-EC" sz="2400" kern="1200" dirty="0"/>
        </a:p>
      </dsp:txBody>
      <dsp:txXfrm>
        <a:off x="3639" y="1719035"/>
        <a:ext cx="3548875" cy="2854800"/>
      </dsp:txXfrm>
    </dsp:sp>
    <dsp:sp modelId="{8035366D-3984-4406-BB19-953C5B6F89B6}">
      <dsp:nvSpPr>
        <dsp:cNvPr id="0" name=""/>
        <dsp:cNvSpPr/>
      </dsp:nvSpPr>
      <dsp:spPr>
        <a:xfrm>
          <a:off x="4049358" y="299485"/>
          <a:ext cx="3548875" cy="141955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s-MX" sz="2400" kern="1200" dirty="0"/>
            <a:t>CONTROL INSTITUCIONAL</a:t>
          </a:r>
          <a:endParaRPr lang="es-EC" sz="2400" kern="1200" dirty="0"/>
        </a:p>
      </dsp:txBody>
      <dsp:txXfrm>
        <a:off x="4049358" y="299485"/>
        <a:ext cx="3548875" cy="1419550"/>
      </dsp:txXfrm>
    </dsp:sp>
    <dsp:sp modelId="{B055BA82-6E89-4732-81A0-DF8AC1135401}">
      <dsp:nvSpPr>
        <dsp:cNvPr id="0" name=""/>
        <dsp:cNvSpPr/>
      </dsp:nvSpPr>
      <dsp:spPr>
        <a:xfrm>
          <a:off x="4049358" y="1719035"/>
          <a:ext cx="3548875"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s-EC" sz="2400" kern="1200" dirty="0"/>
            <a:t>Fortalecimiento del control de bienes e inventarios.</a:t>
          </a:r>
        </a:p>
        <a:p>
          <a:pPr marL="228600" lvl="1" indent="-228600" algn="l" defTabSz="1066800">
            <a:lnSpc>
              <a:spcPct val="90000"/>
            </a:lnSpc>
            <a:spcBef>
              <a:spcPct val="0"/>
            </a:spcBef>
            <a:spcAft>
              <a:spcPct val="15000"/>
            </a:spcAft>
            <a:buChar char="•"/>
          </a:pPr>
          <a:r>
            <a:rPr lang="es-EC" sz="2400" kern="1200" dirty="0"/>
            <a:t>Protección de activos y registro adecuado de la información</a:t>
          </a:r>
        </a:p>
      </dsp:txBody>
      <dsp:txXfrm>
        <a:off x="4049358" y="1719035"/>
        <a:ext cx="3548875" cy="2854800"/>
      </dsp:txXfrm>
    </dsp:sp>
    <dsp:sp modelId="{4E7DA247-78E6-4BE6-AA47-C0A682CDE8CB}">
      <dsp:nvSpPr>
        <dsp:cNvPr id="0" name=""/>
        <dsp:cNvSpPr/>
      </dsp:nvSpPr>
      <dsp:spPr>
        <a:xfrm>
          <a:off x="8095076" y="299485"/>
          <a:ext cx="3548875" cy="141955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s-MX" sz="2400" kern="1200" dirty="0"/>
            <a:t>DESAFIOS Y MEJORAS</a:t>
          </a:r>
          <a:endParaRPr lang="es-EC" sz="2400" kern="1200" dirty="0"/>
        </a:p>
      </dsp:txBody>
      <dsp:txXfrm>
        <a:off x="8095076" y="299485"/>
        <a:ext cx="3548875" cy="1419550"/>
      </dsp:txXfrm>
    </dsp:sp>
    <dsp:sp modelId="{5C44CB1F-D527-45DA-8758-A7AB976F2EE6}">
      <dsp:nvSpPr>
        <dsp:cNvPr id="0" name=""/>
        <dsp:cNvSpPr/>
      </dsp:nvSpPr>
      <dsp:spPr>
        <a:xfrm>
          <a:off x="8095076" y="1719035"/>
          <a:ext cx="3548875"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s-EC" sz="2400" kern="1200" dirty="0"/>
            <a:t>Oportunidades de mejora en procesos y flujos administrativos, los cuales promueven eficiencia, transparencia y control en el uso de los recursos públicos</a:t>
          </a:r>
        </a:p>
      </dsp:txBody>
      <dsp:txXfrm>
        <a:off x="8095076" y="1719035"/>
        <a:ext cx="3548875"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5622925" y="0"/>
            <a:ext cx="4303713" cy="341313"/>
          </a:xfrm>
          <a:prstGeom prst="rect">
            <a:avLst/>
          </a:prstGeom>
        </p:spPr>
        <p:txBody>
          <a:bodyPr vert="horz" lIns="91440" tIns="45720" rIns="91440" bIns="45720" rtlCol="0"/>
          <a:lstStyle>
            <a:lvl1pPr algn="r">
              <a:defRPr sz="1200"/>
            </a:lvl1pPr>
          </a:lstStyle>
          <a:p>
            <a:fld id="{8CD09AEC-B69E-44A7-9F7D-866B3B4E093D}" type="datetimeFigureOut">
              <a:rPr lang="es-EC" smtClean="0"/>
              <a:t>27/4/2026</a:t>
            </a:fld>
            <a:endParaRPr lang="es-EC"/>
          </a:p>
        </p:txBody>
      </p:sp>
      <p:sp>
        <p:nvSpPr>
          <p:cNvPr id="4" name="Marcador de imagen de diapositiva 3"/>
          <p:cNvSpPr>
            <a:spLocks noGrp="1" noRot="1" noChangeAspect="1"/>
          </p:cNvSpPr>
          <p:nvPr>
            <p:ph type="sldImg" idx="2"/>
          </p:nvPr>
        </p:nvSpPr>
        <p:spPr>
          <a:xfrm>
            <a:off x="2470150" y="849313"/>
            <a:ext cx="4987925" cy="2293937"/>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992188" y="3271838"/>
            <a:ext cx="7943850" cy="2676525"/>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5622925" y="6456363"/>
            <a:ext cx="4303713" cy="341312"/>
          </a:xfrm>
          <a:prstGeom prst="rect">
            <a:avLst/>
          </a:prstGeom>
        </p:spPr>
        <p:txBody>
          <a:bodyPr vert="horz" lIns="91440" tIns="45720" rIns="91440" bIns="45720" rtlCol="0" anchor="b"/>
          <a:lstStyle>
            <a:lvl1pPr algn="r">
              <a:defRPr sz="1200"/>
            </a:lvl1pPr>
          </a:lstStyle>
          <a:p>
            <a:fld id="{8F9C3A22-10B5-443C-A0EF-15D3B6385047}" type="slidenum">
              <a:rPr lang="es-EC" smtClean="0"/>
              <a:t>‹Nº›</a:t>
            </a:fld>
            <a:endParaRPr lang="es-EC"/>
          </a:p>
        </p:txBody>
      </p:sp>
    </p:spTree>
    <p:extLst>
      <p:ext uri="{BB962C8B-B14F-4D97-AF65-F5344CB8AC3E}">
        <p14:creationId xmlns:p14="http://schemas.microsoft.com/office/powerpoint/2010/main" val="3478756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t>La variación en el volumen de pruebas procesadas responde a la dinámica epidemiológica de los eventos de vigilancia, particularmente a la estacionalidad de patógenos de importancia en salud pública, evidenciándose una mayor demanda diagnóstica durante el primer cuatrimestre, con un pico en abril, seguido de una estabilización en los meses intermedios y un repunte hacia el cierre del año.</a:t>
            </a:r>
            <a:endParaRPr lang="es-EC" sz="1200" dirty="0"/>
          </a:p>
          <a:p>
            <a:endParaRPr lang="es-EC"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E76BF3-3C06-4E47-ACB0-01DEF550867B}" type="slidenum">
              <a:rPr kumimoji="0" lang="es-EC"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s-EC"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831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992800" y="3228875"/>
            <a:ext cx="7942575" cy="30589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p6:notes"/>
          <p:cNvSpPr>
            <a:spLocks noGrp="1" noRot="1" noChangeAspect="1"/>
          </p:cNvSpPr>
          <p:nvPr>
            <p:ph type="sldImg" idx="2"/>
          </p:nvPr>
        </p:nvSpPr>
        <p:spPr>
          <a:xfrm>
            <a:off x="1655025" y="509825"/>
            <a:ext cx="6619125" cy="25491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7:notes"/>
          <p:cNvSpPr txBox="1">
            <a:spLocks noGrp="1"/>
          </p:cNvSpPr>
          <p:nvPr>
            <p:ph type="body" idx="1"/>
          </p:nvPr>
        </p:nvSpPr>
        <p:spPr>
          <a:xfrm>
            <a:off x="992800" y="3228875"/>
            <a:ext cx="7942575" cy="30589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7:notes"/>
          <p:cNvSpPr>
            <a:spLocks noGrp="1" noRot="1" noChangeAspect="1"/>
          </p:cNvSpPr>
          <p:nvPr>
            <p:ph type="sldImg" idx="2"/>
          </p:nvPr>
        </p:nvSpPr>
        <p:spPr>
          <a:xfrm>
            <a:off x="2193925" y="509588"/>
            <a:ext cx="5541963" cy="25495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992800" y="3228875"/>
            <a:ext cx="7942575" cy="30589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2193925" y="509588"/>
            <a:ext cx="5541963" cy="25495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9:notes"/>
          <p:cNvSpPr txBox="1">
            <a:spLocks noGrp="1"/>
          </p:cNvSpPr>
          <p:nvPr>
            <p:ph type="body" idx="1"/>
          </p:nvPr>
        </p:nvSpPr>
        <p:spPr>
          <a:xfrm>
            <a:off x="992800" y="3228875"/>
            <a:ext cx="7942575" cy="30589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9:notes"/>
          <p:cNvSpPr>
            <a:spLocks noGrp="1" noRot="1" noChangeAspect="1"/>
          </p:cNvSpPr>
          <p:nvPr>
            <p:ph type="sldImg" idx="2"/>
          </p:nvPr>
        </p:nvSpPr>
        <p:spPr>
          <a:xfrm>
            <a:off x="2193925" y="509588"/>
            <a:ext cx="5541963" cy="25495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0:notes"/>
          <p:cNvSpPr txBox="1">
            <a:spLocks noGrp="1"/>
          </p:cNvSpPr>
          <p:nvPr>
            <p:ph type="body" idx="1"/>
          </p:nvPr>
        </p:nvSpPr>
        <p:spPr>
          <a:xfrm>
            <a:off x="992800" y="3228875"/>
            <a:ext cx="7942575" cy="30589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10:notes"/>
          <p:cNvSpPr>
            <a:spLocks noGrp="1" noRot="1" noChangeAspect="1"/>
          </p:cNvSpPr>
          <p:nvPr>
            <p:ph type="sldImg" idx="2"/>
          </p:nvPr>
        </p:nvSpPr>
        <p:spPr>
          <a:xfrm>
            <a:off x="2193925" y="509588"/>
            <a:ext cx="5541963" cy="25495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CONTENIDO: DIAGRAMACIÓN DE DIAPOSITIVA LIBRE. CAMBIAR EL NOMBRE DE LA INSTITUCIÓN</a:t>
            </a:r>
          </a:p>
          <a:p>
            <a:r>
              <a:rPr lang="en-US"/>
              <a:t>&lt;number&gt;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82763" y="512763"/>
            <a:ext cx="5578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CONTENIDO: DIAGRAMACIÓN DE DIAPOSITIVA LIBRE. CAMBIAR EL NOMBRE DE LA INSTITUCIÓN</a:t>
            </a:r>
          </a:p>
          <a:p>
            <a:r>
              <a:rPr lang="en-US"/>
              <a:t>&lt;number&gt;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CONTENIDO: DIAGRAMACIÓN DE DIAPOSITIVA LIBRE. CAMBIAR EL NOMBRE DE LA INSTITUCIÓN</a:t>
            </a:r>
          </a:p>
          <a:p>
            <a:r>
              <a:rPr lang="en-US"/>
              <a:t>&lt;number&gt;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CONTENIDO: DIAGRAMACIÓN DE DIAPOSITIVA LIBRE. CAMBIAR EL NOMBRE DE LA INSTITUCIÓN</a:t>
            </a:r>
          </a:p>
          <a:p>
            <a:r>
              <a:rPr lang="en-US" dirty="0"/>
              <a:t>&lt;number&gt;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82763" y="512763"/>
            <a:ext cx="5578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CONTENIDO: DIAGRAMACIÓN DE DIAPOSITIVA LIBRE. CAMBIAR EL NOMBRE DE LA INSTITUCIÓN</a:t>
            </a:r>
          </a:p>
          <a:p>
            <a:r>
              <a:rPr lang="en-US"/>
              <a:t>&lt;number&gt;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E078F-81CC-0AF9-6A2D-7FB11A60D65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2F4EC31-CEF6-2EEA-0C5A-C9591B443FE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44572C9-985E-732E-D427-0D0E0FD327ED}"/>
              </a:ext>
            </a:extLst>
          </p:cNvPr>
          <p:cNvSpPr>
            <a:spLocks noGrp="1"/>
          </p:cNvSpPr>
          <p:nvPr>
            <p:ph type="body" idx="1"/>
          </p:nvPr>
        </p:nvSpPr>
        <p:spPr/>
        <p:txBody>
          <a:bodyPr/>
          <a:lstStyle/>
          <a:p>
            <a:endParaRPr lang="es-EC" dirty="0"/>
          </a:p>
        </p:txBody>
      </p:sp>
      <p:sp>
        <p:nvSpPr>
          <p:cNvPr id="4" name="Marcador de número de diapositiva 3">
            <a:extLst>
              <a:ext uri="{FF2B5EF4-FFF2-40B4-BE49-F238E27FC236}">
                <a16:creationId xmlns:a16="http://schemas.microsoft.com/office/drawing/2014/main" id="{B571BCBE-904B-6B89-36F0-C662BD6B8B4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E76BF3-3C06-4E47-ACB0-01DEF550867B}" type="slidenum">
              <a:rPr kumimoji="0" lang="es-EC"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s-EC"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14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CONTENIDO: DIAGRAMACIÓN DE DIAPOSITIVA LIBRE. CAMBIAR EL NOMBRE DE LA INSTITUCIÓN</a:t>
            </a:r>
          </a:p>
          <a:p>
            <a:r>
              <a:rPr lang="en-US"/>
              <a:t>&lt;number&gt;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CONTENIDO: DIAGRAMACIÓN DE DIAPOSITIVA LIBRE. CAMBIAR EL NOMBRE DE LA INSTITUCIÓN</a:t>
            </a:r>
          </a:p>
          <a:p>
            <a:r>
              <a:rPr lang="en-US"/>
              <a:t>&lt;number&gt;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2EA42-337F-0006-5A8F-1C8DA77AB44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62F041-A41D-6DD1-BED8-3603CFC0C2C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a:extLst>
              <a:ext uri="{FF2B5EF4-FFF2-40B4-BE49-F238E27FC236}">
                <a16:creationId xmlns:a16="http://schemas.microsoft.com/office/drawing/2014/main" id="{E511CD52-D2F6-C80B-8818-AB4F0AAF863A}"/>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a:extLst>
              <a:ext uri="{FF2B5EF4-FFF2-40B4-BE49-F238E27FC236}">
                <a16:creationId xmlns:a16="http://schemas.microsoft.com/office/drawing/2014/main" id="{A9A5D477-D594-27A8-DD4C-FD4ECC78CAB6}"/>
              </a:ext>
            </a:extLst>
          </p:cNvPr>
          <p:cNvSpPr>
            <a:spLocks noGrp="1" noRot="1" noChangeAspect="1"/>
          </p:cNvSpPr>
          <p:nvPr>
            <p:ph type="sldImg" idx="2"/>
          </p:nvPr>
        </p:nvSpPr>
        <p:spPr>
          <a:xfrm>
            <a:off x="1782763" y="512763"/>
            <a:ext cx="5578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D240CBF-9518-DF17-B436-6A079E52173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CONTENIDO: DIAGRAMACIÓN DE DIAPOSITIVA LIBRE. CAMBIAR EL NOMBRE DE LA INSTITUCIÓN</a:t>
            </a:r>
          </a:p>
          <a:p>
            <a:r>
              <a:rPr lang="en-US"/>
              <a:t>&lt;number&gt;</a:t>
            </a:r>
          </a:p>
        </p:txBody>
      </p:sp>
      <p:sp>
        <p:nvSpPr>
          <p:cNvPr id="6" name="Footer Placeholder 5">
            <a:extLst>
              <a:ext uri="{FF2B5EF4-FFF2-40B4-BE49-F238E27FC236}">
                <a16:creationId xmlns:a16="http://schemas.microsoft.com/office/drawing/2014/main" id="{18EC9ED3-C89C-0B13-CADD-1786214138C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7FAAE4F3-A74D-DFE0-3073-9F55461AA76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6753631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CONTENIDO: DIAGRAMACIÓN DE DIAPOSITIVA LIBRE. CAMBIAR EL NOMBRE DE LA INSTITUCIÓN</a:t>
            </a:r>
          </a:p>
          <a:p>
            <a:r>
              <a:rPr lang="en-US"/>
              <a:t>&lt;number&gt;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CONTENIDO: DIAGRAMACIÓN DE DIAPOSITIVA LIBRE. CAMBIAR EL NOMBRE DE LA INSTITUCIÓN</a:t>
            </a:r>
          </a:p>
          <a:p>
            <a:r>
              <a:rPr lang="en-US"/>
              <a:t>&lt;number&gt;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240F8-9B2A-A39D-65A3-1F6F2657AFB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9EDF703-64EB-F2A8-48CF-D1E85C52A04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A3CBB2B-023C-D645-75C2-ACBAB96ABCF6}"/>
              </a:ext>
            </a:extLst>
          </p:cNvPr>
          <p:cNvSpPr>
            <a:spLocks noGrp="1"/>
          </p:cNvSpPr>
          <p:nvPr>
            <p:ph type="body" idx="1"/>
          </p:nvPr>
        </p:nvSpPr>
        <p:spPr/>
        <p:txBody>
          <a:bodyPr/>
          <a:lstStyle/>
          <a:p>
            <a:r>
              <a:rPr lang="es-EC" dirty="0"/>
              <a:t>Mencionar le porque de cada paso</a:t>
            </a:r>
          </a:p>
        </p:txBody>
      </p:sp>
      <p:sp>
        <p:nvSpPr>
          <p:cNvPr id="4" name="Marcador de número de diapositiva 3">
            <a:extLst>
              <a:ext uri="{FF2B5EF4-FFF2-40B4-BE49-F238E27FC236}">
                <a16:creationId xmlns:a16="http://schemas.microsoft.com/office/drawing/2014/main" id="{C871F64F-5D36-D958-63E6-81D9908A4CFB}"/>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53C0D2B-3B2A-6843-8BB2-DC517C07D247}" type="slidenum">
              <a:rPr kumimoji="0" lang="es-EC"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39</a:t>
            </a:fld>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6479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F954A-194C-3FF2-A3E5-99E02B087D2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ABE9F9C-CA9B-2CDE-0FBA-6A6ACF9FD45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33367D1-A38F-80FC-59CD-84524A6EF98C}"/>
              </a:ext>
            </a:extLst>
          </p:cNvPr>
          <p:cNvSpPr>
            <a:spLocks noGrp="1"/>
          </p:cNvSpPr>
          <p:nvPr>
            <p:ph type="body" idx="1"/>
          </p:nvPr>
        </p:nvSpPr>
        <p:spPr/>
        <p:txBody>
          <a:bodyPr/>
          <a:lstStyle/>
          <a:p>
            <a:r>
              <a:rPr lang="es-EC" dirty="0"/>
              <a:t>Mencionar le porque de cada paso</a:t>
            </a:r>
          </a:p>
        </p:txBody>
      </p:sp>
      <p:sp>
        <p:nvSpPr>
          <p:cNvPr id="4" name="Marcador de número de diapositiva 3">
            <a:extLst>
              <a:ext uri="{FF2B5EF4-FFF2-40B4-BE49-F238E27FC236}">
                <a16:creationId xmlns:a16="http://schemas.microsoft.com/office/drawing/2014/main" id="{48CC9D28-F4CF-019C-212D-7A976E5B6141}"/>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53C0D2B-3B2A-6843-8BB2-DC517C07D247}" type="slidenum">
              <a:rPr kumimoji="0" lang="es-EC"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40</a:t>
            </a:fld>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728751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D7DFF-1B0A-EA9B-9EB5-3F7B4779BB3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DC5B508-4B0A-E5E2-DEC2-973FE806C58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FA8B6B1-F359-6FE6-4CC3-7D64D9A3DEE4}"/>
              </a:ext>
            </a:extLst>
          </p:cNvPr>
          <p:cNvSpPr>
            <a:spLocks noGrp="1"/>
          </p:cNvSpPr>
          <p:nvPr>
            <p:ph type="body" idx="1"/>
          </p:nvPr>
        </p:nvSpPr>
        <p:spPr/>
        <p:txBody>
          <a:bodyPr/>
          <a:lstStyle/>
          <a:p>
            <a:r>
              <a:rPr lang="es-EC" dirty="0"/>
              <a:t>Mencionar le porque de cada paso</a:t>
            </a:r>
          </a:p>
        </p:txBody>
      </p:sp>
      <p:sp>
        <p:nvSpPr>
          <p:cNvPr id="4" name="Marcador de número de diapositiva 3">
            <a:extLst>
              <a:ext uri="{FF2B5EF4-FFF2-40B4-BE49-F238E27FC236}">
                <a16:creationId xmlns:a16="http://schemas.microsoft.com/office/drawing/2014/main" id="{A31F2D6E-9771-C2BC-5C5A-6E6DD3E3FB2B}"/>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53C0D2B-3B2A-6843-8BB2-DC517C07D247}" type="slidenum">
              <a:rPr kumimoji="0" lang="es-EC"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41</a:t>
            </a:fld>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17057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BC432-C8B7-F693-584D-C6A6A6238A7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5C0F39F-8A35-4175-EBD8-A087ECBD979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8FDAE80-1968-8776-C49A-DC64F722ED59}"/>
              </a:ext>
            </a:extLst>
          </p:cNvPr>
          <p:cNvSpPr>
            <a:spLocks noGrp="1"/>
          </p:cNvSpPr>
          <p:nvPr>
            <p:ph type="body" idx="1"/>
          </p:nvPr>
        </p:nvSpPr>
        <p:spPr/>
        <p:txBody>
          <a:bodyPr/>
          <a:lstStyle/>
          <a:p>
            <a:r>
              <a:rPr lang="es-EC" dirty="0"/>
              <a:t>Mencionar le porque de cada paso</a:t>
            </a:r>
          </a:p>
        </p:txBody>
      </p:sp>
      <p:sp>
        <p:nvSpPr>
          <p:cNvPr id="4" name="Marcador de número de diapositiva 3">
            <a:extLst>
              <a:ext uri="{FF2B5EF4-FFF2-40B4-BE49-F238E27FC236}">
                <a16:creationId xmlns:a16="http://schemas.microsoft.com/office/drawing/2014/main" id="{DF6D50D0-0A34-FED9-A267-1FA7EE440F59}"/>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53C0D2B-3B2A-6843-8BB2-DC517C07D247}" type="slidenum">
              <a:rPr kumimoji="0" lang="es-EC"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42</a:t>
            </a:fld>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63028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20D4A-78BA-7E60-93AD-B6C6CC2A8C1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C813939-762C-45D1-D984-11EC656D7EF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9D4E863-E306-D817-DD64-22581BA0734B}"/>
              </a:ext>
            </a:extLst>
          </p:cNvPr>
          <p:cNvSpPr>
            <a:spLocks noGrp="1"/>
          </p:cNvSpPr>
          <p:nvPr>
            <p:ph type="body" idx="1"/>
          </p:nvPr>
        </p:nvSpPr>
        <p:spPr/>
        <p:txBody>
          <a:bodyPr/>
          <a:lstStyle/>
          <a:p>
            <a:r>
              <a:rPr lang="es-EC" dirty="0"/>
              <a:t>Mencionar le porque de cada paso</a:t>
            </a:r>
          </a:p>
        </p:txBody>
      </p:sp>
      <p:sp>
        <p:nvSpPr>
          <p:cNvPr id="4" name="Marcador de número de diapositiva 3">
            <a:extLst>
              <a:ext uri="{FF2B5EF4-FFF2-40B4-BE49-F238E27FC236}">
                <a16:creationId xmlns:a16="http://schemas.microsoft.com/office/drawing/2014/main" id="{DD0B6363-78A5-1E5C-1F8B-E3C45927F58D}"/>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53C0D2B-3B2A-6843-8BB2-DC517C07D247}" type="slidenum">
              <a:rPr kumimoji="0" lang="es-EC"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43</a:t>
            </a:fld>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90740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3D7CA-28BA-BAAD-28F2-F2A0894203C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374A611-1E47-3B03-4FCC-D4B52F01C96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2E774C7-7C82-CE7C-AAF3-99D09F375C26}"/>
              </a:ext>
            </a:extLst>
          </p:cNvPr>
          <p:cNvSpPr>
            <a:spLocks noGrp="1"/>
          </p:cNvSpPr>
          <p:nvPr>
            <p:ph type="body" idx="1"/>
          </p:nvPr>
        </p:nvSpPr>
        <p:spPr/>
        <p:txBody>
          <a:bodyPr/>
          <a:lstStyle/>
          <a:p>
            <a:endParaRPr lang="es-EC" dirty="0"/>
          </a:p>
        </p:txBody>
      </p:sp>
      <p:sp>
        <p:nvSpPr>
          <p:cNvPr id="4" name="Marcador de número de diapositiva 3">
            <a:extLst>
              <a:ext uri="{FF2B5EF4-FFF2-40B4-BE49-F238E27FC236}">
                <a16:creationId xmlns:a16="http://schemas.microsoft.com/office/drawing/2014/main" id="{5726ED10-F727-A80C-0A6A-5B088A16E9C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E76BF3-3C06-4E47-ACB0-01DEF550867B}" type="slidenum">
              <a:rPr kumimoji="0" lang="es-EC"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s-EC"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1222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2B2E5-6569-CCC6-798A-43B0CB0A76E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9ACEC5E-E5B2-52CE-3F60-7F53FB02BC6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5E0AB04-2791-FB5F-8E4B-FF94808FD6F5}"/>
              </a:ext>
            </a:extLst>
          </p:cNvPr>
          <p:cNvSpPr>
            <a:spLocks noGrp="1"/>
          </p:cNvSpPr>
          <p:nvPr>
            <p:ph type="body" idx="1"/>
          </p:nvPr>
        </p:nvSpPr>
        <p:spPr/>
        <p:txBody>
          <a:bodyPr/>
          <a:lstStyle/>
          <a:p>
            <a:r>
              <a:rPr lang="es-EC" dirty="0"/>
              <a:t>Mencionar le porque de cada paso</a:t>
            </a:r>
          </a:p>
        </p:txBody>
      </p:sp>
      <p:sp>
        <p:nvSpPr>
          <p:cNvPr id="4" name="Marcador de número de diapositiva 3">
            <a:extLst>
              <a:ext uri="{FF2B5EF4-FFF2-40B4-BE49-F238E27FC236}">
                <a16:creationId xmlns:a16="http://schemas.microsoft.com/office/drawing/2014/main" id="{0E2E5139-7772-6051-9368-CBBFB2CE9E16}"/>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53C0D2B-3B2A-6843-8BB2-DC517C07D247}" type="slidenum">
              <a:rPr kumimoji="0" lang="es-EC"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44</a:t>
            </a:fld>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338382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s-EC"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47</a:t>
            </a:fld>
            <a:endParaRPr kumimoji="0" lang="es-EC"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465126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8F9C3A22-10B5-443C-A0EF-15D3B6385047}" type="slidenum">
              <a:rPr lang="es-EC" smtClean="0"/>
              <a:t>71</a:t>
            </a:fld>
            <a:endParaRPr lang="es-EC"/>
          </a:p>
        </p:txBody>
      </p:sp>
    </p:spTree>
    <p:extLst>
      <p:ext uri="{BB962C8B-B14F-4D97-AF65-F5344CB8AC3E}">
        <p14:creationId xmlns:p14="http://schemas.microsoft.com/office/powerpoint/2010/main" val="2994106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20F60-5403-5517-B3AB-168C7AD0B9E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357BEA7-80BA-01A5-98A5-CF96F9FF433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5463108-DCAA-2352-5E9D-0142E126A67A}"/>
              </a:ext>
            </a:extLst>
          </p:cNvPr>
          <p:cNvSpPr>
            <a:spLocks noGrp="1"/>
          </p:cNvSpPr>
          <p:nvPr>
            <p:ph type="body" idx="1"/>
          </p:nvPr>
        </p:nvSpPr>
        <p:spPr/>
        <p:txBody>
          <a:bodyPr/>
          <a:lstStyle/>
          <a:p>
            <a:endParaRPr lang="es-EC" dirty="0"/>
          </a:p>
        </p:txBody>
      </p:sp>
      <p:sp>
        <p:nvSpPr>
          <p:cNvPr id="4" name="Marcador de número de diapositiva 3">
            <a:extLst>
              <a:ext uri="{FF2B5EF4-FFF2-40B4-BE49-F238E27FC236}">
                <a16:creationId xmlns:a16="http://schemas.microsoft.com/office/drawing/2014/main" id="{D7373872-AC88-9165-5858-1898E4E663D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E76BF3-3C06-4E47-ACB0-01DEF550867B}" type="slidenum">
              <a:rPr kumimoji="0" lang="es-EC"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s-EC"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0550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txBox="1">
            <a:spLocks noGrp="1"/>
          </p:cNvSpPr>
          <p:nvPr>
            <p:ph type="body" idx="1"/>
          </p:nvPr>
        </p:nvSpPr>
        <p:spPr>
          <a:xfrm>
            <a:off x="992800" y="3228875"/>
            <a:ext cx="7942575" cy="30589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4:notes"/>
          <p:cNvSpPr>
            <a:spLocks noGrp="1" noRot="1" noChangeAspect="1"/>
          </p:cNvSpPr>
          <p:nvPr>
            <p:ph type="sldImg" idx="2"/>
          </p:nvPr>
        </p:nvSpPr>
        <p:spPr>
          <a:xfrm>
            <a:off x="2193925" y="509588"/>
            <a:ext cx="5541963" cy="25495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9746b3263c_0_17:notes"/>
          <p:cNvSpPr txBox="1">
            <a:spLocks noGrp="1"/>
          </p:cNvSpPr>
          <p:nvPr>
            <p:ph type="body" idx="1"/>
          </p:nvPr>
        </p:nvSpPr>
        <p:spPr>
          <a:xfrm>
            <a:off x="992800" y="3228875"/>
            <a:ext cx="7942500" cy="305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a:t>Durante el período de enero a diciembre de 2025, se realizaron un total de 3.775 pruebas especializadas. El CRN EGTV registró el mayor número de muestras procesadas, mientras que el IVTS efectuó el recuento de linfocitos T CD4+ hasta el 30 de enero de 2025. A partir de esa fecha, la técnica fue desconcentrada hacia los laboratorios del MSP.</a:t>
            </a:r>
            <a:endParaRPr/>
          </a:p>
        </p:txBody>
      </p:sp>
      <p:sp>
        <p:nvSpPr>
          <p:cNvPr id="92" name="Google Shape;92;g39746b3263c_0_17:notes"/>
          <p:cNvSpPr>
            <a:spLocks noGrp="1" noRot="1" noChangeAspect="1"/>
          </p:cNvSpPr>
          <p:nvPr>
            <p:ph type="sldImg" idx="2"/>
          </p:nvPr>
        </p:nvSpPr>
        <p:spPr>
          <a:xfrm>
            <a:off x="2193925" y="509588"/>
            <a:ext cx="5541963" cy="25495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d716f58189_1_0:notes"/>
          <p:cNvSpPr txBox="1">
            <a:spLocks noGrp="1"/>
          </p:cNvSpPr>
          <p:nvPr>
            <p:ph type="body" idx="1"/>
          </p:nvPr>
        </p:nvSpPr>
        <p:spPr>
          <a:xfrm>
            <a:off x="992800" y="3228875"/>
            <a:ext cx="7942500" cy="305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g3d716f58189_1_0:notes"/>
          <p:cNvSpPr>
            <a:spLocks noGrp="1" noRot="1" noChangeAspect="1"/>
          </p:cNvSpPr>
          <p:nvPr>
            <p:ph type="sldImg" idx="2"/>
          </p:nvPr>
        </p:nvSpPr>
        <p:spPr>
          <a:xfrm>
            <a:off x="1655025" y="509825"/>
            <a:ext cx="6619200" cy="2549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992800" y="3228875"/>
            <a:ext cx="7942575" cy="305895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MX"/>
              <a:t>La OPS organizó el curso de capacitación técnica “Taller de Capacitación en Vigilancia Laboratorial de Patógenos Emergentes y Reemergentes con Potencial Pandémico y/o Epidémico”. Este se llevó a cabo del 26 al 28 de agosto del 2025, en la Oficina Técnica en la ciudad de Tena del Instituto Nacional de Investigación en Salud Pública Dr. Leopoldo Izquieta Pérez (INSPI), en la región Amazónica de Ecuador y contó con la participación del personal técnico de laboratorios de salud humana y animal involucrados en la vigilancia de patógenos con potencial pandémico y/o epidémico en los países participantes del Proyecto PROTECT: Bolivia, Colombia, Ecuador y Paraguay. En dicho taller se desarrollaron las técnicas de detección molecular de virus como Fiebre amarilla, Dengue, Zika, Chikungunya, Mayaro y Oropuche, con el fin de fortalecer las capacidades técnicas en la detección y vigilancia molecular de patógenos emergentes y reemergentes en nuestro país. </a:t>
            </a:r>
            <a:endParaRPr/>
          </a:p>
        </p:txBody>
      </p:sp>
      <p:sp>
        <p:nvSpPr>
          <p:cNvPr id="106" name="Google Shape;106;p3:notes"/>
          <p:cNvSpPr>
            <a:spLocks noGrp="1" noRot="1" noChangeAspect="1"/>
          </p:cNvSpPr>
          <p:nvPr>
            <p:ph type="sldImg" idx="2"/>
          </p:nvPr>
        </p:nvSpPr>
        <p:spPr>
          <a:xfrm>
            <a:off x="1655025" y="509825"/>
            <a:ext cx="6619125" cy="25491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992800" y="3228875"/>
            <a:ext cx="7942575" cy="30589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a:t>En el mes de diciembre del 2025 acude un personal de la oficina técnica Tena al Taller Regional de Secuenciación de tercera generación y caracterización de patogenos bacterianos entericos en el Instituto conmemorativo GORGAS de la ciudad de Panama evento organizado por la OPS/  en colaboración con la Asociación de Laboratorios de Salud Pública (APHL), con el fin de implementar el Laboratorio de secuenciación en esta oficina técnica.</a:t>
            </a:r>
            <a:endParaRPr/>
          </a:p>
          <a:p>
            <a:pPr marL="0" lvl="0" indent="0" algn="l" rtl="0">
              <a:spcBef>
                <a:spcPts val="0"/>
              </a:spcBef>
              <a:spcAft>
                <a:spcPts val="0"/>
              </a:spcAft>
              <a:buNone/>
            </a:pPr>
            <a:endParaRPr/>
          </a:p>
        </p:txBody>
      </p:sp>
      <p:sp>
        <p:nvSpPr>
          <p:cNvPr id="115" name="Google Shape;115;p5:notes"/>
          <p:cNvSpPr>
            <a:spLocks noGrp="1" noRot="1" noChangeAspect="1"/>
          </p:cNvSpPr>
          <p:nvPr>
            <p:ph type="sldImg" idx="2"/>
          </p:nvPr>
        </p:nvSpPr>
        <p:spPr>
          <a:xfrm>
            <a:off x="1655025" y="509825"/>
            <a:ext cx="6619125" cy="25491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250083" y="1355149"/>
            <a:ext cx="13500497" cy="2882806"/>
          </a:xfrm>
        </p:spPr>
        <p:txBody>
          <a:bodyPr anchor="b"/>
          <a:lstStyle>
            <a:lvl1pPr algn="ctr">
              <a:defRPr sz="7244"/>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50083" y="4349128"/>
            <a:ext cx="13500497" cy="1999179"/>
          </a:xfrm>
        </p:spPr>
        <p:txBody>
          <a:bodyPr/>
          <a:lstStyle>
            <a:lvl1pPr marL="0" indent="0" algn="ctr">
              <a:buNone/>
              <a:defRPr sz="2898"/>
            </a:lvl1pPr>
            <a:lvl2pPr marL="552023" indent="0" algn="ctr">
              <a:buNone/>
              <a:defRPr sz="2415"/>
            </a:lvl2pPr>
            <a:lvl3pPr marL="1104047" indent="0" algn="ctr">
              <a:buNone/>
              <a:defRPr sz="2173"/>
            </a:lvl3pPr>
            <a:lvl4pPr marL="1656070" indent="0" algn="ctr">
              <a:buNone/>
              <a:defRPr sz="1932"/>
            </a:lvl4pPr>
            <a:lvl5pPr marL="2208093" indent="0" algn="ctr">
              <a:buNone/>
              <a:defRPr sz="1932"/>
            </a:lvl5pPr>
            <a:lvl6pPr marL="2760116" indent="0" algn="ctr">
              <a:buNone/>
              <a:defRPr sz="1932"/>
            </a:lvl6pPr>
            <a:lvl7pPr marL="3312140" indent="0" algn="ctr">
              <a:buNone/>
              <a:defRPr sz="1932"/>
            </a:lvl7pPr>
            <a:lvl8pPr marL="3864163" indent="0" algn="ctr">
              <a:buNone/>
              <a:defRPr sz="1932"/>
            </a:lvl8pPr>
            <a:lvl9pPr marL="4416186" indent="0" algn="ctr">
              <a:buNone/>
              <a:defRPr sz="1932"/>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88082A4-1791-42DE-9C5B-FB743F5BD030}" type="datetimeFigureOut">
              <a:rPr lang="es-EC" smtClean="0"/>
              <a:t>27/4/2026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1932494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88082A4-1791-42DE-9C5B-FB743F5BD030}" type="datetimeFigureOut">
              <a:rPr lang="es-EC" smtClean="0"/>
              <a:t>27/4/2026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2615826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881724" y="440855"/>
            <a:ext cx="3881393" cy="7017256"/>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37545" y="440855"/>
            <a:ext cx="11419171" cy="7017256"/>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88082A4-1791-42DE-9C5B-FB743F5BD030}" type="datetimeFigureOut">
              <a:rPr lang="es-EC" smtClean="0"/>
              <a:t>27/4/2026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30757278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2250083" y="1355149"/>
            <a:ext cx="13500497" cy="288280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7244"/>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2250083" y="4349128"/>
            <a:ext cx="13500497" cy="1999179"/>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207"/>
              </a:spcBef>
              <a:spcAft>
                <a:spcPts val="0"/>
              </a:spcAft>
              <a:buClr>
                <a:schemeClr val="dk1"/>
              </a:buClr>
              <a:buSzPts val="2400"/>
              <a:buNone/>
              <a:defRPr sz="2898"/>
            </a:lvl1pPr>
            <a:lvl2pPr lvl="1" algn="ctr">
              <a:lnSpc>
                <a:spcPct val="90000"/>
              </a:lnSpc>
              <a:spcBef>
                <a:spcPts val="604"/>
              </a:spcBef>
              <a:spcAft>
                <a:spcPts val="0"/>
              </a:spcAft>
              <a:buClr>
                <a:schemeClr val="dk1"/>
              </a:buClr>
              <a:buSzPts val="2000"/>
              <a:buNone/>
              <a:defRPr sz="2415"/>
            </a:lvl2pPr>
            <a:lvl3pPr lvl="2" algn="ctr">
              <a:lnSpc>
                <a:spcPct val="90000"/>
              </a:lnSpc>
              <a:spcBef>
                <a:spcPts val="604"/>
              </a:spcBef>
              <a:spcAft>
                <a:spcPts val="0"/>
              </a:spcAft>
              <a:buClr>
                <a:schemeClr val="dk1"/>
              </a:buClr>
              <a:buSzPts val="1800"/>
              <a:buNone/>
              <a:defRPr sz="2173"/>
            </a:lvl3pPr>
            <a:lvl4pPr lvl="3" algn="ctr">
              <a:lnSpc>
                <a:spcPct val="90000"/>
              </a:lnSpc>
              <a:spcBef>
                <a:spcPts val="604"/>
              </a:spcBef>
              <a:spcAft>
                <a:spcPts val="0"/>
              </a:spcAft>
              <a:buClr>
                <a:schemeClr val="dk1"/>
              </a:buClr>
              <a:buSzPts val="1600"/>
              <a:buNone/>
              <a:defRPr sz="1932"/>
            </a:lvl4pPr>
            <a:lvl5pPr lvl="4" algn="ctr">
              <a:lnSpc>
                <a:spcPct val="90000"/>
              </a:lnSpc>
              <a:spcBef>
                <a:spcPts val="604"/>
              </a:spcBef>
              <a:spcAft>
                <a:spcPts val="0"/>
              </a:spcAft>
              <a:buClr>
                <a:schemeClr val="dk1"/>
              </a:buClr>
              <a:buSzPts val="1600"/>
              <a:buNone/>
              <a:defRPr sz="1932"/>
            </a:lvl5pPr>
            <a:lvl6pPr lvl="5" algn="ctr">
              <a:lnSpc>
                <a:spcPct val="90000"/>
              </a:lnSpc>
              <a:spcBef>
                <a:spcPts val="604"/>
              </a:spcBef>
              <a:spcAft>
                <a:spcPts val="0"/>
              </a:spcAft>
              <a:buClr>
                <a:schemeClr val="dk1"/>
              </a:buClr>
              <a:buSzPts val="1600"/>
              <a:buNone/>
              <a:defRPr sz="1932"/>
            </a:lvl6pPr>
            <a:lvl7pPr lvl="6" algn="ctr">
              <a:lnSpc>
                <a:spcPct val="90000"/>
              </a:lnSpc>
              <a:spcBef>
                <a:spcPts val="604"/>
              </a:spcBef>
              <a:spcAft>
                <a:spcPts val="0"/>
              </a:spcAft>
              <a:buClr>
                <a:schemeClr val="dk1"/>
              </a:buClr>
              <a:buSzPts val="1600"/>
              <a:buNone/>
              <a:defRPr sz="1932"/>
            </a:lvl7pPr>
            <a:lvl8pPr lvl="7" algn="ctr">
              <a:lnSpc>
                <a:spcPct val="90000"/>
              </a:lnSpc>
              <a:spcBef>
                <a:spcPts val="604"/>
              </a:spcBef>
              <a:spcAft>
                <a:spcPts val="0"/>
              </a:spcAft>
              <a:buClr>
                <a:schemeClr val="dk1"/>
              </a:buClr>
              <a:buSzPts val="1600"/>
              <a:buNone/>
              <a:defRPr sz="1932"/>
            </a:lvl8pPr>
            <a:lvl9pPr lvl="8" algn="ctr">
              <a:lnSpc>
                <a:spcPct val="90000"/>
              </a:lnSpc>
              <a:spcBef>
                <a:spcPts val="604"/>
              </a:spcBef>
              <a:spcAft>
                <a:spcPts val="0"/>
              </a:spcAft>
              <a:buClr>
                <a:schemeClr val="dk1"/>
              </a:buClr>
              <a:buSzPts val="1600"/>
              <a:buNone/>
              <a:defRPr sz="1932"/>
            </a:lvl9pPr>
          </a:lstStyle>
          <a:p>
            <a:endParaRPr/>
          </a:p>
        </p:txBody>
      </p:sp>
      <p:sp>
        <p:nvSpPr>
          <p:cNvPr id="18" name="Google Shape;18;p7"/>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3777726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1237546" y="440855"/>
            <a:ext cx="15525572" cy="1600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1237546" y="2204273"/>
            <a:ext cx="15525572" cy="5253838"/>
          </a:xfrm>
          <a:prstGeom prst="rect">
            <a:avLst/>
          </a:prstGeom>
          <a:noFill/>
          <a:ln>
            <a:noFill/>
          </a:ln>
        </p:spPr>
        <p:txBody>
          <a:bodyPr spcFirstLastPara="1" wrap="square" lIns="91425" tIns="45700" rIns="91425" bIns="45700" anchor="t" anchorCtr="0">
            <a:normAutofit/>
          </a:bodyPr>
          <a:lstStyle>
            <a:lvl1pPr marL="552023" lvl="0" indent="-414017" algn="l">
              <a:lnSpc>
                <a:spcPct val="90000"/>
              </a:lnSpc>
              <a:spcBef>
                <a:spcPts val="1207"/>
              </a:spcBef>
              <a:spcAft>
                <a:spcPts val="0"/>
              </a:spcAft>
              <a:buClr>
                <a:schemeClr val="dk1"/>
              </a:buClr>
              <a:buSzPts val="1800"/>
              <a:buChar char="•"/>
              <a:defRPr/>
            </a:lvl1pPr>
            <a:lvl2pPr marL="1104047" lvl="1" indent="-414017" algn="l">
              <a:lnSpc>
                <a:spcPct val="90000"/>
              </a:lnSpc>
              <a:spcBef>
                <a:spcPts val="604"/>
              </a:spcBef>
              <a:spcAft>
                <a:spcPts val="0"/>
              </a:spcAft>
              <a:buClr>
                <a:schemeClr val="dk1"/>
              </a:buClr>
              <a:buSzPts val="1800"/>
              <a:buChar char="•"/>
              <a:defRPr/>
            </a:lvl2pPr>
            <a:lvl3pPr marL="1656070" lvl="2" indent="-414017" algn="l">
              <a:lnSpc>
                <a:spcPct val="90000"/>
              </a:lnSpc>
              <a:spcBef>
                <a:spcPts val="604"/>
              </a:spcBef>
              <a:spcAft>
                <a:spcPts val="0"/>
              </a:spcAft>
              <a:buClr>
                <a:schemeClr val="dk1"/>
              </a:buClr>
              <a:buSzPts val="1800"/>
              <a:buChar char="•"/>
              <a:defRPr/>
            </a:lvl3pPr>
            <a:lvl4pPr marL="2208093" lvl="3" indent="-414017" algn="l">
              <a:lnSpc>
                <a:spcPct val="90000"/>
              </a:lnSpc>
              <a:spcBef>
                <a:spcPts val="604"/>
              </a:spcBef>
              <a:spcAft>
                <a:spcPts val="0"/>
              </a:spcAft>
              <a:buClr>
                <a:schemeClr val="dk1"/>
              </a:buClr>
              <a:buSzPts val="1800"/>
              <a:buChar char="•"/>
              <a:defRPr/>
            </a:lvl4pPr>
            <a:lvl5pPr marL="2760116" lvl="4" indent="-414017" algn="l">
              <a:lnSpc>
                <a:spcPct val="90000"/>
              </a:lnSpc>
              <a:spcBef>
                <a:spcPts val="604"/>
              </a:spcBef>
              <a:spcAft>
                <a:spcPts val="0"/>
              </a:spcAft>
              <a:buClr>
                <a:schemeClr val="dk1"/>
              </a:buClr>
              <a:buSzPts val="1800"/>
              <a:buChar char="•"/>
              <a:defRPr/>
            </a:lvl5pPr>
            <a:lvl6pPr marL="3312140" lvl="5" indent="-414017" algn="l">
              <a:lnSpc>
                <a:spcPct val="90000"/>
              </a:lnSpc>
              <a:spcBef>
                <a:spcPts val="604"/>
              </a:spcBef>
              <a:spcAft>
                <a:spcPts val="0"/>
              </a:spcAft>
              <a:buClr>
                <a:schemeClr val="dk1"/>
              </a:buClr>
              <a:buSzPts val="1800"/>
              <a:buChar char="•"/>
              <a:defRPr/>
            </a:lvl6pPr>
            <a:lvl7pPr marL="3864163" lvl="6" indent="-414017" algn="l">
              <a:lnSpc>
                <a:spcPct val="90000"/>
              </a:lnSpc>
              <a:spcBef>
                <a:spcPts val="604"/>
              </a:spcBef>
              <a:spcAft>
                <a:spcPts val="0"/>
              </a:spcAft>
              <a:buClr>
                <a:schemeClr val="dk1"/>
              </a:buClr>
              <a:buSzPts val="1800"/>
              <a:buChar char="•"/>
              <a:defRPr/>
            </a:lvl7pPr>
            <a:lvl8pPr marL="4416186" lvl="7" indent="-414017" algn="l">
              <a:lnSpc>
                <a:spcPct val="90000"/>
              </a:lnSpc>
              <a:spcBef>
                <a:spcPts val="604"/>
              </a:spcBef>
              <a:spcAft>
                <a:spcPts val="0"/>
              </a:spcAft>
              <a:buClr>
                <a:schemeClr val="dk1"/>
              </a:buClr>
              <a:buSzPts val="1800"/>
              <a:buChar char="•"/>
              <a:defRPr/>
            </a:lvl8pPr>
            <a:lvl9pPr marL="4968210" lvl="8" indent="-414017" algn="l">
              <a:lnSpc>
                <a:spcPct val="90000"/>
              </a:lnSpc>
              <a:spcBef>
                <a:spcPts val="604"/>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17871233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1228170" y="2064351"/>
            <a:ext cx="15525572" cy="344441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7244"/>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1228170" y="5541352"/>
            <a:ext cx="15525572" cy="1811337"/>
          </a:xfrm>
          <a:prstGeom prst="rect">
            <a:avLst/>
          </a:prstGeom>
          <a:noFill/>
          <a:ln>
            <a:noFill/>
          </a:ln>
        </p:spPr>
        <p:txBody>
          <a:bodyPr spcFirstLastPara="1" wrap="square" lIns="91425" tIns="45700" rIns="91425" bIns="45700" anchor="t" anchorCtr="0">
            <a:normAutofit/>
          </a:bodyPr>
          <a:lstStyle>
            <a:lvl1pPr marL="552023" lvl="0" indent="-276012" algn="l">
              <a:lnSpc>
                <a:spcPct val="90000"/>
              </a:lnSpc>
              <a:spcBef>
                <a:spcPts val="1207"/>
              </a:spcBef>
              <a:spcAft>
                <a:spcPts val="0"/>
              </a:spcAft>
              <a:buClr>
                <a:srgbClr val="888888"/>
              </a:buClr>
              <a:buSzPts val="2400"/>
              <a:buNone/>
              <a:defRPr sz="2898">
                <a:solidFill>
                  <a:srgbClr val="888888"/>
                </a:solidFill>
              </a:defRPr>
            </a:lvl1pPr>
            <a:lvl2pPr marL="1104047" lvl="1" indent="-276012" algn="l">
              <a:lnSpc>
                <a:spcPct val="90000"/>
              </a:lnSpc>
              <a:spcBef>
                <a:spcPts val="604"/>
              </a:spcBef>
              <a:spcAft>
                <a:spcPts val="0"/>
              </a:spcAft>
              <a:buClr>
                <a:srgbClr val="888888"/>
              </a:buClr>
              <a:buSzPts val="2000"/>
              <a:buNone/>
              <a:defRPr sz="2415">
                <a:solidFill>
                  <a:srgbClr val="888888"/>
                </a:solidFill>
              </a:defRPr>
            </a:lvl2pPr>
            <a:lvl3pPr marL="1656070" lvl="2" indent="-276012" algn="l">
              <a:lnSpc>
                <a:spcPct val="90000"/>
              </a:lnSpc>
              <a:spcBef>
                <a:spcPts val="604"/>
              </a:spcBef>
              <a:spcAft>
                <a:spcPts val="0"/>
              </a:spcAft>
              <a:buClr>
                <a:srgbClr val="888888"/>
              </a:buClr>
              <a:buSzPts val="1800"/>
              <a:buNone/>
              <a:defRPr sz="2173">
                <a:solidFill>
                  <a:srgbClr val="888888"/>
                </a:solidFill>
              </a:defRPr>
            </a:lvl3pPr>
            <a:lvl4pPr marL="2208093" lvl="3" indent="-276012" algn="l">
              <a:lnSpc>
                <a:spcPct val="90000"/>
              </a:lnSpc>
              <a:spcBef>
                <a:spcPts val="604"/>
              </a:spcBef>
              <a:spcAft>
                <a:spcPts val="0"/>
              </a:spcAft>
              <a:buClr>
                <a:srgbClr val="888888"/>
              </a:buClr>
              <a:buSzPts val="1600"/>
              <a:buNone/>
              <a:defRPr sz="1932">
                <a:solidFill>
                  <a:srgbClr val="888888"/>
                </a:solidFill>
              </a:defRPr>
            </a:lvl4pPr>
            <a:lvl5pPr marL="2760116" lvl="4" indent="-276012" algn="l">
              <a:lnSpc>
                <a:spcPct val="90000"/>
              </a:lnSpc>
              <a:spcBef>
                <a:spcPts val="604"/>
              </a:spcBef>
              <a:spcAft>
                <a:spcPts val="0"/>
              </a:spcAft>
              <a:buClr>
                <a:srgbClr val="888888"/>
              </a:buClr>
              <a:buSzPts val="1600"/>
              <a:buNone/>
              <a:defRPr sz="1932">
                <a:solidFill>
                  <a:srgbClr val="888888"/>
                </a:solidFill>
              </a:defRPr>
            </a:lvl5pPr>
            <a:lvl6pPr marL="3312140" lvl="5" indent="-276012" algn="l">
              <a:lnSpc>
                <a:spcPct val="90000"/>
              </a:lnSpc>
              <a:spcBef>
                <a:spcPts val="604"/>
              </a:spcBef>
              <a:spcAft>
                <a:spcPts val="0"/>
              </a:spcAft>
              <a:buClr>
                <a:srgbClr val="888888"/>
              </a:buClr>
              <a:buSzPts val="1600"/>
              <a:buNone/>
              <a:defRPr sz="1932">
                <a:solidFill>
                  <a:srgbClr val="888888"/>
                </a:solidFill>
              </a:defRPr>
            </a:lvl6pPr>
            <a:lvl7pPr marL="3864163" lvl="6" indent="-276012" algn="l">
              <a:lnSpc>
                <a:spcPct val="90000"/>
              </a:lnSpc>
              <a:spcBef>
                <a:spcPts val="604"/>
              </a:spcBef>
              <a:spcAft>
                <a:spcPts val="0"/>
              </a:spcAft>
              <a:buClr>
                <a:srgbClr val="888888"/>
              </a:buClr>
              <a:buSzPts val="1600"/>
              <a:buNone/>
              <a:defRPr sz="1932">
                <a:solidFill>
                  <a:srgbClr val="888888"/>
                </a:solidFill>
              </a:defRPr>
            </a:lvl7pPr>
            <a:lvl8pPr marL="4416186" lvl="7" indent="-276012" algn="l">
              <a:lnSpc>
                <a:spcPct val="90000"/>
              </a:lnSpc>
              <a:spcBef>
                <a:spcPts val="604"/>
              </a:spcBef>
              <a:spcAft>
                <a:spcPts val="0"/>
              </a:spcAft>
              <a:buClr>
                <a:srgbClr val="888888"/>
              </a:buClr>
              <a:buSzPts val="1600"/>
              <a:buNone/>
              <a:defRPr sz="1932">
                <a:solidFill>
                  <a:srgbClr val="888888"/>
                </a:solidFill>
              </a:defRPr>
            </a:lvl8pPr>
            <a:lvl9pPr marL="4968210" lvl="8" indent="-276012" algn="l">
              <a:lnSpc>
                <a:spcPct val="90000"/>
              </a:lnSpc>
              <a:spcBef>
                <a:spcPts val="604"/>
              </a:spcBef>
              <a:spcAft>
                <a:spcPts val="0"/>
              </a:spcAft>
              <a:buClr>
                <a:srgbClr val="888888"/>
              </a:buClr>
              <a:buSzPts val="1600"/>
              <a:buNone/>
              <a:defRPr sz="1932">
                <a:solidFill>
                  <a:srgbClr val="888888"/>
                </a:solidFill>
              </a:defRPr>
            </a:lvl9pPr>
          </a:lstStyle>
          <a:p>
            <a:endParaRPr/>
          </a:p>
        </p:txBody>
      </p:sp>
      <p:sp>
        <p:nvSpPr>
          <p:cNvPr id="30" name="Google Shape;30;p9"/>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1288845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1237546" y="440855"/>
            <a:ext cx="15525572" cy="1600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1237545" y="2204273"/>
            <a:ext cx="7650282" cy="5253838"/>
          </a:xfrm>
          <a:prstGeom prst="rect">
            <a:avLst/>
          </a:prstGeom>
          <a:noFill/>
          <a:ln>
            <a:noFill/>
          </a:ln>
        </p:spPr>
        <p:txBody>
          <a:bodyPr spcFirstLastPara="1" wrap="square" lIns="91425" tIns="45700" rIns="91425" bIns="45700" anchor="t" anchorCtr="0">
            <a:normAutofit/>
          </a:bodyPr>
          <a:lstStyle>
            <a:lvl1pPr marL="552023" lvl="0" indent="-414017" algn="l">
              <a:lnSpc>
                <a:spcPct val="90000"/>
              </a:lnSpc>
              <a:spcBef>
                <a:spcPts val="1207"/>
              </a:spcBef>
              <a:spcAft>
                <a:spcPts val="0"/>
              </a:spcAft>
              <a:buClr>
                <a:schemeClr val="dk1"/>
              </a:buClr>
              <a:buSzPts val="1800"/>
              <a:buChar char="•"/>
              <a:defRPr/>
            </a:lvl1pPr>
            <a:lvl2pPr marL="1104047" lvl="1" indent="-414017" algn="l">
              <a:lnSpc>
                <a:spcPct val="90000"/>
              </a:lnSpc>
              <a:spcBef>
                <a:spcPts val="604"/>
              </a:spcBef>
              <a:spcAft>
                <a:spcPts val="0"/>
              </a:spcAft>
              <a:buClr>
                <a:schemeClr val="dk1"/>
              </a:buClr>
              <a:buSzPts val="1800"/>
              <a:buChar char="•"/>
              <a:defRPr/>
            </a:lvl2pPr>
            <a:lvl3pPr marL="1656070" lvl="2" indent="-414017" algn="l">
              <a:lnSpc>
                <a:spcPct val="90000"/>
              </a:lnSpc>
              <a:spcBef>
                <a:spcPts val="604"/>
              </a:spcBef>
              <a:spcAft>
                <a:spcPts val="0"/>
              </a:spcAft>
              <a:buClr>
                <a:schemeClr val="dk1"/>
              </a:buClr>
              <a:buSzPts val="1800"/>
              <a:buChar char="•"/>
              <a:defRPr/>
            </a:lvl3pPr>
            <a:lvl4pPr marL="2208093" lvl="3" indent="-414017" algn="l">
              <a:lnSpc>
                <a:spcPct val="90000"/>
              </a:lnSpc>
              <a:spcBef>
                <a:spcPts val="604"/>
              </a:spcBef>
              <a:spcAft>
                <a:spcPts val="0"/>
              </a:spcAft>
              <a:buClr>
                <a:schemeClr val="dk1"/>
              </a:buClr>
              <a:buSzPts val="1800"/>
              <a:buChar char="•"/>
              <a:defRPr/>
            </a:lvl4pPr>
            <a:lvl5pPr marL="2760116" lvl="4" indent="-414017" algn="l">
              <a:lnSpc>
                <a:spcPct val="90000"/>
              </a:lnSpc>
              <a:spcBef>
                <a:spcPts val="604"/>
              </a:spcBef>
              <a:spcAft>
                <a:spcPts val="0"/>
              </a:spcAft>
              <a:buClr>
                <a:schemeClr val="dk1"/>
              </a:buClr>
              <a:buSzPts val="1800"/>
              <a:buChar char="•"/>
              <a:defRPr/>
            </a:lvl5pPr>
            <a:lvl6pPr marL="3312140" lvl="5" indent="-414017" algn="l">
              <a:lnSpc>
                <a:spcPct val="90000"/>
              </a:lnSpc>
              <a:spcBef>
                <a:spcPts val="604"/>
              </a:spcBef>
              <a:spcAft>
                <a:spcPts val="0"/>
              </a:spcAft>
              <a:buClr>
                <a:schemeClr val="dk1"/>
              </a:buClr>
              <a:buSzPts val="1800"/>
              <a:buChar char="•"/>
              <a:defRPr/>
            </a:lvl6pPr>
            <a:lvl7pPr marL="3864163" lvl="6" indent="-414017" algn="l">
              <a:lnSpc>
                <a:spcPct val="90000"/>
              </a:lnSpc>
              <a:spcBef>
                <a:spcPts val="604"/>
              </a:spcBef>
              <a:spcAft>
                <a:spcPts val="0"/>
              </a:spcAft>
              <a:buClr>
                <a:schemeClr val="dk1"/>
              </a:buClr>
              <a:buSzPts val="1800"/>
              <a:buChar char="•"/>
              <a:defRPr/>
            </a:lvl7pPr>
            <a:lvl8pPr marL="4416186" lvl="7" indent="-414017" algn="l">
              <a:lnSpc>
                <a:spcPct val="90000"/>
              </a:lnSpc>
              <a:spcBef>
                <a:spcPts val="604"/>
              </a:spcBef>
              <a:spcAft>
                <a:spcPts val="0"/>
              </a:spcAft>
              <a:buClr>
                <a:schemeClr val="dk1"/>
              </a:buClr>
              <a:buSzPts val="1800"/>
              <a:buChar char="•"/>
              <a:defRPr/>
            </a:lvl8pPr>
            <a:lvl9pPr marL="4968210" lvl="8" indent="-414017" algn="l">
              <a:lnSpc>
                <a:spcPct val="90000"/>
              </a:lnSpc>
              <a:spcBef>
                <a:spcPts val="604"/>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9112836" y="2204273"/>
            <a:ext cx="7650282" cy="5253838"/>
          </a:xfrm>
          <a:prstGeom prst="rect">
            <a:avLst/>
          </a:prstGeom>
          <a:noFill/>
          <a:ln>
            <a:noFill/>
          </a:ln>
        </p:spPr>
        <p:txBody>
          <a:bodyPr spcFirstLastPara="1" wrap="square" lIns="91425" tIns="45700" rIns="91425" bIns="45700" anchor="t" anchorCtr="0">
            <a:normAutofit/>
          </a:bodyPr>
          <a:lstStyle>
            <a:lvl1pPr marL="552023" lvl="0" indent="-414017" algn="l">
              <a:lnSpc>
                <a:spcPct val="90000"/>
              </a:lnSpc>
              <a:spcBef>
                <a:spcPts val="1207"/>
              </a:spcBef>
              <a:spcAft>
                <a:spcPts val="0"/>
              </a:spcAft>
              <a:buClr>
                <a:schemeClr val="dk1"/>
              </a:buClr>
              <a:buSzPts val="1800"/>
              <a:buChar char="•"/>
              <a:defRPr/>
            </a:lvl1pPr>
            <a:lvl2pPr marL="1104047" lvl="1" indent="-414017" algn="l">
              <a:lnSpc>
                <a:spcPct val="90000"/>
              </a:lnSpc>
              <a:spcBef>
                <a:spcPts val="604"/>
              </a:spcBef>
              <a:spcAft>
                <a:spcPts val="0"/>
              </a:spcAft>
              <a:buClr>
                <a:schemeClr val="dk1"/>
              </a:buClr>
              <a:buSzPts val="1800"/>
              <a:buChar char="•"/>
              <a:defRPr/>
            </a:lvl2pPr>
            <a:lvl3pPr marL="1656070" lvl="2" indent="-414017" algn="l">
              <a:lnSpc>
                <a:spcPct val="90000"/>
              </a:lnSpc>
              <a:spcBef>
                <a:spcPts val="604"/>
              </a:spcBef>
              <a:spcAft>
                <a:spcPts val="0"/>
              </a:spcAft>
              <a:buClr>
                <a:schemeClr val="dk1"/>
              </a:buClr>
              <a:buSzPts val="1800"/>
              <a:buChar char="•"/>
              <a:defRPr/>
            </a:lvl3pPr>
            <a:lvl4pPr marL="2208093" lvl="3" indent="-414017" algn="l">
              <a:lnSpc>
                <a:spcPct val="90000"/>
              </a:lnSpc>
              <a:spcBef>
                <a:spcPts val="604"/>
              </a:spcBef>
              <a:spcAft>
                <a:spcPts val="0"/>
              </a:spcAft>
              <a:buClr>
                <a:schemeClr val="dk1"/>
              </a:buClr>
              <a:buSzPts val="1800"/>
              <a:buChar char="•"/>
              <a:defRPr/>
            </a:lvl4pPr>
            <a:lvl5pPr marL="2760116" lvl="4" indent="-414017" algn="l">
              <a:lnSpc>
                <a:spcPct val="90000"/>
              </a:lnSpc>
              <a:spcBef>
                <a:spcPts val="604"/>
              </a:spcBef>
              <a:spcAft>
                <a:spcPts val="0"/>
              </a:spcAft>
              <a:buClr>
                <a:schemeClr val="dk1"/>
              </a:buClr>
              <a:buSzPts val="1800"/>
              <a:buChar char="•"/>
              <a:defRPr/>
            </a:lvl5pPr>
            <a:lvl6pPr marL="3312140" lvl="5" indent="-414017" algn="l">
              <a:lnSpc>
                <a:spcPct val="90000"/>
              </a:lnSpc>
              <a:spcBef>
                <a:spcPts val="604"/>
              </a:spcBef>
              <a:spcAft>
                <a:spcPts val="0"/>
              </a:spcAft>
              <a:buClr>
                <a:schemeClr val="dk1"/>
              </a:buClr>
              <a:buSzPts val="1800"/>
              <a:buChar char="•"/>
              <a:defRPr/>
            </a:lvl6pPr>
            <a:lvl7pPr marL="3864163" lvl="6" indent="-414017" algn="l">
              <a:lnSpc>
                <a:spcPct val="90000"/>
              </a:lnSpc>
              <a:spcBef>
                <a:spcPts val="604"/>
              </a:spcBef>
              <a:spcAft>
                <a:spcPts val="0"/>
              </a:spcAft>
              <a:buClr>
                <a:schemeClr val="dk1"/>
              </a:buClr>
              <a:buSzPts val="1800"/>
              <a:buChar char="•"/>
              <a:defRPr/>
            </a:lvl7pPr>
            <a:lvl8pPr marL="4416186" lvl="7" indent="-414017" algn="l">
              <a:lnSpc>
                <a:spcPct val="90000"/>
              </a:lnSpc>
              <a:spcBef>
                <a:spcPts val="604"/>
              </a:spcBef>
              <a:spcAft>
                <a:spcPts val="0"/>
              </a:spcAft>
              <a:buClr>
                <a:schemeClr val="dk1"/>
              </a:buClr>
              <a:buSzPts val="1800"/>
              <a:buChar char="•"/>
              <a:defRPr/>
            </a:lvl8pPr>
            <a:lvl9pPr marL="4968210" lvl="8" indent="-414017" algn="l">
              <a:lnSpc>
                <a:spcPct val="90000"/>
              </a:lnSpc>
              <a:spcBef>
                <a:spcPts val="604"/>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648789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1239890" y="440855"/>
            <a:ext cx="15525572" cy="1600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1239891" y="2029849"/>
            <a:ext cx="7615123" cy="994797"/>
          </a:xfrm>
          <a:prstGeom prst="rect">
            <a:avLst/>
          </a:prstGeom>
          <a:noFill/>
          <a:ln>
            <a:noFill/>
          </a:ln>
        </p:spPr>
        <p:txBody>
          <a:bodyPr spcFirstLastPara="1" wrap="square" lIns="91425" tIns="45700" rIns="91425" bIns="45700" anchor="b" anchorCtr="0">
            <a:normAutofit/>
          </a:bodyPr>
          <a:lstStyle>
            <a:lvl1pPr marL="552023" lvl="0" indent="-276012" algn="l">
              <a:lnSpc>
                <a:spcPct val="90000"/>
              </a:lnSpc>
              <a:spcBef>
                <a:spcPts val="1207"/>
              </a:spcBef>
              <a:spcAft>
                <a:spcPts val="0"/>
              </a:spcAft>
              <a:buClr>
                <a:schemeClr val="dk1"/>
              </a:buClr>
              <a:buSzPts val="2400"/>
              <a:buNone/>
              <a:defRPr sz="2898" b="1"/>
            </a:lvl1pPr>
            <a:lvl2pPr marL="1104047" lvl="1" indent="-276012" algn="l">
              <a:lnSpc>
                <a:spcPct val="90000"/>
              </a:lnSpc>
              <a:spcBef>
                <a:spcPts val="604"/>
              </a:spcBef>
              <a:spcAft>
                <a:spcPts val="0"/>
              </a:spcAft>
              <a:buClr>
                <a:schemeClr val="dk1"/>
              </a:buClr>
              <a:buSzPts val="2000"/>
              <a:buNone/>
              <a:defRPr sz="2415" b="1"/>
            </a:lvl2pPr>
            <a:lvl3pPr marL="1656070" lvl="2" indent="-276012" algn="l">
              <a:lnSpc>
                <a:spcPct val="90000"/>
              </a:lnSpc>
              <a:spcBef>
                <a:spcPts val="604"/>
              </a:spcBef>
              <a:spcAft>
                <a:spcPts val="0"/>
              </a:spcAft>
              <a:buClr>
                <a:schemeClr val="dk1"/>
              </a:buClr>
              <a:buSzPts val="1800"/>
              <a:buNone/>
              <a:defRPr sz="2173" b="1"/>
            </a:lvl3pPr>
            <a:lvl4pPr marL="2208093" lvl="3" indent="-276012" algn="l">
              <a:lnSpc>
                <a:spcPct val="90000"/>
              </a:lnSpc>
              <a:spcBef>
                <a:spcPts val="604"/>
              </a:spcBef>
              <a:spcAft>
                <a:spcPts val="0"/>
              </a:spcAft>
              <a:buClr>
                <a:schemeClr val="dk1"/>
              </a:buClr>
              <a:buSzPts val="1600"/>
              <a:buNone/>
              <a:defRPr sz="1932" b="1"/>
            </a:lvl4pPr>
            <a:lvl5pPr marL="2760116" lvl="4" indent="-276012" algn="l">
              <a:lnSpc>
                <a:spcPct val="90000"/>
              </a:lnSpc>
              <a:spcBef>
                <a:spcPts val="604"/>
              </a:spcBef>
              <a:spcAft>
                <a:spcPts val="0"/>
              </a:spcAft>
              <a:buClr>
                <a:schemeClr val="dk1"/>
              </a:buClr>
              <a:buSzPts val="1600"/>
              <a:buNone/>
              <a:defRPr sz="1932" b="1"/>
            </a:lvl5pPr>
            <a:lvl6pPr marL="3312140" lvl="5" indent="-276012" algn="l">
              <a:lnSpc>
                <a:spcPct val="90000"/>
              </a:lnSpc>
              <a:spcBef>
                <a:spcPts val="604"/>
              </a:spcBef>
              <a:spcAft>
                <a:spcPts val="0"/>
              </a:spcAft>
              <a:buClr>
                <a:schemeClr val="dk1"/>
              </a:buClr>
              <a:buSzPts val="1600"/>
              <a:buNone/>
              <a:defRPr sz="1932" b="1"/>
            </a:lvl6pPr>
            <a:lvl7pPr marL="3864163" lvl="6" indent="-276012" algn="l">
              <a:lnSpc>
                <a:spcPct val="90000"/>
              </a:lnSpc>
              <a:spcBef>
                <a:spcPts val="604"/>
              </a:spcBef>
              <a:spcAft>
                <a:spcPts val="0"/>
              </a:spcAft>
              <a:buClr>
                <a:schemeClr val="dk1"/>
              </a:buClr>
              <a:buSzPts val="1600"/>
              <a:buNone/>
              <a:defRPr sz="1932" b="1"/>
            </a:lvl7pPr>
            <a:lvl8pPr marL="4416186" lvl="7" indent="-276012" algn="l">
              <a:lnSpc>
                <a:spcPct val="90000"/>
              </a:lnSpc>
              <a:spcBef>
                <a:spcPts val="604"/>
              </a:spcBef>
              <a:spcAft>
                <a:spcPts val="0"/>
              </a:spcAft>
              <a:buClr>
                <a:schemeClr val="dk1"/>
              </a:buClr>
              <a:buSzPts val="1600"/>
              <a:buNone/>
              <a:defRPr sz="1932" b="1"/>
            </a:lvl8pPr>
            <a:lvl9pPr marL="4968210" lvl="8" indent="-276012" algn="l">
              <a:lnSpc>
                <a:spcPct val="90000"/>
              </a:lnSpc>
              <a:spcBef>
                <a:spcPts val="604"/>
              </a:spcBef>
              <a:spcAft>
                <a:spcPts val="0"/>
              </a:spcAft>
              <a:buClr>
                <a:schemeClr val="dk1"/>
              </a:buClr>
              <a:buSzPts val="1600"/>
              <a:buNone/>
              <a:defRPr sz="1932" b="1"/>
            </a:lvl9pPr>
          </a:lstStyle>
          <a:p>
            <a:endParaRPr/>
          </a:p>
        </p:txBody>
      </p:sp>
      <p:sp>
        <p:nvSpPr>
          <p:cNvPr id="43" name="Google Shape;43;p11"/>
          <p:cNvSpPr txBox="1">
            <a:spLocks noGrp="1"/>
          </p:cNvSpPr>
          <p:nvPr>
            <p:ph type="body" idx="2"/>
          </p:nvPr>
        </p:nvSpPr>
        <p:spPr>
          <a:xfrm>
            <a:off x="1239891" y="3024646"/>
            <a:ext cx="7615123" cy="4448799"/>
          </a:xfrm>
          <a:prstGeom prst="rect">
            <a:avLst/>
          </a:prstGeom>
          <a:noFill/>
          <a:ln>
            <a:noFill/>
          </a:ln>
        </p:spPr>
        <p:txBody>
          <a:bodyPr spcFirstLastPara="1" wrap="square" lIns="91425" tIns="45700" rIns="91425" bIns="45700" anchor="t" anchorCtr="0">
            <a:normAutofit/>
          </a:bodyPr>
          <a:lstStyle>
            <a:lvl1pPr marL="552023" lvl="0" indent="-414017" algn="l">
              <a:lnSpc>
                <a:spcPct val="90000"/>
              </a:lnSpc>
              <a:spcBef>
                <a:spcPts val="1207"/>
              </a:spcBef>
              <a:spcAft>
                <a:spcPts val="0"/>
              </a:spcAft>
              <a:buClr>
                <a:schemeClr val="dk1"/>
              </a:buClr>
              <a:buSzPts val="1800"/>
              <a:buChar char="•"/>
              <a:defRPr/>
            </a:lvl1pPr>
            <a:lvl2pPr marL="1104047" lvl="1" indent="-414017" algn="l">
              <a:lnSpc>
                <a:spcPct val="90000"/>
              </a:lnSpc>
              <a:spcBef>
                <a:spcPts val="604"/>
              </a:spcBef>
              <a:spcAft>
                <a:spcPts val="0"/>
              </a:spcAft>
              <a:buClr>
                <a:schemeClr val="dk1"/>
              </a:buClr>
              <a:buSzPts val="1800"/>
              <a:buChar char="•"/>
              <a:defRPr/>
            </a:lvl2pPr>
            <a:lvl3pPr marL="1656070" lvl="2" indent="-414017" algn="l">
              <a:lnSpc>
                <a:spcPct val="90000"/>
              </a:lnSpc>
              <a:spcBef>
                <a:spcPts val="604"/>
              </a:spcBef>
              <a:spcAft>
                <a:spcPts val="0"/>
              </a:spcAft>
              <a:buClr>
                <a:schemeClr val="dk1"/>
              </a:buClr>
              <a:buSzPts val="1800"/>
              <a:buChar char="•"/>
              <a:defRPr/>
            </a:lvl3pPr>
            <a:lvl4pPr marL="2208093" lvl="3" indent="-414017" algn="l">
              <a:lnSpc>
                <a:spcPct val="90000"/>
              </a:lnSpc>
              <a:spcBef>
                <a:spcPts val="604"/>
              </a:spcBef>
              <a:spcAft>
                <a:spcPts val="0"/>
              </a:spcAft>
              <a:buClr>
                <a:schemeClr val="dk1"/>
              </a:buClr>
              <a:buSzPts val="1800"/>
              <a:buChar char="•"/>
              <a:defRPr/>
            </a:lvl4pPr>
            <a:lvl5pPr marL="2760116" lvl="4" indent="-414017" algn="l">
              <a:lnSpc>
                <a:spcPct val="90000"/>
              </a:lnSpc>
              <a:spcBef>
                <a:spcPts val="604"/>
              </a:spcBef>
              <a:spcAft>
                <a:spcPts val="0"/>
              </a:spcAft>
              <a:buClr>
                <a:schemeClr val="dk1"/>
              </a:buClr>
              <a:buSzPts val="1800"/>
              <a:buChar char="•"/>
              <a:defRPr/>
            </a:lvl5pPr>
            <a:lvl6pPr marL="3312140" lvl="5" indent="-414017" algn="l">
              <a:lnSpc>
                <a:spcPct val="90000"/>
              </a:lnSpc>
              <a:spcBef>
                <a:spcPts val="604"/>
              </a:spcBef>
              <a:spcAft>
                <a:spcPts val="0"/>
              </a:spcAft>
              <a:buClr>
                <a:schemeClr val="dk1"/>
              </a:buClr>
              <a:buSzPts val="1800"/>
              <a:buChar char="•"/>
              <a:defRPr/>
            </a:lvl6pPr>
            <a:lvl7pPr marL="3864163" lvl="6" indent="-414017" algn="l">
              <a:lnSpc>
                <a:spcPct val="90000"/>
              </a:lnSpc>
              <a:spcBef>
                <a:spcPts val="604"/>
              </a:spcBef>
              <a:spcAft>
                <a:spcPts val="0"/>
              </a:spcAft>
              <a:buClr>
                <a:schemeClr val="dk1"/>
              </a:buClr>
              <a:buSzPts val="1800"/>
              <a:buChar char="•"/>
              <a:defRPr/>
            </a:lvl7pPr>
            <a:lvl8pPr marL="4416186" lvl="7" indent="-414017" algn="l">
              <a:lnSpc>
                <a:spcPct val="90000"/>
              </a:lnSpc>
              <a:spcBef>
                <a:spcPts val="604"/>
              </a:spcBef>
              <a:spcAft>
                <a:spcPts val="0"/>
              </a:spcAft>
              <a:buClr>
                <a:schemeClr val="dk1"/>
              </a:buClr>
              <a:buSzPts val="1800"/>
              <a:buChar char="•"/>
              <a:defRPr/>
            </a:lvl8pPr>
            <a:lvl9pPr marL="4968210" lvl="8" indent="-414017" algn="l">
              <a:lnSpc>
                <a:spcPct val="90000"/>
              </a:lnSpc>
              <a:spcBef>
                <a:spcPts val="604"/>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9112836" y="2029849"/>
            <a:ext cx="7652626" cy="994797"/>
          </a:xfrm>
          <a:prstGeom prst="rect">
            <a:avLst/>
          </a:prstGeom>
          <a:noFill/>
          <a:ln>
            <a:noFill/>
          </a:ln>
        </p:spPr>
        <p:txBody>
          <a:bodyPr spcFirstLastPara="1" wrap="square" lIns="91425" tIns="45700" rIns="91425" bIns="45700" anchor="b" anchorCtr="0">
            <a:normAutofit/>
          </a:bodyPr>
          <a:lstStyle>
            <a:lvl1pPr marL="552023" lvl="0" indent="-276012" algn="l">
              <a:lnSpc>
                <a:spcPct val="90000"/>
              </a:lnSpc>
              <a:spcBef>
                <a:spcPts val="1207"/>
              </a:spcBef>
              <a:spcAft>
                <a:spcPts val="0"/>
              </a:spcAft>
              <a:buClr>
                <a:schemeClr val="dk1"/>
              </a:buClr>
              <a:buSzPts val="2400"/>
              <a:buNone/>
              <a:defRPr sz="2898" b="1"/>
            </a:lvl1pPr>
            <a:lvl2pPr marL="1104047" lvl="1" indent="-276012" algn="l">
              <a:lnSpc>
                <a:spcPct val="90000"/>
              </a:lnSpc>
              <a:spcBef>
                <a:spcPts val="604"/>
              </a:spcBef>
              <a:spcAft>
                <a:spcPts val="0"/>
              </a:spcAft>
              <a:buClr>
                <a:schemeClr val="dk1"/>
              </a:buClr>
              <a:buSzPts val="2000"/>
              <a:buNone/>
              <a:defRPr sz="2415" b="1"/>
            </a:lvl2pPr>
            <a:lvl3pPr marL="1656070" lvl="2" indent="-276012" algn="l">
              <a:lnSpc>
                <a:spcPct val="90000"/>
              </a:lnSpc>
              <a:spcBef>
                <a:spcPts val="604"/>
              </a:spcBef>
              <a:spcAft>
                <a:spcPts val="0"/>
              </a:spcAft>
              <a:buClr>
                <a:schemeClr val="dk1"/>
              </a:buClr>
              <a:buSzPts val="1800"/>
              <a:buNone/>
              <a:defRPr sz="2173" b="1"/>
            </a:lvl3pPr>
            <a:lvl4pPr marL="2208093" lvl="3" indent="-276012" algn="l">
              <a:lnSpc>
                <a:spcPct val="90000"/>
              </a:lnSpc>
              <a:spcBef>
                <a:spcPts val="604"/>
              </a:spcBef>
              <a:spcAft>
                <a:spcPts val="0"/>
              </a:spcAft>
              <a:buClr>
                <a:schemeClr val="dk1"/>
              </a:buClr>
              <a:buSzPts val="1600"/>
              <a:buNone/>
              <a:defRPr sz="1932" b="1"/>
            </a:lvl4pPr>
            <a:lvl5pPr marL="2760116" lvl="4" indent="-276012" algn="l">
              <a:lnSpc>
                <a:spcPct val="90000"/>
              </a:lnSpc>
              <a:spcBef>
                <a:spcPts val="604"/>
              </a:spcBef>
              <a:spcAft>
                <a:spcPts val="0"/>
              </a:spcAft>
              <a:buClr>
                <a:schemeClr val="dk1"/>
              </a:buClr>
              <a:buSzPts val="1600"/>
              <a:buNone/>
              <a:defRPr sz="1932" b="1"/>
            </a:lvl5pPr>
            <a:lvl6pPr marL="3312140" lvl="5" indent="-276012" algn="l">
              <a:lnSpc>
                <a:spcPct val="90000"/>
              </a:lnSpc>
              <a:spcBef>
                <a:spcPts val="604"/>
              </a:spcBef>
              <a:spcAft>
                <a:spcPts val="0"/>
              </a:spcAft>
              <a:buClr>
                <a:schemeClr val="dk1"/>
              </a:buClr>
              <a:buSzPts val="1600"/>
              <a:buNone/>
              <a:defRPr sz="1932" b="1"/>
            </a:lvl6pPr>
            <a:lvl7pPr marL="3864163" lvl="6" indent="-276012" algn="l">
              <a:lnSpc>
                <a:spcPct val="90000"/>
              </a:lnSpc>
              <a:spcBef>
                <a:spcPts val="604"/>
              </a:spcBef>
              <a:spcAft>
                <a:spcPts val="0"/>
              </a:spcAft>
              <a:buClr>
                <a:schemeClr val="dk1"/>
              </a:buClr>
              <a:buSzPts val="1600"/>
              <a:buNone/>
              <a:defRPr sz="1932" b="1"/>
            </a:lvl7pPr>
            <a:lvl8pPr marL="4416186" lvl="7" indent="-276012" algn="l">
              <a:lnSpc>
                <a:spcPct val="90000"/>
              </a:lnSpc>
              <a:spcBef>
                <a:spcPts val="604"/>
              </a:spcBef>
              <a:spcAft>
                <a:spcPts val="0"/>
              </a:spcAft>
              <a:buClr>
                <a:schemeClr val="dk1"/>
              </a:buClr>
              <a:buSzPts val="1600"/>
              <a:buNone/>
              <a:defRPr sz="1932" b="1"/>
            </a:lvl8pPr>
            <a:lvl9pPr marL="4968210" lvl="8" indent="-276012" algn="l">
              <a:lnSpc>
                <a:spcPct val="90000"/>
              </a:lnSpc>
              <a:spcBef>
                <a:spcPts val="604"/>
              </a:spcBef>
              <a:spcAft>
                <a:spcPts val="0"/>
              </a:spcAft>
              <a:buClr>
                <a:schemeClr val="dk1"/>
              </a:buClr>
              <a:buSzPts val="1600"/>
              <a:buNone/>
              <a:defRPr sz="1932" b="1"/>
            </a:lvl9pPr>
          </a:lstStyle>
          <a:p>
            <a:endParaRPr/>
          </a:p>
        </p:txBody>
      </p:sp>
      <p:sp>
        <p:nvSpPr>
          <p:cNvPr id="45" name="Google Shape;45;p11"/>
          <p:cNvSpPr txBox="1">
            <a:spLocks noGrp="1"/>
          </p:cNvSpPr>
          <p:nvPr>
            <p:ph type="body" idx="4"/>
          </p:nvPr>
        </p:nvSpPr>
        <p:spPr>
          <a:xfrm>
            <a:off x="9112836" y="3024646"/>
            <a:ext cx="7652626" cy="4448799"/>
          </a:xfrm>
          <a:prstGeom prst="rect">
            <a:avLst/>
          </a:prstGeom>
          <a:noFill/>
          <a:ln>
            <a:noFill/>
          </a:ln>
        </p:spPr>
        <p:txBody>
          <a:bodyPr spcFirstLastPara="1" wrap="square" lIns="91425" tIns="45700" rIns="91425" bIns="45700" anchor="t" anchorCtr="0">
            <a:normAutofit/>
          </a:bodyPr>
          <a:lstStyle>
            <a:lvl1pPr marL="552023" lvl="0" indent="-414017" algn="l">
              <a:lnSpc>
                <a:spcPct val="90000"/>
              </a:lnSpc>
              <a:spcBef>
                <a:spcPts val="1207"/>
              </a:spcBef>
              <a:spcAft>
                <a:spcPts val="0"/>
              </a:spcAft>
              <a:buClr>
                <a:schemeClr val="dk1"/>
              </a:buClr>
              <a:buSzPts val="1800"/>
              <a:buChar char="•"/>
              <a:defRPr/>
            </a:lvl1pPr>
            <a:lvl2pPr marL="1104047" lvl="1" indent="-414017" algn="l">
              <a:lnSpc>
                <a:spcPct val="90000"/>
              </a:lnSpc>
              <a:spcBef>
                <a:spcPts val="604"/>
              </a:spcBef>
              <a:spcAft>
                <a:spcPts val="0"/>
              </a:spcAft>
              <a:buClr>
                <a:schemeClr val="dk1"/>
              </a:buClr>
              <a:buSzPts val="1800"/>
              <a:buChar char="•"/>
              <a:defRPr/>
            </a:lvl2pPr>
            <a:lvl3pPr marL="1656070" lvl="2" indent="-414017" algn="l">
              <a:lnSpc>
                <a:spcPct val="90000"/>
              </a:lnSpc>
              <a:spcBef>
                <a:spcPts val="604"/>
              </a:spcBef>
              <a:spcAft>
                <a:spcPts val="0"/>
              </a:spcAft>
              <a:buClr>
                <a:schemeClr val="dk1"/>
              </a:buClr>
              <a:buSzPts val="1800"/>
              <a:buChar char="•"/>
              <a:defRPr/>
            </a:lvl3pPr>
            <a:lvl4pPr marL="2208093" lvl="3" indent="-414017" algn="l">
              <a:lnSpc>
                <a:spcPct val="90000"/>
              </a:lnSpc>
              <a:spcBef>
                <a:spcPts val="604"/>
              </a:spcBef>
              <a:spcAft>
                <a:spcPts val="0"/>
              </a:spcAft>
              <a:buClr>
                <a:schemeClr val="dk1"/>
              </a:buClr>
              <a:buSzPts val="1800"/>
              <a:buChar char="•"/>
              <a:defRPr/>
            </a:lvl4pPr>
            <a:lvl5pPr marL="2760116" lvl="4" indent="-414017" algn="l">
              <a:lnSpc>
                <a:spcPct val="90000"/>
              </a:lnSpc>
              <a:spcBef>
                <a:spcPts val="604"/>
              </a:spcBef>
              <a:spcAft>
                <a:spcPts val="0"/>
              </a:spcAft>
              <a:buClr>
                <a:schemeClr val="dk1"/>
              </a:buClr>
              <a:buSzPts val="1800"/>
              <a:buChar char="•"/>
              <a:defRPr/>
            </a:lvl5pPr>
            <a:lvl6pPr marL="3312140" lvl="5" indent="-414017" algn="l">
              <a:lnSpc>
                <a:spcPct val="90000"/>
              </a:lnSpc>
              <a:spcBef>
                <a:spcPts val="604"/>
              </a:spcBef>
              <a:spcAft>
                <a:spcPts val="0"/>
              </a:spcAft>
              <a:buClr>
                <a:schemeClr val="dk1"/>
              </a:buClr>
              <a:buSzPts val="1800"/>
              <a:buChar char="•"/>
              <a:defRPr/>
            </a:lvl6pPr>
            <a:lvl7pPr marL="3864163" lvl="6" indent="-414017" algn="l">
              <a:lnSpc>
                <a:spcPct val="90000"/>
              </a:lnSpc>
              <a:spcBef>
                <a:spcPts val="604"/>
              </a:spcBef>
              <a:spcAft>
                <a:spcPts val="0"/>
              </a:spcAft>
              <a:buClr>
                <a:schemeClr val="dk1"/>
              </a:buClr>
              <a:buSzPts val="1800"/>
              <a:buChar char="•"/>
              <a:defRPr/>
            </a:lvl7pPr>
            <a:lvl8pPr marL="4416186" lvl="7" indent="-414017" algn="l">
              <a:lnSpc>
                <a:spcPct val="90000"/>
              </a:lnSpc>
              <a:spcBef>
                <a:spcPts val="604"/>
              </a:spcBef>
              <a:spcAft>
                <a:spcPts val="0"/>
              </a:spcAft>
              <a:buClr>
                <a:schemeClr val="dk1"/>
              </a:buClr>
              <a:buSzPts val="1800"/>
              <a:buChar char="•"/>
              <a:defRPr/>
            </a:lvl8pPr>
            <a:lvl9pPr marL="4968210" lvl="8" indent="-414017" algn="l">
              <a:lnSpc>
                <a:spcPct val="90000"/>
              </a:lnSpc>
              <a:spcBef>
                <a:spcPts val="604"/>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31596642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1237546" y="440855"/>
            <a:ext cx="15525572" cy="1600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3735104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54"/>
        <p:cNvGrpSpPr/>
        <p:nvPr/>
      </p:nvGrpSpPr>
      <p:grpSpPr>
        <a:xfrm>
          <a:off x="0" y="0"/>
          <a:ext cx="0" cy="0"/>
          <a:chOff x="0" y="0"/>
          <a:chExt cx="0" cy="0"/>
        </a:xfrm>
      </p:grpSpPr>
      <p:sp>
        <p:nvSpPr>
          <p:cNvPr id="55" name="Google Shape;55;p13"/>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3928063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1239891" y="552027"/>
            <a:ext cx="5805682" cy="193209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864"/>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
          <p:cNvSpPr txBox="1">
            <a:spLocks noGrp="1"/>
          </p:cNvSpPr>
          <p:nvPr>
            <p:ph type="body" idx="1"/>
          </p:nvPr>
        </p:nvSpPr>
        <p:spPr>
          <a:xfrm>
            <a:off x="7652626" y="1192225"/>
            <a:ext cx="9112836" cy="5884451"/>
          </a:xfrm>
          <a:prstGeom prst="rect">
            <a:avLst/>
          </a:prstGeom>
          <a:noFill/>
          <a:ln>
            <a:noFill/>
          </a:ln>
        </p:spPr>
        <p:txBody>
          <a:bodyPr spcFirstLastPara="1" wrap="square" lIns="91425" tIns="45700" rIns="91425" bIns="45700" anchor="t" anchorCtr="0">
            <a:normAutofit/>
          </a:bodyPr>
          <a:lstStyle>
            <a:lvl1pPr marL="552023" lvl="0" indent="-521355" algn="l">
              <a:lnSpc>
                <a:spcPct val="90000"/>
              </a:lnSpc>
              <a:spcBef>
                <a:spcPts val="1207"/>
              </a:spcBef>
              <a:spcAft>
                <a:spcPts val="0"/>
              </a:spcAft>
              <a:buClr>
                <a:schemeClr val="dk1"/>
              </a:buClr>
              <a:buSzPts val="3200"/>
              <a:buChar char="•"/>
              <a:defRPr sz="3864"/>
            </a:lvl1pPr>
            <a:lvl2pPr marL="1104047" lvl="1" indent="-490687" algn="l">
              <a:lnSpc>
                <a:spcPct val="90000"/>
              </a:lnSpc>
              <a:spcBef>
                <a:spcPts val="604"/>
              </a:spcBef>
              <a:spcAft>
                <a:spcPts val="0"/>
              </a:spcAft>
              <a:buClr>
                <a:schemeClr val="dk1"/>
              </a:buClr>
              <a:buSzPts val="2800"/>
              <a:buChar char="•"/>
              <a:defRPr sz="3381"/>
            </a:lvl2pPr>
            <a:lvl3pPr marL="1656070" lvl="2" indent="-460019" algn="l">
              <a:lnSpc>
                <a:spcPct val="90000"/>
              </a:lnSpc>
              <a:spcBef>
                <a:spcPts val="604"/>
              </a:spcBef>
              <a:spcAft>
                <a:spcPts val="0"/>
              </a:spcAft>
              <a:buClr>
                <a:schemeClr val="dk1"/>
              </a:buClr>
              <a:buSzPts val="2400"/>
              <a:buChar char="•"/>
              <a:defRPr sz="2898"/>
            </a:lvl3pPr>
            <a:lvl4pPr marL="2208093" lvl="3" indent="-429351" algn="l">
              <a:lnSpc>
                <a:spcPct val="90000"/>
              </a:lnSpc>
              <a:spcBef>
                <a:spcPts val="604"/>
              </a:spcBef>
              <a:spcAft>
                <a:spcPts val="0"/>
              </a:spcAft>
              <a:buClr>
                <a:schemeClr val="dk1"/>
              </a:buClr>
              <a:buSzPts val="2000"/>
              <a:buChar char="•"/>
              <a:defRPr sz="2415"/>
            </a:lvl4pPr>
            <a:lvl5pPr marL="2760116" lvl="4" indent="-429351" algn="l">
              <a:lnSpc>
                <a:spcPct val="90000"/>
              </a:lnSpc>
              <a:spcBef>
                <a:spcPts val="604"/>
              </a:spcBef>
              <a:spcAft>
                <a:spcPts val="0"/>
              </a:spcAft>
              <a:buClr>
                <a:schemeClr val="dk1"/>
              </a:buClr>
              <a:buSzPts val="2000"/>
              <a:buChar char="•"/>
              <a:defRPr sz="2415"/>
            </a:lvl5pPr>
            <a:lvl6pPr marL="3312140" lvl="5" indent="-429351" algn="l">
              <a:lnSpc>
                <a:spcPct val="90000"/>
              </a:lnSpc>
              <a:spcBef>
                <a:spcPts val="604"/>
              </a:spcBef>
              <a:spcAft>
                <a:spcPts val="0"/>
              </a:spcAft>
              <a:buClr>
                <a:schemeClr val="dk1"/>
              </a:buClr>
              <a:buSzPts val="2000"/>
              <a:buChar char="•"/>
              <a:defRPr sz="2415"/>
            </a:lvl6pPr>
            <a:lvl7pPr marL="3864163" lvl="6" indent="-429351" algn="l">
              <a:lnSpc>
                <a:spcPct val="90000"/>
              </a:lnSpc>
              <a:spcBef>
                <a:spcPts val="604"/>
              </a:spcBef>
              <a:spcAft>
                <a:spcPts val="0"/>
              </a:spcAft>
              <a:buClr>
                <a:schemeClr val="dk1"/>
              </a:buClr>
              <a:buSzPts val="2000"/>
              <a:buChar char="•"/>
              <a:defRPr sz="2415"/>
            </a:lvl7pPr>
            <a:lvl8pPr marL="4416186" lvl="7" indent="-429351" algn="l">
              <a:lnSpc>
                <a:spcPct val="90000"/>
              </a:lnSpc>
              <a:spcBef>
                <a:spcPts val="604"/>
              </a:spcBef>
              <a:spcAft>
                <a:spcPts val="0"/>
              </a:spcAft>
              <a:buClr>
                <a:schemeClr val="dk1"/>
              </a:buClr>
              <a:buSzPts val="2000"/>
              <a:buChar char="•"/>
              <a:defRPr sz="2415"/>
            </a:lvl8pPr>
            <a:lvl9pPr marL="4968210" lvl="8" indent="-429351" algn="l">
              <a:lnSpc>
                <a:spcPct val="90000"/>
              </a:lnSpc>
              <a:spcBef>
                <a:spcPts val="604"/>
              </a:spcBef>
              <a:spcAft>
                <a:spcPts val="0"/>
              </a:spcAft>
              <a:buClr>
                <a:schemeClr val="dk1"/>
              </a:buClr>
              <a:buSzPts val="2000"/>
              <a:buChar char="•"/>
              <a:defRPr sz="2415"/>
            </a:lvl9pPr>
          </a:lstStyle>
          <a:p>
            <a:endParaRPr/>
          </a:p>
        </p:txBody>
      </p:sp>
      <p:sp>
        <p:nvSpPr>
          <p:cNvPr id="61" name="Google Shape;61;p14"/>
          <p:cNvSpPr txBox="1">
            <a:spLocks noGrp="1"/>
          </p:cNvSpPr>
          <p:nvPr>
            <p:ph type="body" idx="2"/>
          </p:nvPr>
        </p:nvSpPr>
        <p:spPr>
          <a:xfrm>
            <a:off x="1239891" y="2484120"/>
            <a:ext cx="5805682" cy="4602140"/>
          </a:xfrm>
          <a:prstGeom prst="rect">
            <a:avLst/>
          </a:prstGeom>
          <a:noFill/>
          <a:ln>
            <a:noFill/>
          </a:ln>
        </p:spPr>
        <p:txBody>
          <a:bodyPr spcFirstLastPara="1" wrap="square" lIns="91425" tIns="45700" rIns="91425" bIns="45700" anchor="t" anchorCtr="0">
            <a:normAutofit/>
          </a:bodyPr>
          <a:lstStyle>
            <a:lvl1pPr marL="552023" lvl="0" indent="-276012" algn="l">
              <a:lnSpc>
                <a:spcPct val="90000"/>
              </a:lnSpc>
              <a:spcBef>
                <a:spcPts val="1207"/>
              </a:spcBef>
              <a:spcAft>
                <a:spcPts val="0"/>
              </a:spcAft>
              <a:buClr>
                <a:schemeClr val="dk1"/>
              </a:buClr>
              <a:buSzPts val="1600"/>
              <a:buNone/>
              <a:defRPr sz="1932"/>
            </a:lvl1pPr>
            <a:lvl2pPr marL="1104047" lvl="1" indent="-276012" algn="l">
              <a:lnSpc>
                <a:spcPct val="90000"/>
              </a:lnSpc>
              <a:spcBef>
                <a:spcPts val="604"/>
              </a:spcBef>
              <a:spcAft>
                <a:spcPts val="0"/>
              </a:spcAft>
              <a:buClr>
                <a:schemeClr val="dk1"/>
              </a:buClr>
              <a:buSzPts val="1400"/>
              <a:buNone/>
              <a:defRPr sz="1690"/>
            </a:lvl2pPr>
            <a:lvl3pPr marL="1656070" lvl="2" indent="-276012" algn="l">
              <a:lnSpc>
                <a:spcPct val="90000"/>
              </a:lnSpc>
              <a:spcBef>
                <a:spcPts val="604"/>
              </a:spcBef>
              <a:spcAft>
                <a:spcPts val="0"/>
              </a:spcAft>
              <a:buClr>
                <a:schemeClr val="dk1"/>
              </a:buClr>
              <a:buSzPts val="1200"/>
              <a:buNone/>
              <a:defRPr sz="1449"/>
            </a:lvl3pPr>
            <a:lvl4pPr marL="2208093" lvl="3" indent="-276012" algn="l">
              <a:lnSpc>
                <a:spcPct val="90000"/>
              </a:lnSpc>
              <a:spcBef>
                <a:spcPts val="604"/>
              </a:spcBef>
              <a:spcAft>
                <a:spcPts val="0"/>
              </a:spcAft>
              <a:buClr>
                <a:schemeClr val="dk1"/>
              </a:buClr>
              <a:buSzPts val="1000"/>
              <a:buNone/>
              <a:defRPr sz="1207"/>
            </a:lvl4pPr>
            <a:lvl5pPr marL="2760116" lvl="4" indent="-276012" algn="l">
              <a:lnSpc>
                <a:spcPct val="90000"/>
              </a:lnSpc>
              <a:spcBef>
                <a:spcPts val="604"/>
              </a:spcBef>
              <a:spcAft>
                <a:spcPts val="0"/>
              </a:spcAft>
              <a:buClr>
                <a:schemeClr val="dk1"/>
              </a:buClr>
              <a:buSzPts val="1000"/>
              <a:buNone/>
              <a:defRPr sz="1207"/>
            </a:lvl5pPr>
            <a:lvl6pPr marL="3312140" lvl="5" indent="-276012" algn="l">
              <a:lnSpc>
                <a:spcPct val="90000"/>
              </a:lnSpc>
              <a:spcBef>
                <a:spcPts val="604"/>
              </a:spcBef>
              <a:spcAft>
                <a:spcPts val="0"/>
              </a:spcAft>
              <a:buClr>
                <a:schemeClr val="dk1"/>
              </a:buClr>
              <a:buSzPts val="1000"/>
              <a:buNone/>
              <a:defRPr sz="1207"/>
            </a:lvl6pPr>
            <a:lvl7pPr marL="3864163" lvl="6" indent="-276012" algn="l">
              <a:lnSpc>
                <a:spcPct val="90000"/>
              </a:lnSpc>
              <a:spcBef>
                <a:spcPts val="604"/>
              </a:spcBef>
              <a:spcAft>
                <a:spcPts val="0"/>
              </a:spcAft>
              <a:buClr>
                <a:schemeClr val="dk1"/>
              </a:buClr>
              <a:buSzPts val="1000"/>
              <a:buNone/>
              <a:defRPr sz="1207"/>
            </a:lvl7pPr>
            <a:lvl8pPr marL="4416186" lvl="7" indent="-276012" algn="l">
              <a:lnSpc>
                <a:spcPct val="90000"/>
              </a:lnSpc>
              <a:spcBef>
                <a:spcPts val="604"/>
              </a:spcBef>
              <a:spcAft>
                <a:spcPts val="0"/>
              </a:spcAft>
              <a:buClr>
                <a:schemeClr val="dk1"/>
              </a:buClr>
              <a:buSzPts val="1000"/>
              <a:buNone/>
              <a:defRPr sz="1207"/>
            </a:lvl8pPr>
            <a:lvl9pPr marL="4968210" lvl="8" indent="-276012" algn="l">
              <a:lnSpc>
                <a:spcPct val="90000"/>
              </a:lnSpc>
              <a:spcBef>
                <a:spcPts val="604"/>
              </a:spcBef>
              <a:spcAft>
                <a:spcPts val="0"/>
              </a:spcAft>
              <a:buClr>
                <a:schemeClr val="dk1"/>
              </a:buClr>
              <a:buSzPts val="1000"/>
              <a:buNone/>
              <a:defRPr sz="1207"/>
            </a:lvl9pPr>
          </a:lstStyle>
          <a:p>
            <a:endParaRPr/>
          </a:p>
        </p:txBody>
      </p:sp>
      <p:sp>
        <p:nvSpPr>
          <p:cNvPr id="62" name="Google Shape;62;p14"/>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3562067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88082A4-1791-42DE-9C5B-FB743F5BD030}" type="datetimeFigureOut">
              <a:rPr lang="es-EC" smtClean="0"/>
              <a:t>27/4/2026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12352699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1239891" y="552027"/>
            <a:ext cx="5805682" cy="193209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864"/>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5"/>
          <p:cNvSpPr>
            <a:spLocks noGrp="1"/>
          </p:cNvSpPr>
          <p:nvPr>
            <p:ph type="pic" idx="2"/>
          </p:nvPr>
        </p:nvSpPr>
        <p:spPr>
          <a:xfrm>
            <a:off x="7652626" y="1192225"/>
            <a:ext cx="9112836" cy="5884451"/>
          </a:xfrm>
          <a:prstGeom prst="rect">
            <a:avLst/>
          </a:prstGeom>
          <a:noFill/>
          <a:ln>
            <a:noFill/>
          </a:ln>
        </p:spPr>
      </p:sp>
      <p:sp>
        <p:nvSpPr>
          <p:cNvPr id="68" name="Google Shape;68;p15"/>
          <p:cNvSpPr txBox="1">
            <a:spLocks noGrp="1"/>
          </p:cNvSpPr>
          <p:nvPr>
            <p:ph type="body" idx="1"/>
          </p:nvPr>
        </p:nvSpPr>
        <p:spPr>
          <a:xfrm>
            <a:off x="1239891" y="2484120"/>
            <a:ext cx="5805682" cy="4602140"/>
          </a:xfrm>
          <a:prstGeom prst="rect">
            <a:avLst/>
          </a:prstGeom>
          <a:noFill/>
          <a:ln>
            <a:noFill/>
          </a:ln>
        </p:spPr>
        <p:txBody>
          <a:bodyPr spcFirstLastPara="1" wrap="square" lIns="91425" tIns="45700" rIns="91425" bIns="45700" anchor="t" anchorCtr="0">
            <a:normAutofit/>
          </a:bodyPr>
          <a:lstStyle>
            <a:lvl1pPr marL="552023" lvl="0" indent="-276012" algn="l">
              <a:lnSpc>
                <a:spcPct val="90000"/>
              </a:lnSpc>
              <a:spcBef>
                <a:spcPts val="1207"/>
              </a:spcBef>
              <a:spcAft>
                <a:spcPts val="0"/>
              </a:spcAft>
              <a:buClr>
                <a:schemeClr val="dk1"/>
              </a:buClr>
              <a:buSzPts val="1600"/>
              <a:buNone/>
              <a:defRPr sz="1932"/>
            </a:lvl1pPr>
            <a:lvl2pPr marL="1104047" lvl="1" indent="-276012" algn="l">
              <a:lnSpc>
                <a:spcPct val="90000"/>
              </a:lnSpc>
              <a:spcBef>
                <a:spcPts val="604"/>
              </a:spcBef>
              <a:spcAft>
                <a:spcPts val="0"/>
              </a:spcAft>
              <a:buClr>
                <a:schemeClr val="dk1"/>
              </a:buClr>
              <a:buSzPts val="1400"/>
              <a:buNone/>
              <a:defRPr sz="1690"/>
            </a:lvl2pPr>
            <a:lvl3pPr marL="1656070" lvl="2" indent="-276012" algn="l">
              <a:lnSpc>
                <a:spcPct val="90000"/>
              </a:lnSpc>
              <a:spcBef>
                <a:spcPts val="604"/>
              </a:spcBef>
              <a:spcAft>
                <a:spcPts val="0"/>
              </a:spcAft>
              <a:buClr>
                <a:schemeClr val="dk1"/>
              </a:buClr>
              <a:buSzPts val="1200"/>
              <a:buNone/>
              <a:defRPr sz="1449"/>
            </a:lvl3pPr>
            <a:lvl4pPr marL="2208093" lvl="3" indent="-276012" algn="l">
              <a:lnSpc>
                <a:spcPct val="90000"/>
              </a:lnSpc>
              <a:spcBef>
                <a:spcPts val="604"/>
              </a:spcBef>
              <a:spcAft>
                <a:spcPts val="0"/>
              </a:spcAft>
              <a:buClr>
                <a:schemeClr val="dk1"/>
              </a:buClr>
              <a:buSzPts val="1000"/>
              <a:buNone/>
              <a:defRPr sz="1207"/>
            </a:lvl4pPr>
            <a:lvl5pPr marL="2760116" lvl="4" indent="-276012" algn="l">
              <a:lnSpc>
                <a:spcPct val="90000"/>
              </a:lnSpc>
              <a:spcBef>
                <a:spcPts val="604"/>
              </a:spcBef>
              <a:spcAft>
                <a:spcPts val="0"/>
              </a:spcAft>
              <a:buClr>
                <a:schemeClr val="dk1"/>
              </a:buClr>
              <a:buSzPts val="1000"/>
              <a:buNone/>
              <a:defRPr sz="1207"/>
            </a:lvl5pPr>
            <a:lvl6pPr marL="3312140" lvl="5" indent="-276012" algn="l">
              <a:lnSpc>
                <a:spcPct val="90000"/>
              </a:lnSpc>
              <a:spcBef>
                <a:spcPts val="604"/>
              </a:spcBef>
              <a:spcAft>
                <a:spcPts val="0"/>
              </a:spcAft>
              <a:buClr>
                <a:schemeClr val="dk1"/>
              </a:buClr>
              <a:buSzPts val="1000"/>
              <a:buNone/>
              <a:defRPr sz="1207"/>
            </a:lvl6pPr>
            <a:lvl7pPr marL="3864163" lvl="6" indent="-276012" algn="l">
              <a:lnSpc>
                <a:spcPct val="90000"/>
              </a:lnSpc>
              <a:spcBef>
                <a:spcPts val="604"/>
              </a:spcBef>
              <a:spcAft>
                <a:spcPts val="0"/>
              </a:spcAft>
              <a:buClr>
                <a:schemeClr val="dk1"/>
              </a:buClr>
              <a:buSzPts val="1000"/>
              <a:buNone/>
              <a:defRPr sz="1207"/>
            </a:lvl7pPr>
            <a:lvl8pPr marL="4416186" lvl="7" indent="-276012" algn="l">
              <a:lnSpc>
                <a:spcPct val="90000"/>
              </a:lnSpc>
              <a:spcBef>
                <a:spcPts val="604"/>
              </a:spcBef>
              <a:spcAft>
                <a:spcPts val="0"/>
              </a:spcAft>
              <a:buClr>
                <a:schemeClr val="dk1"/>
              </a:buClr>
              <a:buSzPts val="1000"/>
              <a:buNone/>
              <a:defRPr sz="1207"/>
            </a:lvl8pPr>
            <a:lvl9pPr marL="4968210" lvl="8" indent="-276012" algn="l">
              <a:lnSpc>
                <a:spcPct val="90000"/>
              </a:lnSpc>
              <a:spcBef>
                <a:spcPts val="604"/>
              </a:spcBef>
              <a:spcAft>
                <a:spcPts val="0"/>
              </a:spcAft>
              <a:buClr>
                <a:schemeClr val="dk1"/>
              </a:buClr>
              <a:buSzPts val="1000"/>
              <a:buNone/>
              <a:defRPr sz="1207"/>
            </a:lvl9pPr>
          </a:lstStyle>
          <a:p>
            <a:endParaRPr/>
          </a:p>
        </p:txBody>
      </p:sp>
      <p:sp>
        <p:nvSpPr>
          <p:cNvPr id="69" name="Google Shape;69;p15"/>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5"/>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5"/>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1593173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1237546" y="440855"/>
            <a:ext cx="15525572" cy="1600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6"/>
          <p:cNvSpPr txBox="1">
            <a:spLocks noGrp="1"/>
          </p:cNvSpPr>
          <p:nvPr>
            <p:ph type="body" idx="1"/>
          </p:nvPr>
        </p:nvSpPr>
        <p:spPr>
          <a:xfrm rot="5400000">
            <a:off x="6373413" y="-2931594"/>
            <a:ext cx="5253838" cy="15525572"/>
          </a:xfrm>
          <a:prstGeom prst="rect">
            <a:avLst/>
          </a:prstGeom>
          <a:noFill/>
          <a:ln>
            <a:noFill/>
          </a:ln>
        </p:spPr>
        <p:txBody>
          <a:bodyPr spcFirstLastPara="1" wrap="square" lIns="91425" tIns="45700" rIns="91425" bIns="45700" anchor="t" anchorCtr="0">
            <a:normAutofit/>
          </a:bodyPr>
          <a:lstStyle>
            <a:lvl1pPr marL="552023" lvl="0" indent="-414017" algn="l">
              <a:lnSpc>
                <a:spcPct val="90000"/>
              </a:lnSpc>
              <a:spcBef>
                <a:spcPts val="1207"/>
              </a:spcBef>
              <a:spcAft>
                <a:spcPts val="0"/>
              </a:spcAft>
              <a:buClr>
                <a:schemeClr val="dk1"/>
              </a:buClr>
              <a:buSzPts val="1800"/>
              <a:buChar char="•"/>
              <a:defRPr/>
            </a:lvl1pPr>
            <a:lvl2pPr marL="1104047" lvl="1" indent="-414017" algn="l">
              <a:lnSpc>
                <a:spcPct val="90000"/>
              </a:lnSpc>
              <a:spcBef>
                <a:spcPts val="604"/>
              </a:spcBef>
              <a:spcAft>
                <a:spcPts val="0"/>
              </a:spcAft>
              <a:buClr>
                <a:schemeClr val="dk1"/>
              </a:buClr>
              <a:buSzPts val="1800"/>
              <a:buChar char="•"/>
              <a:defRPr/>
            </a:lvl2pPr>
            <a:lvl3pPr marL="1656070" lvl="2" indent="-414017" algn="l">
              <a:lnSpc>
                <a:spcPct val="90000"/>
              </a:lnSpc>
              <a:spcBef>
                <a:spcPts val="604"/>
              </a:spcBef>
              <a:spcAft>
                <a:spcPts val="0"/>
              </a:spcAft>
              <a:buClr>
                <a:schemeClr val="dk1"/>
              </a:buClr>
              <a:buSzPts val="1800"/>
              <a:buChar char="•"/>
              <a:defRPr/>
            </a:lvl3pPr>
            <a:lvl4pPr marL="2208093" lvl="3" indent="-414017" algn="l">
              <a:lnSpc>
                <a:spcPct val="90000"/>
              </a:lnSpc>
              <a:spcBef>
                <a:spcPts val="604"/>
              </a:spcBef>
              <a:spcAft>
                <a:spcPts val="0"/>
              </a:spcAft>
              <a:buClr>
                <a:schemeClr val="dk1"/>
              </a:buClr>
              <a:buSzPts val="1800"/>
              <a:buChar char="•"/>
              <a:defRPr/>
            </a:lvl4pPr>
            <a:lvl5pPr marL="2760116" lvl="4" indent="-414017" algn="l">
              <a:lnSpc>
                <a:spcPct val="90000"/>
              </a:lnSpc>
              <a:spcBef>
                <a:spcPts val="604"/>
              </a:spcBef>
              <a:spcAft>
                <a:spcPts val="0"/>
              </a:spcAft>
              <a:buClr>
                <a:schemeClr val="dk1"/>
              </a:buClr>
              <a:buSzPts val="1800"/>
              <a:buChar char="•"/>
              <a:defRPr/>
            </a:lvl5pPr>
            <a:lvl6pPr marL="3312140" lvl="5" indent="-414017" algn="l">
              <a:lnSpc>
                <a:spcPct val="90000"/>
              </a:lnSpc>
              <a:spcBef>
                <a:spcPts val="604"/>
              </a:spcBef>
              <a:spcAft>
                <a:spcPts val="0"/>
              </a:spcAft>
              <a:buClr>
                <a:schemeClr val="dk1"/>
              </a:buClr>
              <a:buSzPts val="1800"/>
              <a:buChar char="•"/>
              <a:defRPr/>
            </a:lvl6pPr>
            <a:lvl7pPr marL="3864163" lvl="6" indent="-414017" algn="l">
              <a:lnSpc>
                <a:spcPct val="90000"/>
              </a:lnSpc>
              <a:spcBef>
                <a:spcPts val="604"/>
              </a:spcBef>
              <a:spcAft>
                <a:spcPts val="0"/>
              </a:spcAft>
              <a:buClr>
                <a:schemeClr val="dk1"/>
              </a:buClr>
              <a:buSzPts val="1800"/>
              <a:buChar char="•"/>
              <a:defRPr/>
            </a:lvl7pPr>
            <a:lvl8pPr marL="4416186" lvl="7" indent="-414017" algn="l">
              <a:lnSpc>
                <a:spcPct val="90000"/>
              </a:lnSpc>
              <a:spcBef>
                <a:spcPts val="604"/>
              </a:spcBef>
              <a:spcAft>
                <a:spcPts val="0"/>
              </a:spcAft>
              <a:buClr>
                <a:schemeClr val="dk1"/>
              </a:buClr>
              <a:buSzPts val="1800"/>
              <a:buChar char="•"/>
              <a:defRPr/>
            </a:lvl8pPr>
            <a:lvl9pPr marL="4968210" lvl="8" indent="-414017" algn="l">
              <a:lnSpc>
                <a:spcPct val="90000"/>
              </a:lnSpc>
              <a:spcBef>
                <a:spcPts val="604"/>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2707494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rot="5400000">
            <a:off x="11313793" y="2008786"/>
            <a:ext cx="7017256" cy="38813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7"/>
          <p:cNvSpPr txBox="1">
            <a:spLocks noGrp="1"/>
          </p:cNvSpPr>
          <p:nvPr>
            <p:ph type="body" idx="1"/>
          </p:nvPr>
        </p:nvSpPr>
        <p:spPr>
          <a:xfrm rot="5400000">
            <a:off x="3438503" y="-1760103"/>
            <a:ext cx="7017256" cy="11419171"/>
          </a:xfrm>
          <a:prstGeom prst="rect">
            <a:avLst/>
          </a:prstGeom>
          <a:noFill/>
          <a:ln>
            <a:noFill/>
          </a:ln>
        </p:spPr>
        <p:txBody>
          <a:bodyPr spcFirstLastPara="1" wrap="square" lIns="91425" tIns="45700" rIns="91425" bIns="45700" anchor="t" anchorCtr="0">
            <a:normAutofit/>
          </a:bodyPr>
          <a:lstStyle>
            <a:lvl1pPr marL="552023" lvl="0" indent="-414017" algn="l">
              <a:lnSpc>
                <a:spcPct val="90000"/>
              </a:lnSpc>
              <a:spcBef>
                <a:spcPts val="1207"/>
              </a:spcBef>
              <a:spcAft>
                <a:spcPts val="0"/>
              </a:spcAft>
              <a:buClr>
                <a:schemeClr val="dk1"/>
              </a:buClr>
              <a:buSzPts val="1800"/>
              <a:buChar char="•"/>
              <a:defRPr/>
            </a:lvl1pPr>
            <a:lvl2pPr marL="1104047" lvl="1" indent="-414017" algn="l">
              <a:lnSpc>
                <a:spcPct val="90000"/>
              </a:lnSpc>
              <a:spcBef>
                <a:spcPts val="604"/>
              </a:spcBef>
              <a:spcAft>
                <a:spcPts val="0"/>
              </a:spcAft>
              <a:buClr>
                <a:schemeClr val="dk1"/>
              </a:buClr>
              <a:buSzPts val="1800"/>
              <a:buChar char="•"/>
              <a:defRPr/>
            </a:lvl2pPr>
            <a:lvl3pPr marL="1656070" lvl="2" indent="-414017" algn="l">
              <a:lnSpc>
                <a:spcPct val="90000"/>
              </a:lnSpc>
              <a:spcBef>
                <a:spcPts val="604"/>
              </a:spcBef>
              <a:spcAft>
                <a:spcPts val="0"/>
              </a:spcAft>
              <a:buClr>
                <a:schemeClr val="dk1"/>
              </a:buClr>
              <a:buSzPts val="1800"/>
              <a:buChar char="•"/>
              <a:defRPr/>
            </a:lvl3pPr>
            <a:lvl4pPr marL="2208093" lvl="3" indent="-414017" algn="l">
              <a:lnSpc>
                <a:spcPct val="90000"/>
              </a:lnSpc>
              <a:spcBef>
                <a:spcPts val="604"/>
              </a:spcBef>
              <a:spcAft>
                <a:spcPts val="0"/>
              </a:spcAft>
              <a:buClr>
                <a:schemeClr val="dk1"/>
              </a:buClr>
              <a:buSzPts val="1800"/>
              <a:buChar char="•"/>
              <a:defRPr/>
            </a:lvl4pPr>
            <a:lvl5pPr marL="2760116" lvl="4" indent="-414017" algn="l">
              <a:lnSpc>
                <a:spcPct val="90000"/>
              </a:lnSpc>
              <a:spcBef>
                <a:spcPts val="604"/>
              </a:spcBef>
              <a:spcAft>
                <a:spcPts val="0"/>
              </a:spcAft>
              <a:buClr>
                <a:schemeClr val="dk1"/>
              </a:buClr>
              <a:buSzPts val="1800"/>
              <a:buChar char="•"/>
              <a:defRPr/>
            </a:lvl5pPr>
            <a:lvl6pPr marL="3312140" lvl="5" indent="-414017" algn="l">
              <a:lnSpc>
                <a:spcPct val="90000"/>
              </a:lnSpc>
              <a:spcBef>
                <a:spcPts val="604"/>
              </a:spcBef>
              <a:spcAft>
                <a:spcPts val="0"/>
              </a:spcAft>
              <a:buClr>
                <a:schemeClr val="dk1"/>
              </a:buClr>
              <a:buSzPts val="1800"/>
              <a:buChar char="•"/>
              <a:defRPr/>
            </a:lvl6pPr>
            <a:lvl7pPr marL="3864163" lvl="6" indent="-414017" algn="l">
              <a:lnSpc>
                <a:spcPct val="90000"/>
              </a:lnSpc>
              <a:spcBef>
                <a:spcPts val="604"/>
              </a:spcBef>
              <a:spcAft>
                <a:spcPts val="0"/>
              </a:spcAft>
              <a:buClr>
                <a:schemeClr val="dk1"/>
              </a:buClr>
              <a:buSzPts val="1800"/>
              <a:buChar char="•"/>
              <a:defRPr/>
            </a:lvl7pPr>
            <a:lvl8pPr marL="4416186" lvl="7" indent="-414017" algn="l">
              <a:lnSpc>
                <a:spcPct val="90000"/>
              </a:lnSpc>
              <a:spcBef>
                <a:spcPts val="604"/>
              </a:spcBef>
              <a:spcAft>
                <a:spcPts val="0"/>
              </a:spcAft>
              <a:buClr>
                <a:schemeClr val="dk1"/>
              </a:buClr>
              <a:buSzPts val="1800"/>
              <a:buChar char="•"/>
              <a:defRPr/>
            </a:lvl8pPr>
            <a:lvl9pPr marL="4968210" lvl="8" indent="-414017" algn="l">
              <a:lnSpc>
                <a:spcPct val="90000"/>
              </a:lnSpc>
              <a:spcBef>
                <a:spcPts val="604"/>
              </a:spcBef>
              <a:spcAft>
                <a:spcPts val="0"/>
              </a:spcAft>
              <a:buClr>
                <a:schemeClr val="dk1"/>
              </a:buClr>
              <a:buSzPts val="1800"/>
              <a:buChar char="•"/>
              <a:defRPr/>
            </a:lvl9pPr>
          </a:lstStyle>
          <a:p>
            <a:endParaRPr/>
          </a:p>
        </p:txBody>
      </p:sp>
      <p:sp>
        <p:nvSpPr>
          <p:cNvPr id="81" name="Google Shape;81;p17"/>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4259320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11"/>
        <p:cNvGrpSpPr/>
        <p:nvPr/>
      </p:nvGrpSpPr>
      <p:grpSpPr>
        <a:xfrm>
          <a:off x="0" y="0"/>
          <a:ext cx="0" cy="0"/>
          <a:chOff x="0" y="0"/>
          <a:chExt cx="0" cy="0"/>
        </a:xfrm>
      </p:grpSpPr>
      <p:sp>
        <p:nvSpPr>
          <p:cNvPr id="12" name="Google Shape;12;p13"/>
          <p:cNvSpPr txBox="1">
            <a:spLocks noGrp="1"/>
          </p:cNvSpPr>
          <p:nvPr>
            <p:ph type="ctrTitle"/>
          </p:nvPr>
        </p:nvSpPr>
        <p:spPr>
          <a:xfrm>
            <a:off x="2250083" y="1355149"/>
            <a:ext cx="13500497" cy="288280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7244"/>
              <a:buFont typeface="Calibri"/>
              <a:buNone/>
              <a:defRPr sz="724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3"/>
          <p:cNvSpPr txBox="1">
            <a:spLocks noGrp="1"/>
          </p:cNvSpPr>
          <p:nvPr>
            <p:ph type="subTitle" idx="1"/>
          </p:nvPr>
        </p:nvSpPr>
        <p:spPr>
          <a:xfrm>
            <a:off x="2250083" y="4349128"/>
            <a:ext cx="13500497" cy="1999179"/>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207"/>
              </a:spcBef>
              <a:spcAft>
                <a:spcPts val="0"/>
              </a:spcAft>
              <a:buClr>
                <a:schemeClr val="dk1"/>
              </a:buClr>
              <a:buSzPts val="2898"/>
              <a:buNone/>
              <a:defRPr sz="2898"/>
            </a:lvl1pPr>
            <a:lvl2pPr lvl="1" algn="ctr">
              <a:lnSpc>
                <a:spcPct val="90000"/>
              </a:lnSpc>
              <a:spcBef>
                <a:spcPts val="604"/>
              </a:spcBef>
              <a:spcAft>
                <a:spcPts val="0"/>
              </a:spcAft>
              <a:buClr>
                <a:schemeClr val="dk1"/>
              </a:buClr>
              <a:buSzPts val="2415"/>
              <a:buNone/>
              <a:defRPr sz="2415"/>
            </a:lvl2pPr>
            <a:lvl3pPr lvl="2" algn="ctr">
              <a:lnSpc>
                <a:spcPct val="90000"/>
              </a:lnSpc>
              <a:spcBef>
                <a:spcPts val="604"/>
              </a:spcBef>
              <a:spcAft>
                <a:spcPts val="0"/>
              </a:spcAft>
              <a:buClr>
                <a:schemeClr val="dk1"/>
              </a:buClr>
              <a:buSzPts val="2173"/>
              <a:buNone/>
              <a:defRPr sz="2173"/>
            </a:lvl3pPr>
            <a:lvl4pPr lvl="3" algn="ctr">
              <a:lnSpc>
                <a:spcPct val="90000"/>
              </a:lnSpc>
              <a:spcBef>
                <a:spcPts val="604"/>
              </a:spcBef>
              <a:spcAft>
                <a:spcPts val="0"/>
              </a:spcAft>
              <a:buClr>
                <a:schemeClr val="dk1"/>
              </a:buClr>
              <a:buSzPts val="1932"/>
              <a:buNone/>
              <a:defRPr sz="1932"/>
            </a:lvl4pPr>
            <a:lvl5pPr lvl="4" algn="ctr">
              <a:lnSpc>
                <a:spcPct val="90000"/>
              </a:lnSpc>
              <a:spcBef>
                <a:spcPts val="604"/>
              </a:spcBef>
              <a:spcAft>
                <a:spcPts val="0"/>
              </a:spcAft>
              <a:buClr>
                <a:schemeClr val="dk1"/>
              </a:buClr>
              <a:buSzPts val="1932"/>
              <a:buNone/>
              <a:defRPr sz="1932"/>
            </a:lvl5pPr>
            <a:lvl6pPr lvl="5" algn="ctr">
              <a:lnSpc>
                <a:spcPct val="90000"/>
              </a:lnSpc>
              <a:spcBef>
                <a:spcPts val="604"/>
              </a:spcBef>
              <a:spcAft>
                <a:spcPts val="0"/>
              </a:spcAft>
              <a:buClr>
                <a:schemeClr val="dk1"/>
              </a:buClr>
              <a:buSzPts val="1932"/>
              <a:buNone/>
              <a:defRPr sz="1932"/>
            </a:lvl6pPr>
            <a:lvl7pPr lvl="6" algn="ctr">
              <a:lnSpc>
                <a:spcPct val="90000"/>
              </a:lnSpc>
              <a:spcBef>
                <a:spcPts val="604"/>
              </a:spcBef>
              <a:spcAft>
                <a:spcPts val="0"/>
              </a:spcAft>
              <a:buClr>
                <a:schemeClr val="dk1"/>
              </a:buClr>
              <a:buSzPts val="1932"/>
              <a:buNone/>
              <a:defRPr sz="1932"/>
            </a:lvl7pPr>
            <a:lvl8pPr lvl="7" algn="ctr">
              <a:lnSpc>
                <a:spcPct val="90000"/>
              </a:lnSpc>
              <a:spcBef>
                <a:spcPts val="604"/>
              </a:spcBef>
              <a:spcAft>
                <a:spcPts val="0"/>
              </a:spcAft>
              <a:buClr>
                <a:schemeClr val="dk1"/>
              </a:buClr>
              <a:buSzPts val="1932"/>
              <a:buNone/>
              <a:defRPr sz="1932"/>
            </a:lvl8pPr>
            <a:lvl9pPr lvl="8" algn="ctr">
              <a:lnSpc>
                <a:spcPct val="90000"/>
              </a:lnSpc>
              <a:spcBef>
                <a:spcPts val="604"/>
              </a:spcBef>
              <a:spcAft>
                <a:spcPts val="0"/>
              </a:spcAft>
              <a:buClr>
                <a:schemeClr val="dk1"/>
              </a:buClr>
              <a:buSzPts val="1932"/>
              <a:buNone/>
              <a:defRPr sz="1932"/>
            </a:lvl9pPr>
          </a:lstStyle>
          <a:p>
            <a:endParaRPr/>
          </a:p>
        </p:txBody>
      </p:sp>
      <p:sp>
        <p:nvSpPr>
          <p:cNvPr id="14" name="Google Shape;14;p13"/>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3"/>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3"/>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12694541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1237546" y="440855"/>
            <a:ext cx="15525572" cy="1600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1237546" y="2204273"/>
            <a:ext cx="15525572" cy="52538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7"/>
              </a:spcBef>
              <a:spcAft>
                <a:spcPts val="0"/>
              </a:spcAft>
              <a:buClr>
                <a:schemeClr val="dk1"/>
              </a:buClr>
              <a:buSzPts val="1800"/>
              <a:buChar char="•"/>
              <a:defRPr/>
            </a:lvl1pPr>
            <a:lvl2pPr marL="914400" lvl="1" indent="-342900" algn="l">
              <a:lnSpc>
                <a:spcPct val="90000"/>
              </a:lnSpc>
              <a:spcBef>
                <a:spcPts val="604"/>
              </a:spcBef>
              <a:spcAft>
                <a:spcPts val="0"/>
              </a:spcAft>
              <a:buClr>
                <a:schemeClr val="dk1"/>
              </a:buClr>
              <a:buSzPts val="1800"/>
              <a:buChar char="•"/>
              <a:defRPr/>
            </a:lvl2pPr>
            <a:lvl3pPr marL="1371600" lvl="2" indent="-342900" algn="l">
              <a:lnSpc>
                <a:spcPct val="90000"/>
              </a:lnSpc>
              <a:spcBef>
                <a:spcPts val="604"/>
              </a:spcBef>
              <a:spcAft>
                <a:spcPts val="0"/>
              </a:spcAft>
              <a:buClr>
                <a:schemeClr val="dk1"/>
              </a:buClr>
              <a:buSzPts val="1800"/>
              <a:buChar char="•"/>
              <a:defRPr/>
            </a:lvl3pPr>
            <a:lvl4pPr marL="1828800" lvl="3" indent="-342900" algn="l">
              <a:lnSpc>
                <a:spcPct val="90000"/>
              </a:lnSpc>
              <a:spcBef>
                <a:spcPts val="604"/>
              </a:spcBef>
              <a:spcAft>
                <a:spcPts val="0"/>
              </a:spcAft>
              <a:buClr>
                <a:schemeClr val="dk1"/>
              </a:buClr>
              <a:buSzPts val="1800"/>
              <a:buChar char="•"/>
              <a:defRPr/>
            </a:lvl4pPr>
            <a:lvl5pPr marL="2286000" lvl="4" indent="-342900" algn="l">
              <a:lnSpc>
                <a:spcPct val="90000"/>
              </a:lnSpc>
              <a:spcBef>
                <a:spcPts val="604"/>
              </a:spcBef>
              <a:spcAft>
                <a:spcPts val="0"/>
              </a:spcAft>
              <a:buClr>
                <a:schemeClr val="dk1"/>
              </a:buClr>
              <a:buSzPts val="1800"/>
              <a:buChar char="•"/>
              <a:defRPr/>
            </a:lvl5pPr>
            <a:lvl6pPr marL="2743200" lvl="5" indent="-342900" algn="l">
              <a:lnSpc>
                <a:spcPct val="90000"/>
              </a:lnSpc>
              <a:spcBef>
                <a:spcPts val="604"/>
              </a:spcBef>
              <a:spcAft>
                <a:spcPts val="0"/>
              </a:spcAft>
              <a:buClr>
                <a:schemeClr val="dk1"/>
              </a:buClr>
              <a:buSzPts val="1800"/>
              <a:buChar char="•"/>
              <a:defRPr/>
            </a:lvl6pPr>
            <a:lvl7pPr marL="3200400" lvl="6" indent="-342900" algn="l">
              <a:lnSpc>
                <a:spcPct val="90000"/>
              </a:lnSpc>
              <a:spcBef>
                <a:spcPts val="604"/>
              </a:spcBef>
              <a:spcAft>
                <a:spcPts val="0"/>
              </a:spcAft>
              <a:buClr>
                <a:schemeClr val="dk1"/>
              </a:buClr>
              <a:buSzPts val="1800"/>
              <a:buChar char="•"/>
              <a:defRPr/>
            </a:lvl7pPr>
            <a:lvl8pPr marL="3657600" lvl="7" indent="-342900" algn="l">
              <a:lnSpc>
                <a:spcPct val="90000"/>
              </a:lnSpc>
              <a:spcBef>
                <a:spcPts val="604"/>
              </a:spcBef>
              <a:spcAft>
                <a:spcPts val="0"/>
              </a:spcAft>
              <a:buClr>
                <a:schemeClr val="dk1"/>
              </a:buClr>
              <a:buSzPts val="1800"/>
              <a:buChar char="•"/>
              <a:defRPr/>
            </a:lvl8pPr>
            <a:lvl9pPr marL="4114800" lvl="8" indent="-342900" algn="l">
              <a:lnSpc>
                <a:spcPct val="90000"/>
              </a:lnSpc>
              <a:spcBef>
                <a:spcPts val="604"/>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51624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1228170" y="2064351"/>
            <a:ext cx="15525572" cy="344441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7244"/>
              <a:buFont typeface="Calibri"/>
              <a:buNone/>
              <a:defRPr sz="724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5"/>
          <p:cNvSpPr txBox="1">
            <a:spLocks noGrp="1"/>
          </p:cNvSpPr>
          <p:nvPr>
            <p:ph type="body" idx="1"/>
          </p:nvPr>
        </p:nvSpPr>
        <p:spPr>
          <a:xfrm>
            <a:off x="1228170" y="5541352"/>
            <a:ext cx="15525572" cy="18113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7"/>
              </a:spcBef>
              <a:spcAft>
                <a:spcPts val="0"/>
              </a:spcAft>
              <a:buClr>
                <a:srgbClr val="888888"/>
              </a:buClr>
              <a:buSzPts val="2898"/>
              <a:buNone/>
              <a:defRPr sz="2898">
                <a:solidFill>
                  <a:srgbClr val="888888"/>
                </a:solidFill>
              </a:defRPr>
            </a:lvl1pPr>
            <a:lvl2pPr marL="914400" lvl="1" indent="-228600" algn="l">
              <a:lnSpc>
                <a:spcPct val="90000"/>
              </a:lnSpc>
              <a:spcBef>
                <a:spcPts val="604"/>
              </a:spcBef>
              <a:spcAft>
                <a:spcPts val="0"/>
              </a:spcAft>
              <a:buClr>
                <a:srgbClr val="888888"/>
              </a:buClr>
              <a:buSzPts val="2415"/>
              <a:buNone/>
              <a:defRPr sz="2415">
                <a:solidFill>
                  <a:srgbClr val="888888"/>
                </a:solidFill>
              </a:defRPr>
            </a:lvl2pPr>
            <a:lvl3pPr marL="1371600" lvl="2" indent="-228600" algn="l">
              <a:lnSpc>
                <a:spcPct val="90000"/>
              </a:lnSpc>
              <a:spcBef>
                <a:spcPts val="604"/>
              </a:spcBef>
              <a:spcAft>
                <a:spcPts val="0"/>
              </a:spcAft>
              <a:buClr>
                <a:srgbClr val="888888"/>
              </a:buClr>
              <a:buSzPts val="2173"/>
              <a:buNone/>
              <a:defRPr sz="2173">
                <a:solidFill>
                  <a:srgbClr val="888888"/>
                </a:solidFill>
              </a:defRPr>
            </a:lvl3pPr>
            <a:lvl4pPr marL="1828800" lvl="3" indent="-228600" algn="l">
              <a:lnSpc>
                <a:spcPct val="90000"/>
              </a:lnSpc>
              <a:spcBef>
                <a:spcPts val="604"/>
              </a:spcBef>
              <a:spcAft>
                <a:spcPts val="0"/>
              </a:spcAft>
              <a:buClr>
                <a:srgbClr val="888888"/>
              </a:buClr>
              <a:buSzPts val="1932"/>
              <a:buNone/>
              <a:defRPr sz="1932">
                <a:solidFill>
                  <a:srgbClr val="888888"/>
                </a:solidFill>
              </a:defRPr>
            </a:lvl4pPr>
            <a:lvl5pPr marL="2286000" lvl="4" indent="-228600" algn="l">
              <a:lnSpc>
                <a:spcPct val="90000"/>
              </a:lnSpc>
              <a:spcBef>
                <a:spcPts val="604"/>
              </a:spcBef>
              <a:spcAft>
                <a:spcPts val="0"/>
              </a:spcAft>
              <a:buClr>
                <a:srgbClr val="888888"/>
              </a:buClr>
              <a:buSzPts val="1932"/>
              <a:buNone/>
              <a:defRPr sz="1932">
                <a:solidFill>
                  <a:srgbClr val="888888"/>
                </a:solidFill>
              </a:defRPr>
            </a:lvl5pPr>
            <a:lvl6pPr marL="2743200" lvl="5" indent="-228600" algn="l">
              <a:lnSpc>
                <a:spcPct val="90000"/>
              </a:lnSpc>
              <a:spcBef>
                <a:spcPts val="604"/>
              </a:spcBef>
              <a:spcAft>
                <a:spcPts val="0"/>
              </a:spcAft>
              <a:buClr>
                <a:srgbClr val="888888"/>
              </a:buClr>
              <a:buSzPts val="1932"/>
              <a:buNone/>
              <a:defRPr sz="1932">
                <a:solidFill>
                  <a:srgbClr val="888888"/>
                </a:solidFill>
              </a:defRPr>
            </a:lvl6pPr>
            <a:lvl7pPr marL="3200400" lvl="6" indent="-228600" algn="l">
              <a:lnSpc>
                <a:spcPct val="90000"/>
              </a:lnSpc>
              <a:spcBef>
                <a:spcPts val="604"/>
              </a:spcBef>
              <a:spcAft>
                <a:spcPts val="0"/>
              </a:spcAft>
              <a:buClr>
                <a:srgbClr val="888888"/>
              </a:buClr>
              <a:buSzPts val="1932"/>
              <a:buNone/>
              <a:defRPr sz="1932">
                <a:solidFill>
                  <a:srgbClr val="888888"/>
                </a:solidFill>
              </a:defRPr>
            </a:lvl7pPr>
            <a:lvl8pPr marL="3657600" lvl="7" indent="-228600" algn="l">
              <a:lnSpc>
                <a:spcPct val="90000"/>
              </a:lnSpc>
              <a:spcBef>
                <a:spcPts val="604"/>
              </a:spcBef>
              <a:spcAft>
                <a:spcPts val="0"/>
              </a:spcAft>
              <a:buClr>
                <a:srgbClr val="888888"/>
              </a:buClr>
              <a:buSzPts val="1932"/>
              <a:buNone/>
              <a:defRPr sz="1932">
                <a:solidFill>
                  <a:srgbClr val="888888"/>
                </a:solidFill>
              </a:defRPr>
            </a:lvl8pPr>
            <a:lvl9pPr marL="4114800" lvl="8" indent="-228600" algn="l">
              <a:lnSpc>
                <a:spcPct val="90000"/>
              </a:lnSpc>
              <a:spcBef>
                <a:spcPts val="604"/>
              </a:spcBef>
              <a:spcAft>
                <a:spcPts val="0"/>
              </a:spcAft>
              <a:buClr>
                <a:srgbClr val="888888"/>
              </a:buClr>
              <a:buSzPts val="1932"/>
              <a:buNone/>
              <a:defRPr sz="1932">
                <a:solidFill>
                  <a:srgbClr val="888888"/>
                </a:solidFill>
              </a:defRPr>
            </a:lvl9pPr>
          </a:lstStyle>
          <a:p>
            <a:endParaRPr/>
          </a:p>
        </p:txBody>
      </p:sp>
      <p:sp>
        <p:nvSpPr>
          <p:cNvPr id="26" name="Google Shape;26;p15"/>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5"/>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5"/>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14097352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1237546" y="440855"/>
            <a:ext cx="15525572" cy="1600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1237545" y="2204273"/>
            <a:ext cx="7650282" cy="52538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7"/>
              </a:spcBef>
              <a:spcAft>
                <a:spcPts val="0"/>
              </a:spcAft>
              <a:buClr>
                <a:schemeClr val="dk1"/>
              </a:buClr>
              <a:buSzPts val="1800"/>
              <a:buChar char="•"/>
              <a:defRPr/>
            </a:lvl1pPr>
            <a:lvl2pPr marL="914400" lvl="1" indent="-342900" algn="l">
              <a:lnSpc>
                <a:spcPct val="90000"/>
              </a:lnSpc>
              <a:spcBef>
                <a:spcPts val="604"/>
              </a:spcBef>
              <a:spcAft>
                <a:spcPts val="0"/>
              </a:spcAft>
              <a:buClr>
                <a:schemeClr val="dk1"/>
              </a:buClr>
              <a:buSzPts val="1800"/>
              <a:buChar char="•"/>
              <a:defRPr/>
            </a:lvl2pPr>
            <a:lvl3pPr marL="1371600" lvl="2" indent="-342900" algn="l">
              <a:lnSpc>
                <a:spcPct val="90000"/>
              </a:lnSpc>
              <a:spcBef>
                <a:spcPts val="604"/>
              </a:spcBef>
              <a:spcAft>
                <a:spcPts val="0"/>
              </a:spcAft>
              <a:buClr>
                <a:schemeClr val="dk1"/>
              </a:buClr>
              <a:buSzPts val="1800"/>
              <a:buChar char="•"/>
              <a:defRPr/>
            </a:lvl3pPr>
            <a:lvl4pPr marL="1828800" lvl="3" indent="-342900" algn="l">
              <a:lnSpc>
                <a:spcPct val="90000"/>
              </a:lnSpc>
              <a:spcBef>
                <a:spcPts val="604"/>
              </a:spcBef>
              <a:spcAft>
                <a:spcPts val="0"/>
              </a:spcAft>
              <a:buClr>
                <a:schemeClr val="dk1"/>
              </a:buClr>
              <a:buSzPts val="1800"/>
              <a:buChar char="•"/>
              <a:defRPr/>
            </a:lvl4pPr>
            <a:lvl5pPr marL="2286000" lvl="4" indent="-342900" algn="l">
              <a:lnSpc>
                <a:spcPct val="90000"/>
              </a:lnSpc>
              <a:spcBef>
                <a:spcPts val="604"/>
              </a:spcBef>
              <a:spcAft>
                <a:spcPts val="0"/>
              </a:spcAft>
              <a:buClr>
                <a:schemeClr val="dk1"/>
              </a:buClr>
              <a:buSzPts val="1800"/>
              <a:buChar char="•"/>
              <a:defRPr/>
            </a:lvl5pPr>
            <a:lvl6pPr marL="2743200" lvl="5" indent="-342900" algn="l">
              <a:lnSpc>
                <a:spcPct val="90000"/>
              </a:lnSpc>
              <a:spcBef>
                <a:spcPts val="604"/>
              </a:spcBef>
              <a:spcAft>
                <a:spcPts val="0"/>
              </a:spcAft>
              <a:buClr>
                <a:schemeClr val="dk1"/>
              </a:buClr>
              <a:buSzPts val="1800"/>
              <a:buChar char="•"/>
              <a:defRPr/>
            </a:lvl6pPr>
            <a:lvl7pPr marL="3200400" lvl="6" indent="-342900" algn="l">
              <a:lnSpc>
                <a:spcPct val="90000"/>
              </a:lnSpc>
              <a:spcBef>
                <a:spcPts val="604"/>
              </a:spcBef>
              <a:spcAft>
                <a:spcPts val="0"/>
              </a:spcAft>
              <a:buClr>
                <a:schemeClr val="dk1"/>
              </a:buClr>
              <a:buSzPts val="1800"/>
              <a:buChar char="•"/>
              <a:defRPr/>
            </a:lvl7pPr>
            <a:lvl8pPr marL="3657600" lvl="7" indent="-342900" algn="l">
              <a:lnSpc>
                <a:spcPct val="90000"/>
              </a:lnSpc>
              <a:spcBef>
                <a:spcPts val="604"/>
              </a:spcBef>
              <a:spcAft>
                <a:spcPts val="0"/>
              </a:spcAft>
              <a:buClr>
                <a:schemeClr val="dk1"/>
              </a:buClr>
              <a:buSzPts val="1800"/>
              <a:buChar char="•"/>
              <a:defRPr/>
            </a:lvl8pPr>
            <a:lvl9pPr marL="4114800" lvl="8" indent="-342900" algn="l">
              <a:lnSpc>
                <a:spcPct val="90000"/>
              </a:lnSpc>
              <a:spcBef>
                <a:spcPts val="604"/>
              </a:spcBef>
              <a:spcAft>
                <a:spcPts val="0"/>
              </a:spcAft>
              <a:buClr>
                <a:schemeClr val="dk1"/>
              </a:buClr>
              <a:buSzPts val="1800"/>
              <a:buChar char="•"/>
              <a:defRPr/>
            </a:lvl9pPr>
          </a:lstStyle>
          <a:p>
            <a:endParaRPr/>
          </a:p>
        </p:txBody>
      </p:sp>
      <p:sp>
        <p:nvSpPr>
          <p:cNvPr id="32" name="Google Shape;32;p16"/>
          <p:cNvSpPr txBox="1">
            <a:spLocks noGrp="1"/>
          </p:cNvSpPr>
          <p:nvPr>
            <p:ph type="body" idx="2"/>
          </p:nvPr>
        </p:nvSpPr>
        <p:spPr>
          <a:xfrm>
            <a:off x="9112836" y="2204273"/>
            <a:ext cx="7650282" cy="52538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7"/>
              </a:spcBef>
              <a:spcAft>
                <a:spcPts val="0"/>
              </a:spcAft>
              <a:buClr>
                <a:schemeClr val="dk1"/>
              </a:buClr>
              <a:buSzPts val="1800"/>
              <a:buChar char="•"/>
              <a:defRPr/>
            </a:lvl1pPr>
            <a:lvl2pPr marL="914400" lvl="1" indent="-342900" algn="l">
              <a:lnSpc>
                <a:spcPct val="90000"/>
              </a:lnSpc>
              <a:spcBef>
                <a:spcPts val="604"/>
              </a:spcBef>
              <a:spcAft>
                <a:spcPts val="0"/>
              </a:spcAft>
              <a:buClr>
                <a:schemeClr val="dk1"/>
              </a:buClr>
              <a:buSzPts val="1800"/>
              <a:buChar char="•"/>
              <a:defRPr/>
            </a:lvl2pPr>
            <a:lvl3pPr marL="1371600" lvl="2" indent="-342900" algn="l">
              <a:lnSpc>
                <a:spcPct val="90000"/>
              </a:lnSpc>
              <a:spcBef>
                <a:spcPts val="604"/>
              </a:spcBef>
              <a:spcAft>
                <a:spcPts val="0"/>
              </a:spcAft>
              <a:buClr>
                <a:schemeClr val="dk1"/>
              </a:buClr>
              <a:buSzPts val="1800"/>
              <a:buChar char="•"/>
              <a:defRPr/>
            </a:lvl3pPr>
            <a:lvl4pPr marL="1828800" lvl="3" indent="-342900" algn="l">
              <a:lnSpc>
                <a:spcPct val="90000"/>
              </a:lnSpc>
              <a:spcBef>
                <a:spcPts val="604"/>
              </a:spcBef>
              <a:spcAft>
                <a:spcPts val="0"/>
              </a:spcAft>
              <a:buClr>
                <a:schemeClr val="dk1"/>
              </a:buClr>
              <a:buSzPts val="1800"/>
              <a:buChar char="•"/>
              <a:defRPr/>
            </a:lvl4pPr>
            <a:lvl5pPr marL="2286000" lvl="4" indent="-342900" algn="l">
              <a:lnSpc>
                <a:spcPct val="90000"/>
              </a:lnSpc>
              <a:spcBef>
                <a:spcPts val="604"/>
              </a:spcBef>
              <a:spcAft>
                <a:spcPts val="0"/>
              </a:spcAft>
              <a:buClr>
                <a:schemeClr val="dk1"/>
              </a:buClr>
              <a:buSzPts val="1800"/>
              <a:buChar char="•"/>
              <a:defRPr/>
            </a:lvl5pPr>
            <a:lvl6pPr marL="2743200" lvl="5" indent="-342900" algn="l">
              <a:lnSpc>
                <a:spcPct val="90000"/>
              </a:lnSpc>
              <a:spcBef>
                <a:spcPts val="604"/>
              </a:spcBef>
              <a:spcAft>
                <a:spcPts val="0"/>
              </a:spcAft>
              <a:buClr>
                <a:schemeClr val="dk1"/>
              </a:buClr>
              <a:buSzPts val="1800"/>
              <a:buChar char="•"/>
              <a:defRPr/>
            </a:lvl6pPr>
            <a:lvl7pPr marL="3200400" lvl="6" indent="-342900" algn="l">
              <a:lnSpc>
                <a:spcPct val="90000"/>
              </a:lnSpc>
              <a:spcBef>
                <a:spcPts val="604"/>
              </a:spcBef>
              <a:spcAft>
                <a:spcPts val="0"/>
              </a:spcAft>
              <a:buClr>
                <a:schemeClr val="dk1"/>
              </a:buClr>
              <a:buSzPts val="1800"/>
              <a:buChar char="•"/>
              <a:defRPr/>
            </a:lvl7pPr>
            <a:lvl8pPr marL="3657600" lvl="7" indent="-342900" algn="l">
              <a:lnSpc>
                <a:spcPct val="90000"/>
              </a:lnSpc>
              <a:spcBef>
                <a:spcPts val="604"/>
              </a:spcBef>
              <a:spcAft>
                <a:spcPts val="0"/>
              </a:spcAft>
              <a:buClr>
                <a:schemeClr val="dk1"/>
              </a:buClr>
              <a:buSzPts val="1800"/>
              <a:buChar char="•"/>
              <a:defRPr/>
            </a:lvl8pPr>
            <a:lvl9pPr marL="4114800" lvl="8" indent="-342900" algn="l">
              <a:lnSpc>
                <a:spcPct val="90000"/>
              </a:lnSpc>
              <a:spcBef>
                <a:spcPts val="604"/>
              </a:spcBef>
              <a:spcAft>
                <a:spcPts val="0"/>
              </a:spcAft>
              <a:buClr>
                <a:schemeClr val="dk1"/>
              </a:buClr>
              <a:buSzPts val="1800"/>
              <a:buChar char="•"/>
              <a:defRPr/>
            </a:lvl9pPr>
          </a:lstStyle>
          <a:p>
            <a:endParaRPr/>
          </a:p>
        </p:txBody>
      </p:sp>
      <p:sp>
        <p:nvSpPr>
          <p:cNvPr id="33" name="Google Shape;33;p16"/>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6"/>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6"/>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39800652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36"/>
        <p:cNvGrpSpPr/>
        <p:nvPr/>
      </p:nvGrpSpPr>
      <p:grpSpPr>
        <a:xfrm>
          <a:off x="0" y="0"/>
          <a:ext cx="0" cy="0"/>
          <a:chOff x="0" y="0"/>
          <a:chExt cx="0" cy="0"/>
        </a:xfrm>
      </p:grpSpPr>
      <p:sp>
        <p:nvSpPr>
          <p:cNvPr id="37" name="Google Shape;37;p17"/>
          <p:cNvSpPr txBox="1">
            <a:spLocks noGrp="1"/>
          </p:cNvSpPr>
          <p:nvPr>
            <p:ph type="title"/>
          </p:nvPr>
        </p:nvSpPr>
        <p:spPr>
          <a:xfrm>
            <a:off x="1239890" y="440855"/>
            <a:ext cx="15525572" cy="1600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7"/>
          <p:cNvSpPr txBox="1">
            <a:spLocks noGrp="1"/>
          </p:cNvSpPr>
          <p:nvPr>
            <p:ph type="body" idx="1"/>
          </p:nvPr>
        </p:nvSpPr>
        <p:spPr>
          <a:xfrm>
            <a:off x="1239891" y="2029849"/>
            <a:ext cx="7615123" cy="99479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207"/>
              </a:spcBef>
              <a:spcAft>
                <a:spcPts val="0"/>
              </a:spcAft>
              <a:buClr>
                <a:schemeClr val="dk1"/>
              </a:buClr>
              <a:buSzPts val="2898"/>
              <a:buNone/>
              <a:defRPr sz="2898" b="1"/>
            </a:lvl1pPr>
            <a:lvl2pPr marL="914400" lvl="1" indent="-228600" algn="l">
              <a:lnSpc>
                <a:spcPct val="90000"/>
              </a:lnSpc>
              <a:spcBef>
                <a:spcPts val="604"/>
              </a:spcBef>
              <a:spcAft>
                <a:spcPts val="0"/>
              </a:spcAft>
              <a:buClr>
                <a:schemeClr val="dk1"/>
              </a:buClr>
              <a:buSzPts val="2415"/>
              <a:buNone/>
              <a:defRPr sz="2415" b="1"/>
            </a:lvl2pPr>
            <a:lvl3pPr marL="1371600" lvl="2" indent="-228600" algn="l">
              <a:lnSpc>
                <a:spcPct val="90000"/>
              </a:lnSpc>
              <a:spcBef>
                <a:spcPts val="604"/>
              </a:spcBef>
              <a:spcAft>
                <a:spcPts val="0"/>
              </a:spcAft>
              <a:buClr>
                <a:schemeClr val="dk1"/>
              </a:buClr>
              <a:buSzPts val="2173"/>
              <a:buNone/>
              <a:defRPr sz="2173" b="1"/>
            </a:lvl3pPr>
            <a:lvl4pPr marL="1828800" lvl="3" indent="-228600" algn="l">
              <a:lnSpc>
                <a:spcPct val="90000"/>
              </a:lnSpc>
              <a:spcBef>
                <a:spcPts val="604"/>
              </a:spcBef>
              <a:spcAft>
                <a:spcPts val="0"/>
              </a:spcAft>
              <a:buClr>
                <a:schemeClr val="dk1"/>
              </a:buClr>
              <a:buSzPts val="1932"/>
              <a:buNone/>
              <a:defRPr sz="1932" b="1"/>
            </a:lvl4pPr>
            <a:lvl5pPr marL="2286000" lvl="4" indent="-228600" algn="l">
              <a:lnSpc>
                <a:spcPct val="90000"/>
              </a:lnSpc>
              <a:spcBef>
                <a:spcPts val="604"/>
              </a:spcBef>
              <a:spcAft>
                <a:spcPts val="0"/>
              </a:spcAft>
              <a:buClr>
                <a:schemeClr val="dk1"/>
              </a:buClr>
              <a:buSzPts val="1932"/>
              <a:buNone/>
              <a:defRPr sz="1932" b="1"/>
            </a:lvl5pPr>
            <a:lvl6pPr marL="2743200" lvl="5" indent="-228600" algn="l">
              <a:lnSpc>
                <a:spcPct val="90000"/>
              </a:lnSpc>
              <a:spcBef>
                <a:spcPts val="604"/>
              </a:spcBef>
              <a:spcAft>
                <a:spcPts val="0"/>
              </a:spcAft>
              <a:buClr>
                <a:schemeClr val="dk1"/>
              </a:buClr>
              <a:buSzPts val="1932"/>
              <a:buNone/>
              <a:defRPr sz="1932" b="1"/>
            </a:lvl6pPr>
            <a:lvl7pPr marL="3200400" lvl="6" indent="-228600" algn="l">
              <a:lnSpc>
                <a:spcPct val="90000"/>
              </a:lnSpc>
              <a:spcBef>
                <a:spcPts val="604"/>
              </a:spcBef>
              <a:spcAft>
                <a:spcPts val="0"/>
              </a:spcAft>
              <a:buClr>
                <a:schemeClr val="dk1"/>
              </a:buClr>
              <a:buSzPts val="1932"/>
              <a:buNone/>
              <a:defRPr sz="1932" b="1"/>
            </a:lvl7pPr>
            <a:lvl8pPr marL="3657600" lvl="7" indent="-228600" algn="l">
              <a:lnSpc>
                <a:spcPct val="90000"/>
              </a:lnSpc>
              <a:spcBef>
                <a:spcPts val="604"/>
              </a:spcBef>
              <a:spcAft>
                <a:spcPts val="0"/>
              </a:spcAft>
              <a:buClr>
                <a:schemeClr val="dk1"/>
              </a:buClr>
              <a:buSzPts val="1932"/>
              <a:buNone/>
              <a:defRPr sz="1932" b="1"/>
            </a:lvl8pPr>
            <a:lvl9pPr marL="4114800" lvl="8" indent="-228600" algn="l">
              <a:lnSpc>
                <a:spcPct val="90000"/>
              </a:lnSpc>
              <a:spcBef>
                <a:spcPts val="604"/>
              </a:spcBef>
              <a:spcAft>
                <a:spcPts val="0"/>
              </a:spcAft>
              <a:buClr>
                <a:schemeClr val="dk1"/>
              </a:buClr>
              <a:buSzPts val="1932"/>
              <a:buNone/>
              <a:defRPr sz="1932" b="1"/>
            </a:lvl9pPr>
          </a:lstStyle>
          <a:p>
            <a:endParaRPr/>
          </a:p>
        </p:txBody>
      </p:sp>
      <p:sp>
        <p:nvSpPr>
          <p:cNvPr id="39" name="Google Shape;39;p17"/>
          <p:cNvSpPr txBox="1">
            <a:spLocks noGrp="1"/>
          </p:cNvSpPr>
          <p:nvPr>
            <p:ph type="body" idx="2"/>
          </p:nvPr>
        </p:nvSpPr>
        <p:spPr>
          <a:xfrm>
            <a:off x="1239891" y="3024646"/>
            <a:ext cx="7615123" cy="444879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7"/>
              </a:spcBef>
              <a:spcAft>
                <a:spcPts val="0"/>
              </a:spcAft>
              <a:buClr>
                <a:schemeClr val="dk1"/>
              </a:buClr>
              <a:buSzPts val="1800"/>
              <a:buChar char="•"/>
              <a:defRPr/>
            </a:lvl1pPr>
            <a:lvl2pPr marL="914400" lvl="1" indent="-342900" algn="l">
              <a:lnSpc>
                <a:spcPct val="90000"/>
              </a:lnSpc>
              <a:spcBef>
                <a:spcPts val="604"/>
              </a:spcBef>
              <a:spcAft>
                <a:spcPts val="0"/>
              </a:spcAft>
              <a:buClr>
                <a:schemeClr val="dk1"/>
              </a:buClr>
              <a:buSzPts val="1800"/>
              <a:buChar char="•"/>
              <a:defRPr/>
            </a:lvl2pPr>
            <a:lvl3pPr marL="1371600" lvl="2" indent="-342900" algn="l">
              <a:lnSpc>
                <a:spcPct val="90000"/>
              </a:lnSpc>
              <a:spcBef>
                <a:spcPts val="604"/>
              </a:spcBef>
              <a:spcAft>
                <a:spcPts val="0"/>
              </a:spcAft>
              <a:buClr>
                <a:schemeClr val="dk1"/>
              </a:buClr>
              <a:buSzPts val="1800"/>
              <a:buChar char="•"/>
              <a:defRPr/>
            </a:lvl3pPr>
            <a:lvl4pPr marL="1828800" lvl="3" indent="-342900" algn="l">
              <a:lnSpc>
                <a:spcPct val="90000"/>
              </a:lnSpc>
              <a:spcBef>
                <a:spcPts val="604"/>
              </a:spcBef>
              <a:spcAft>
                <a:spcPts val="0"/>
              </a:spcAft>
              <a:buClr>
                <a:schemeClr val="dk1"/>
              </a:buClr>
              <a:buSzPts val="1800"/>
              <a:buChar char="•"/>
              <a:defRPr/>
            </a:lvl4pPr>
            <a:lvl5pPr marL="2286000" lvl="4" indent="-342900" algn="l">
              <a:lnSpc>
                <a:spcPct val="90000"/>
              </a:lnSpc>
              <a:spcBef>
                <a:spcPts val="604"/>
              </a:spcBef>
              <a:spcAft>
                <a:spcPts val="0"/>
              </a:spcAft>
              <a:buClr>
                <a:schemeClr val="dk1"/>
              </a:buClr>
              <a:buSzPts val="1800"/>
              <a:buChar char="•"/>
              <a:defRPr/>
            </a:lvl5pPr>
            <a:lvl6pPr marL="2743200" lvl="5" indent="-342900" algn="l">
              <a:lnSpc>
                <a:spcPct val="90000"/>
              </a:lnSpc>
              <a:spcBef>
                <a:spcPts val="604"/>
              </a:spcBef>
              <a:spcAft>
                <a:spcPts val="0"/>
              </a:spcAft>
              <a:buClr>
                <a:schemeClr val="dk1"/>
              </a:buClr>
              <a:buSzPts val="1800"/>
              <a:buChar char="•"/>
              <a:defRPr/>
            </a:lvl6pPr>
            <a:lvl7pPr marL="3200400" lvl="6" indent="-342900" algn="l">
              <a:lnSpc>
                <a:spcPct val="90000"/>
              </a:lnSpc>
              <a:spcBef>
                <a:spcPts val="604"/>
              </a:spcBef>
              <a:spcAft>
                <a:spcPts val="0"/>
              </a:spcAft>
              <a:buClr>
                <a:schemeClr val="dk1"/>
              </a:buClr>
              <a:buSzPts val="1800"/>
              <a:buChar char="•"/>
              <a:defRPr/>
            </a:lvl7pPr>
            <a:lvl8pPr marL="3657600" lvl="7" indent="-342900" algn="l">
              <a:lnSpc>
                <a:spcPct val="90000"/>
              </a:lnSpc>
              <a:spcBef>
                <a:spcPts val="604"/>
              </a:spcBef>
              <a:spcAft>
                <a:spcPts val="0"/>
              </a:spcAft>
              <a:buClr>
                <a:schemeClr val="dk1"/>
              </a:buClr>
              <a:buSzPts val="1800"/>
              <a:buChar char="•"/>
              <a:defRPr/>
            </a:lvl8pPr>
            <a:lvl9pPr marL="4114800" lvl="8" indent="-342900" algn="l">
              <a:lnSpc>
                <a:spcPct val="90000"/>
              </a:lnSpc>
              <a:spcBef>
                <a:spcPts val="604"/>
              </a:spcBef>
              <a:spcAft>
                <a:spcPts val="0"/>
              </a:spcAft>
              <a:buClr>
                <a:schemeClr val="dk1"/>
              </a:buClr>
              <a:buSzPts val="1800"/>
              <a:buChar char="•"/>
              <a:defRPr/>
            </a:lvl9pPr>
          </a:lstStyle>
          <a:p>
            <a:endParaRPr/>
          </a:p>
        </p:txBody>
      </p:sp>
      <p:sp>
        <p:nvSpPr>
          <p:cNvPr id="40" name="Google Shape;40;p17"/>
          <p:cNvSpPr txBox="1">
            <a:spLocks noGrp="1"/>
          </p:cNvSpPr>
          <p:nvPr>
            <p:ph type="body" idx="3"/>
          </p:nvPr>
        </p:nvSpPr>
        <p:spPr>
          <a:xfrm>
            <a:off x="9112836" y="2029849"/>
            <a:ext cx="7652626" cy="99479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207"/>
              </a:spcBef>
              <a:spcAft>
                <a:spcPts val="0"/>
              </a:spcAft>
              <a:buClr>
                <a:schemeClr val="dk1"/>
              </a:buClr>
              <a:buSzPts val="2898"/>
              <a:buNone/>
              <a:defRPr sz="2898" b="1"/>
            </a:lvl1pPr>
            <a:lvl2pPr marL="914400" lvl="1" indent="-228600" algn="l">
              <a:lnSpc>
                <a:spcPct val="90000"/>
              </a:lnSpc>
              <a:spcBef>
                <a:spcPts val="604"/>
              </a:spcBef>
              <a:spcAft>
                <a:spcPts val="0"/>
              </a:spcAft>
              <a:buClr>
                <a:schemeClr val="dk1"/>
              </a:buClr>
              <a:buSzPts val="2415"/>
              <a:buNone/>
              <a:defRPr sz="2415" b="1"/>
            </a:lvl2pPr>
            <a:lvl3pPr marL="1371600" lvl="2" indent="-228600" algn="l">
              <a:lnSpc>
                <a:spcPct val="90000"/>
              </a:lnSpc>
              <a:spcBef>
                <a:spcPts val="604"/>
              </a:spcBef>
              <a:spcAft>
                <a:spcPts val="0"/>
              </a:spcAft>
              <a:buClr>
                <a:schemeClr val="dk1"/>
              </a:buClr>
              <a:buSzPts val="2173"/>
              <a:buNone/>
              <a:defRPr sz="2173" b="1"/>
            </a:lvl3pPr>
            <a:lvl4pPr marL="1828800" lvl="3" indent="-228600" algn="l">
              <a:lnSpc>
                <a:spcPct val="90000"/>
              </a:lnSpc>
              <a:spcBef>
                <a:spcPts val="604"/>
              </a:spcBef>
              <a:spcAft>
                <a:spcPts val="0"/>
              </a:spcAft>
              <a:buClr>
                <a:schemeClr val="dk1"/>
              </a:buClr>
              <a:buSzPts val="1932"/>
              <a:buNone/>
              <a:defRPr sz="1932" b="1"/>
            </a:lvl4pPr>
            <a:lvl5pPr marL="2286000" lvl="4" indent="-228600" algn="l">
              <a:lnSpc>
                <a:spcPct val="90000"/>
              </a:lnSpc>
              <a:spcBef>
                <a:spcPts val="604"/>
              </a:spcBef>
              <a:spcAft>
                <a:spcPts val="0"/>
              </a:spcAft>
              <a:buClr>
                <a:schemeClr val="dk1"/>
              </a:buClr>
              <a:buSzPts val="1932"/>
              <a:buNone/>
              <a:defRPr sz="1932" b="1"/>
            </a:lvl5pPr>
            <a:lvl6pPr marL="2743200" lvl="5" indent="-228600" algn="l">
              <a:lnSpc>
                <a:spcPct val="90000"/>
              </a:lnSpc>
              <a:spcBef>
                <a:spcPts val="604"/>
              </a:spcBef>
              <a:spcAft>
                <a:spcPts val="0"/>
              </a:spcAft>
              <a:buClr>
                <a:schemeClr val="dk1"/>
              </a:buClr>
              <a:buSzPts val="1932"/>
              <a:buNone/>
              <a:defRPr sz="1932" b="1"/>
            </a:lvl6pPr>
            <a:lvl7pPr marL="3200400" lvl="6" indent="-228600" algn="l">
              <a:lnSpc>
                <a:spcPct val="90000"/>
              </a:lnSpc>
              <a:spcBef>
                <a:spcPts val="604"/>
              </a:spcBef>
              <a:spcAft>
                <a:spcPts val="0"/>
              </a:spcAft>
              <a:buClr>
                <a:schemeClr val="dk1"/>
              </a:buClr>
              <a:buSzPts val="1932"/>
              <a:buNone/>
              <a:defRPr sz="1932" b="1"/>
            </a:lvl7pPr>
            <a:lvl8pPr marL="3657600" lvl="7" indent="-228600" algn="l">
              <a:lnSpc>
                <a:spcPct val="90000"/>
              </a:lnSpc>
              <a:spcBef>
                <a:spcPts val="604"/>
              </a:spcBef>
              <a:spcAft>
                <a:spcPts val="0"/>
              </a:spcAft>
              <a:buClr>
                <a:schemeClr val="dk1"/>
              </a:buClr>
              <a:buSzPts val="1932"/>
              <a:buNone/>
              <a:defRPr sz="1932" b="1"/>
            </a:lvl8pPr>
            <a:lvl9pPr marL="4114800" lvl="8" indent="-228600" algn="l">
              <a:lnSpc>
                <a:spcPct val="90000"/>
              </a:lnSpc>
              <a:spcBef>
                <a:spcPts val="604"/>
              </a:spcBef>
              <a:spcAft>
                <a:spcPts val="0"/>
              </a:spcAft>
              <a:buClr>
                <a:schemeClr val="dk1"/>
              </a:buClr>
              <a:buSzPts val="1932"/>
              <a:buNone/>
              <a:defRPr sz="1932" b="1"/>
            </a:lvl9pPr>
          </a:lstStyle>
          <a:p>
            <a:endParaRPr/>
          </a:p>
        </p:txBody>
      </p:sp>
      <p:sp>
        <p:nvSpPr>
          <p:cNvPr id="41" name="Google Shape;41;p17"/>
          <p:cNvSpPr txBox="1">
            <a:spLocks noGrp="1"/>
          </p:cNvSpPr>
          <p:nvPr>
            <p:ph type="body" idx="4"/>
          </p:nvPr>
        </p:nvSpPr>
        <p:spPr>
          <a:xfrm>
            <a:off x="9112836" y="3024646"/>
            <a:ext cx="7652626" cy="444879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7"/>
              </a:spcBef>
              <a:spcAft>
                <a:spcPts val="0"/>
              </a:spcAft>
              <a:buClr>
                <a:schemeClr val="dk1"/>
              </a:buClr>
              <a:buSzPts val="1800"/>
              <a:buChar char="•"/>
              <a:defRPr/>
            </a:lvl1pPr>
            <a:lvl2pPr marL="914400" lvl="1" indent="-342900" algn="l">
              <a:lnSpc>
                <a:spcPct val="90000"/>
              </a:lnSpc>
              <a:spcBef>
                <a:spcPts val="604"/>
              </a:spcBef>
              <a:spcAft>
                <a:spcPts val="0"/>
              </a:spcAft>
              <a:buClr>
                <a:schemeClr val="dk1"/>
              </a:buClr>
              <a:buSzPts val="1800"/>
              <a:buChar char="•"/>
              <a:defRPr/>
            </a:lvl2pPr>
            <a:lvl3pPr marL="1371600" lvl="2" indent="-342900" algn="l">
              <a:lnSpc>
                <a:spcPct val="90000"/>
              </a:lnSpc>
              <a:spcBef>
                <a:spcPts val="604"/>
              </a:spcBef>
              <a:spcAft>
                <a:spcPts val="0"/>
              </a:spcAft>
              <a:buClr>
                <a:schemeClr val="dk1"/>
              </a:buClr>
              <a:buSzPts val="1800"/>
              <a:buChar char="•"/>
              <a:defRPr/>
            </a:lvl3pPr>
            <a:lvl4pPr marL="1828800" lvl="3" indent="-342900" algn="l">
              <a:lnSpc>
                <a:spcPct val="90000"/>
              </a:lnSpc>
              <a:spcBef>
                <a:spcPts val="604"/>
              </a:spcBef>
              <a:spcAft>
                <a:spcPts val="0"/>
              </a:spcAft>
              <a:buClr>
                <a:schemeClr val="dk1"/>
              </a:buClr>
              <a:buSzPts val="1800"/>
              <a:buChar char="•"/>
              <a:defRPr/>
            </a:lvl4pPr>
            <a:lvl5pPr marL="2286000" lvl="4" indent="-342900" algn="l">
              <a:lnSpc>
                <a:spcPct val="90000"/>
              </a:lnSpc>
              <a:spcBef>
                <a:spcPts val="604"/>
              </a:spcBef>
              <a:spcAft>
                <a:spcPts val="0"/>
              </a:spcAft>
              <a:buClr>
                <a:schemeClr val="dk1"/>
              </a:buClr>
              <a:buSzPts val="1800"/>
              <a:buChar char="•"/>
              <a:defRPr/>
            </a:lvl5pPr>
            <a:lvl6pPr marL="2743200" lvl="5" indent="-342900" algn="l">
              <a:lnSpc>
                <a:spcPct val="90000"/>
              </a:lnSpc>
              <a:spcBef>
                <a:spcPts val="604"/>
              </a:spcBef>
              <a:spcAft>
                <a:spcPts val="0"/>
              </a:spcAft>
              <a:buClr>
                <a:schemeClr val="dk1"/>
              </a:buClr>
              <a:buSzPts val="1800"/>
              <a:buChar char="•"/>
              <a:defRPr/>
            </a:lvl6pPr>
            <a:lvl7pPr marL="3200400" lvl="6" indent="-342900" algn="l">
              <a:lnSpc>
                <a:spcPct val="90000"/>
              </a:lnSpc>
              <a:spcBef>
                <a:spcPts val="604"/>
              </a:spcBef>
              <a:spcAft>
                <a:spcPts val="0"/>
              </a:spcAft>
              <a:buClr>
                <a:schemeClr val="dk1"/>
              </a:buClr>
              <a:buSzPts val="1800"/>
              <a:buChar char="•"/>
              <a:defRPr/>
            </a:lvl7pPr>
            <a:lvl8pPr marL="3657600" lvl="7" indent="-342900" algn="l">
              <a:lnSpc>
                <a:spcPct val="90000"/>
              </a:lnSpc>
              <a:spcBef>
                <a:spcPts val="604"/>
              </a:spcBef>
              <a:spcAft>
                <a:spcPts val="0"/>
              </a:spcAft>
              <a:buClr>
                <a:schemeClr val="dk1"/>
              </a:buClr>
              <a:buSzPts val="1800"/>
              <a:buChar char="•"/>
              <a:defRPr/>
            </a:lvl8pPr>
            <a:lvl9pPr marL="4114800" lvl="8" indent="-342900" algn="l">
              <a:lnSpc>
                <a:spcPct val="90000"/>
              </a:lnSpc>
              <a:spcBef>
                <a:spcPts val="604"/>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11289112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1237546" y="440855"/>
            <a:ext cx="15525572" cy="1600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8"/>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8"/>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33308018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50"/>
        <p:cNvGrpSpPr/>
        <p:nvPr/>
      </p:nvGrpSpPr>
      <p:grpSpPr>
        <a:xfrm>
          <a:off x="0" y="0"/>
          <a:ext cx="0" cy="0"/>
          <a:chOff x="0" y="0"/>
          <a:chExt cx="0" cy="0"/>
        </a:xfrm>
      </p:grpSpPr>
      <p:sp>
        <p:nvSpPr>
          <p:cNvPr id="51" name="Google Shape;51;p19"/>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1352016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28170" y="2064351"/>
            <a:ext cx="15525572" cy="3444416"/>
          </a:xfrm>
        </p:spPr>
        <p:txBody>
          <a:bodyPr anchor="b"/>
          <a:lstStyle>
            <a:lvl1pPr>
              <a:defRPr sz="7244"/>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28170" y="5541352"/>
            <a:ext cx="15525572" cy="1811337"/>
          </a:xfrm>
        </p:spPr>
        <p:txBody>
          <a:bodyPr/>
          <a:lstStyle>
            <a:lvl1pPr marL="0" indent="0">
              <a:buNone/>
              <a:defRPr sz="2898">
                <a:solidFill>
                  <a:schemeClr val="tx1">
                    <a:tint val="75000"/>
                  </a:schemeClr>
                </a:solidFill>
              </a:defRPr>
            </a:lvl1pPr>
            <a:lvl2pPr marL="552023" indent="0">
              <a:buNone/>
              <a:defRPr sz="2415">
                <a:solidFill>
                  <a:schemeClr val="tx1">
                    <a:tint val="75000"/>
                  </a:schemeClr>
                </a:solidFill>
              </a:defRPr>
            </a:lvl2pPr>
            <a:lvl3pPr marL="1104047" indent="0">
              <a:buNone/>
              <a:defRPr sz="2173">
                <a:solidFill>
                  <a:schemeClr val="tx1">
                    <a:tint val="75000"/>
                  </a:schemeClr>
                </a:solidFill>
              </a:defRPr>
            </a:lvl3pPr>
            <a:lvl4pPr marL="1656070" indent="0">
              <a:buNone/>
              <a:defRPr sz="1932">
                <a:solidFill>
                  <a:schemeClr val="tx1">
                    <a:tint val="75000"/>
                  </a:schemeClr>
                </a:solidFill>
              </a:defRPr>
            </a:lvl4pPr>
            <a:lvl5pPr marL="2208093" indent="0">
              <a:buNone/>
              <a:defRPr sz="1932">
                <a:solidFill>
                  <a:schemeClr val="tx1">
                    <a:tint val="75000"/>
                  </a:schemeClr>
                </a:solidFill>
              </a:defRPr>
            </a:lvl5pPr>
            <a:lvl6pPr marL="2760116" indent="0">
              <a:buNone/>
              <a:defRPr sz="1932">
                <a:solidFill>
                  <a:schemeClr val="tx1">
                    <a:tint val="75000"/>
                  </a:schemeClr>
                </a:solidFill>
              </a:defRPr>
            </a:lvl6pPr>
            <a:lvl7pPr marL="3312140" indent="0">
              <a:buNone/>
              <a:defRPr sz="1932">
                <a:solidFill>
                  <a:schemeClr val="tx1">
                    <a:tint val="75000"/>
                  </a:schemeClr>
                </a:solidFill>
              </a:defRPr>
            </a:lvl7pPr>
            <a:lvl8pPr marL="3864163" indent="0">
              <a:buNone/>
              <a:defRPr sz="1932">
                <a:solidFill>
                  <a:schemeClr val="tx1">
                    <a:tint val="75000"/>
                  </a:schemeClr>
                </a:solidFill>
              </a:defRPr>
            </a:lvl8pPr>
            <a:lvl9pPr marL="4416186" indent="0">
              <a:buNone/>
              <a:defRPr sz="1932">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88082A4-1791-42DE-9C5B-FB743F5BD030}" type="datetimeFigureOut">
              <a:rPr lang="es-EC" smtClean="0"/>
              <a:t>27/4/2026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1053335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1239891" y="552027"/>
            <a:ext cx="5805682" cy="193209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864"/>
              <a:buFont typeface="Calibri"/>
              <a:buNone/>
              <a:defRPr sz="3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7652626" y="1192225"/>
            <a:ext cx="9112836" cy="5884451"/>
          </a:xfrm>
          <a:prstGeom prst="rect">
            <a:avLst/>
          </a:prstGeom>
          <a:noFill/>
          <a:ln>
            <a:noFill/>
          </a:ln>
        </p:spPr>
        <p:txBody>
          <a:bodyPr spcFirstLastPara="1" wrap="square" lIns="91425" tIns="45700" rIns="91425" bIns="45700" anchor="t" anchorCtr="0">
            <a:normAutofit/>
          </a:bodyPr>
          <a:lstStyle>
            <a:lvl1pPr marL="457200" lvl="0" indent="-473964" algn="l">
              <a:lnSpc>
                <a:spcPct val="90000"/>
              </a:lnSpc>
              <a:spcBef>
                <a:spcPts val="1207"/>
              </a:spcBef>
              <a:spcAft>
                <a:spcPts val="0"/>
              </a:spcAft>
              <a:buClr>
                <a:schemeClr val="dk1"/>
              </a:buClr>
              <a:buSzPts val="3864"/>
              <a:buChar char="•"/>
              <a:defRPr sz="3864"/>
            </a:lvl1pPr>
            <a:lvl2pPr marL="914400" lvl="1" indent="-443294" algn="l">
              <a:lnSpc>
                <a:spcPct val="90000"/>
              </a:lnSpc>
              <a:spcBef>
                <a:spcPts val="604"/>
              </a:spcBef>
              <a:spcAft>
                <a:spcPts val="0"/>
              </a:spcAft>
              <a:buClr>
                <a:schemeClr val="dk1"/>
              </a:buClr>
              <a:buSzPts val="3381"/>
              <a:buChar char="•"/>
              <a:defRPr sz="3381"/>
            </a:lvl2pPr>
            <a:lvl3pPr marL="1371600" lvl="2" indent="-412623" algn="l">
              <a:lnSpc>
                <a:spcPct val="90000"/>
              </a:lnSpc>
              <a:spcBef>
                <a:spcPts val="604"/>
              </a:spcBef>
              <a:spcAft>
                <a:spcPts val="0"/>
              </a:spcAft>
              <a:buClr>
                <a:schemeClr val="dk1"/>
              </a:buClr>
              <a:buSzPts val="2898"/>
              <a:buChar char="•"/>
              <a:defRPr sz="2898"/>
            </a:lvl3pPr>
            <a:lvl4pPr marL="1828800" lvl="3" indent="-381952" algn="l">
              <a:lnSpc>
                <a:spcPct val="90000"/>
              </a:lnSpc>
              <a:spcBef>
                <a:spcPts val="604"/>
              </a:spcBef>
              <a:spcAft>
                <a:spcPts val="0"/>
              </a:spcAft>
              <a:buClr>
                <a:schemeClr val="dk1"/>
              </a:buClr>
              <a:buSzPts val="2415"/>
              <a:buChar char="•"/>
              <a:defRPr sz="2415"/>
            </a:lvl4pPr>
            <a:lvl5pPr marL="2286000" lvl="4" indent="-381952" algn="l">
              <a:lnSpc>
                <a:spcPct val="90000"/>
              </a:lnSpc>
              <a:spcBef>
                <a:spcPts val="604"/>
              </a:spcBef>
              <a:spcAft>
                <a:spcPts val="0"/>
              </a:spcAft>
              <a:buClr>
                <a:schemeClr val="dk1"/>
              </a:buClr>
              <a:buSzPts val="2415"/>
              <a:buChar char="•"/>
              <a:defRPr sz="2415"/>
            </a:lvl5pPr>
            <a:lvl6pPr marL="2743200" lvl="5" indent="-381952" algn="l">
              <a:lnSpc>
                <a:spcPct val="90000"/>
              </a:lnSpc>
              <a:spcBef>
                <a:spcPts val="604"/>
              </a:spcBef>
              <a:spcAft>
                <a:spcPts val="0"/>
              </a:spcAft>
              <a:buClr>
                <a:schemeClr val="dk1"/>
              </a:buClr>
              <a:buSzPts val="2415"/>
              <a:buChar char="•"/>
              <a:defRPr sz="2415"/>
            </a:lvl6pPr>
            <a:lvl7pPr marL="3200400" lvl="6" indent="-381952" algn="l">
              <a:lnSpc>
                <a:spcPct val="90000"/>
              </a:lnSpc>
              <a:spcBef>
                <a:spcPts val="604"/>
              </a:spcBef>
              <a:spcAft>
                <a:spcPts val="0"/>
              </a:spcAft>
              <a:buClr>
                <a:schemeClr val="dk1"/>
              </a:buClr>
              <a:buSzPts val="2415"/>
              <a:buChar char="•"/>
              <a:defRPr sz="2415"/>
            </a:lvl7pPr>
            <a:lvl8pPr marL="3657600" lvl="7" indent="-381953" algn="l">
              <a:lnSpc>
                <a:spcPct val="90000"/>
              </a:lnSpc>
              <a:spcBef>
                <a:spcPts val="604"/>
              </a:spcBef>
              <a:spcAft>
                <a:spcPts val="0"/>
              </a:spcAft>
              <a:buClr>
                <a:schemeClr val="dk1"/>
              </a:buClr>
              <a:buSzPts val="2415"/>
              <a:buChar char="•"/>
              <a:defRPr sz="2415"/>
            </a:lvl8pPr>
            <a:lvl9pPr marL="4114800" lvl="8" indent="-381953" algn="l">
              <a:lnSpc>
                <a:spcPct val="90000"/>
              </a:lnSpc>
              <a:spcBef>
                <a:spcPts val="604"/>
              </a:spcBef>
              <a:spcAft>
                <a:spcPts val="0"/>
              </a:spcAft>
              <a:buClr>
                <a:schemeClr val="dk1"/>
              </a:buClr>
              <a:buSzPts val="2415"/>
              <a:buChar char="•"/>
              <a:defRPr sz="2415"/>
            </a:lvl9pPr>
          </a:lstStyle>
          <a:p>
            <a:endParaRPr/>
          </a:p>
        </p:txBody>
      </p:sp>
      <p:sp>
        <p:nvSpPr>
          <p:cNvPr id="57" name="Google Shape;57;p20"/>
          <p:cNvSpPr txBox="1">
            <a:spLocks noGrp="1"/>
          </p:cNvSpPr>
          <p:nvPr>
            <p:ph type="body" idx="2"/>
          </p:nvPr>
        </p:nvSpPr>
        <p:spPr>
          <a:xfrm>
            <a:off x="1239891" y="2484120"/>
            <a:ext cx="5805682" cy="4602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7"/>
              </a:spcBef>
              <a:spcAft>
                <a:spcPts val="0"/>
              </a:spcAft>
              <a:buClr>
                <a:schemeClr val="dk1"/>
              </a:buClr>
              <a:buSzPts val="1932"/>
              <a:buNone/>
              <a:defRPr sz="1932"/>
            </a:lvl1pPr>
            <a:lvl2pPr marL="914400" lvl="1" indent="-228600" algn="l">
              <a:lnSpc>
                <a:spcPct val="90000"/>
              </a:lnSpc>
              <a:spcBef>
                <a:spcPts val="604"/>
              </a:spcBef>
              <a:spcAft>
                <a:spcPts val="0"/>
              </a:spcAft>
              <a:buClr>
                <a:schemeClr val="dk1"/>
              </a:buClr>
              <a:buSzPts val="1690"/>
              <a:buNone/>
              <a:defRPr sz="1690"/>
            </a:lvl2pPr>
            <a:lvl3pPr marL="1371600" lvl="2" indent="-228600" algn="l">
              <a:lnSpc>
                <a:spcPct val="90000"/>
              </a:lnSpc>
              <a:spcBef>
                <a:spcPts val="604"/>
              </a:spcBef>
              <a:spcAft>
                <a:spcPts val="0"/>
              </a:spcAft>
              <a:buClr>
                <a:schemeClr val="dk1"/>
              </a:buClr>
              <a:buSzPts val="1449"/>
              <a:buNone/>
              <a:defRPr sz="1449"/>
            </a:lvl3pPr>
            <a:lvl4pPr marL="1828800" lvl="3" indent="-228600" algn="l">
              <a:lnSpc>
                <a:spcPct val="90000"/>
              </a:lnSpc>
              <a:spcBef>
                <a:spcPts val="604"/>
              </a:spcBef>
              <a:spcAft>
                <a:spcPts val="0"/>
              </a:spcAft>
              <a:buClr>
                <a:schemeClr val="dk1"/>
              </a:buClr>
              <a:buSzPts val="1207"/>
              <a:buNone/>
              <a:defRPr sz="1207"/>
            </a:lvl4pPr>
            <a:lvl5pPr marL="2286000" lvl="4" indent="-228600" algn="l">
              <a:lnSpc>
                <a:spcPct val="90000"/>
              </a:lnSpc>
              <a:spcBef>
                <a:spcPts val="604"/>
              </a:spcBef>
              <a:spcAft>
                <a:spcPts val="0"/>
              </a:spcAft>
              <a:buClr>
                <a:schemeClr val="dk1"/>
              </a:buClr>
              <a:buSzPts val="1207"/>
              <a:buNone/>
              <a:defRPr sz="1207"/>
            </a:lvl5pPr>
            <a:lvl6pPr marL="2743200" lvl="5" indent="-228600" algn="l">
              <a:lnSpc>
                <a:spcPct val="90000"/>
              </a:lnSpc>
              <a:spcBef>
                <a:spcPts val="604"/>
              </a:spcBef>
              <a:spcAft>
                <a:spcPts val="0"/>
              </a:spcAft>
              <a:buClr>
                <a:schemeClr val="dk1"/>
              </a:buClr>
              <a:buSzPts val="1207"/>
              <a:buNone/>
              <a:defRPr sz="1207"/>
            </a:lvl6pPr>
            <a:lvl7pPr marL="3200400" lvl="6" indent="-228600" algn="l">
              <a:lnSpc>
                <a:spcPct val="90000"/>
              </a:lnSpc>
              <a:spcBef>
                <a:spcPts val="604"/>
              </a:spcBef>
              <a:spcAft>
                <a:spcPts val="0"/>
              </a:spcAft>
              <a:buClr>
                <a:schemeClr val="dk1"/>
              </a:buClr>
              <a:buSzPts val="1207"/>
              <a:buNone/>
              <a:defRPr sz="1207"/>
            </a:lvl7pPr>
            <a:lvl8pPr marL="3657600" lvl="7" indent="-228600" algn="l">
              <a:lnSpc>
                <a:spcPct val="90000"/>
              </a:lnSpc>
              <a:spcBef>
                <a:spcPts val="604"/>
              </a:spcBef>
              <a:spcAft>
                <a:spcPts val="0"/>
              </a:spcAft>
              <a:buClr>
                <a:schemeClr val="dk1"/>
              </a:buClr>
              <a:buSzPts val="1207"/>
              <a:buNone/>
              <a:defRPr sz="1207"/>
            </a:lvl8pPr>
            <a:lvl9pPr marL="4114800" lvl="8" indent="-228600" algn="l">
              <a:lnSpc>
                <a:spcPct val="90000"/>
              </a:lnSpc>
              <a:spcBef>
                <a:spcPts val="604"/>
              </a:spcBef>
              <a:spcAft>
                <a:spcPts val="0"/>
              </a:spcAft>
              <a:buClr>
                <a:schemeClr val="dk1"/>
              </a:buClr>
              <a:buSzPts val="1207"/>
              <a:buNone/>
              <a:defRPr sz="1207"/>
            </a:lvl9pPr>
          </a:lstStyle>
          <a:p>
            <a:endParaRPr/>
          </a:p>
        </p:txBody>
      </p:sp>
      <p:sp>
        <p:nvSpPr>
          <p:cNvPr id="58" name="Google Shape;58;p20"/>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11689381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1239891" y="552027"/>
            <a:ext cx="5805682" cy="193209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864"/>
              <a:buFont typeface="Calibri"/>
              <a:buNone/>
              <a:defRPr sz="3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7652626" y="1192225"/>
            <a:ext cx="9112836" cy="5884451"/>
          </a:xfrm>
          <a:prstGeom prst="rect">
            <a:avLst/>
          </a:prstGeom>
          <a:noFill/>
          <a:ln>
            <a:noFill/>
          </a:ln>
        </p:spPr>
      </p:sp>
      <p:sp>
        <p:nvSpPr>
          <p:cNvPr id="64" name="Google Shape;64;p21"/>
          <p:cNvSpPr txBox="1">
            <a:spLocks noGrp="1"/>
          </p:cNvSpPr>
          <p:nvPr>
            <p:ph type="body" idx="1"/>
          </p:nvPr>
        </p:nvSpPr>
        <p:spPr>
          <a:xfrm>
            <a:off x="1239891" y="2484120"/>
            <a:ext cx="5805682" cy="4602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7"/>
              </a:spcBef>
              <a:spcAft>
                <a:spcPts val="0"/>
              </a:spcAft>
              <a:buClr>
                <a:schemeClr val="dk1"/>
              </a:buClr>
              <a:buSzPts val="1932"/>
              <a:buNone/>
              <a:defRPr sz="1932"/>
            </a:lvl1pPr>
            <a:lvl2pPr marL="914400" lvl="1" indent="-228600" algn="l">
              <a:lnSpc>
                <a:spcPct val="90000"/>
              </a:lnSpc>
              <a:spcBef>
                <a:spcPts val="604"/>
              </a:spcBef>
              <a:spcAft>
                <a:spcPts val="0"/>
              </a:spcAft>
              <a:buClr>
                <a:schemeClr val="dk1"/>
              </a:buClr>
              <a:buSzPts val="1690"/>
              <a:buNone/>
              <a:defRPr sz="1690"/>
            </a:lvl2pPr>
            <a:lvl3pPr marL="1371600" lvl="2" indent="-228600" algn="l">
              <a:lnSpc>
                <a:spcPct val="90000"/>
              </a:lnSpc>
              <a:spcBef>
                <a:spcPts val="604"/>
              </a:spcBef>
              <a:spcAft>
                <a:spcPts val="0"/>
              </a:spcAft>
              <a:buClr>
                <a:schemeClr val="dk1"/>
              </a:buClr>
              <a:buSzPts val="1449"/>
              <a:buNone/>
              <a:defRPr sz="1449"/>
            </a:lvl3pPr>
            <a:lvl4pPr marL="1828800" lvl="3" indent="-228600" algn="l">
              <a:lnSpc>
                <a:spcPct val="90000"/>
              </a:lnSpc>
              <a:spcBef>
                <a:spcPts val="604"/>
              </a:spcBef>
              <a:spcAft>
                <a:spcPts val="0"/>
              </a:spcAft>
              <a:buClr>
                <a:schemeClr val="dk1"/>
              </a:buClr>
              <a:buSzPts val="1207"/>
              <a:buNone/>
              <a:defRPr sz="1207"/>
            </a:lvl4pPr>
            <a:lvl5pPr marL="2286000" lvl="4" indent="-228600" algn="l">
              <a:lnSpc>
                <a:spcPct val="90000"/>
              </a:lnSpc>
              <a:spcBef>
                <a:spcPts val="604"/>
              </a:spcBef>
              <a:spcAft>
                <a:spcPts val="0"/>
              </a:spcAft>
              <a:buClr>
                <a:schemeClr val="dk1"/>
              </a:buClr>
              <a:buSzPts val="1207"/>
              <a:buNone/>
              <a:defRPr sz="1207"/>
            </a:lvl5pPr>
            <a:lvl6pPr marL="2743200" lvl="5" indent="-228600" algn="l">
              <a:lnSpc>
                <a:spcPct val="90000"/>
              </a:lnSpc>
              <a:spcBef>
                <a:spcPts val="604"/>
              </a:spcBef>
              <a:spcAft>
                <a:spcPts val="0"/>
              </a:spcAft>
              <a:buClr>
                <a:schemeClr val="dk1"/>
              </a:buClr>
              <a:buSzPts val="1207"/>
              <a:buNone/>
              <a:defRPr sz="1207"/>
            </a:lvl6pPr>
            <a:lvl7pPr marL="3200400" lvl="6" indent="-228600" algn="l">
              <a:lnSpc>
                <a:spcPct val="90000"/>
              </a:lnSpc>
              <a:spcBef>
                <a:spcPts val="604"/>
              </a:spcBef>
              <a:spcAft>
                <a:spcPts val="0"/>
              </a:spcAft>
              <a:buClr>
                <a:schemeClr val="dk1"/>
              </a:buClr>
              <a:buSzPts val="1207"/>
              <a:buNone/>
              <a:defRPr sz="1207"/>
            </a:lvl7pPr>
            <a:lvl8pPr marL="3657600" lvl="7" indent="-228600" algn="l">
              <a:lnSpc>
                <a:spcPct val="90000"/>
              </a:lnSpc>
              <a:spcBef>
                <a:spcPts val="604"/>
              </a:spcBef>
              <a:spcAft>
                <a:spcPts val="0"/>
              </a:spcAft>
              <a:buClr>
                <a:schemeClr val="dk1"/>
              </a:buClr>
              <a:buSzPts val="1207"/>
              <a:buNone/>
              <a:defRPr sz="1207"/>
            </a:lvl8pPr>
            <a:lvl9pPr marL="4114800" lvl="8" indent="-228600" algn="l">
              <a:lnSpc>
                <a:spcPct val="90000"/>
              </a:lnSpc>
              <a:spcBef>
                <a:spcPts val="604"/>
              </a:spcBef>
              <a:spcAft>
                <a:spcPts val="0"/>
              </a:spcAft>
              <a:buClr>
                <a:schemeClr val="dk1"/>
              </a:buClr>
              <a:buSzPts val="1207"/>
              <a:buNone/>
              <a:defRPr sz="1207"/>
            </a:lvl9pPr>
          </a:lstStyle>
          <a:p>
            <a:endParaRPr/>
          </a:p>
        </p:txBody>
      </p:sp>
      <p:sp>
        <p:nvSpPr>
          <p:cNvPr id="65" name="Google Shape;65;p21"/>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14315593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1237546" y="440855"/>
            <a:ext cx="15525572" cy="160049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6373413" y="-2931594"/>
            <a:ext cx="5253838" cy="1552557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7"/>
              </a:spcBef>
              <a:spcAft>
                <a:spcPts val="0"/>
              </a:spcAft>
              <a:buClr>
                <a:schemeClr val="dk1"/>
              </a:buClr>
              <a:buSzPts val="1800"/>
              <a:buChar char="•"/>
              <a:defRPr/>
            </a:lvl1pPr>
            <a:lvl2pPr marL="914400" lvl="1" indent="-342900" algn="l">
              <a:lnSpc>
                <a:spcPct val="90000"/>
              </a:lnSpc>
              <a:spcBef>
                <a:spcPts val="604"/>
              </a:spcBef>
              <a:spcAft>
                <a:spcPts val="0"/>
              </a:spcAft>
              <a:buClr>
                <a:schemeClr val="dk1"/>
              </a:buClr>
              <a:buSzPts val="1800"/>
              <a:buChar char="•"/>
              <a:defRPr/>
            </a:lvl2pPr>
            <a:lvl3pPr marL="1371600" lvl="2" indent="-342900" algn="l">
              <a:lnSpc>
                <a:spcPct val="90000"/>
              </a:lnSpc>
              <a:spcBef>
                <a:spcPts val="604"/>
              </a:spcBef>
              <a:spcAft>
                <a:spcPts val="0"/>
              </a:spcAft>
              <a:buClr>
                <a:schemeClr val="dk1"/>
              </a:buClr>
              <a:buSzPts val="1800"/>
              <a:buChar char="•"/>
              <a:defRPr/>
            </a:lvl3pPr>
            <a:lvl4pPr marL="1828800" lvl="3" indent="-342900" algn="l">
              <a:lnSpc>
                <a:spcPct val="90000"/>
              </a:lnSpc>
              <a:spcBef>
                <a:spcPts val="604"/>
              </a:spcBef>
              <a:spcAft>
                <a:spcPts val="0"/>
              </a:spcAft>
              <a:buClr>
                <a:schemeClr val="dk1"/>
              </a:buClr>
              <a:buSzPts val="1800"/>
              <a:buChar char="•"/>
              <a:defRPr/>
            </a:lvl4pPr>
            <a:lvl5pPr marL="2286000" lvl="4" indent="-342900" algn="l">
              <a:lnSpc>
                <a:spcPct val="90000"/>
              </a:lnSpc>
              <a:spcBef>
                <a:spcPts val="604"/>
              </a:spcBef>
              <a:spcAft>
                <a:spcPts val="0"/>
              </a:spcAft>
              <a:buClr>
                <a:schemeClr val="dk1"/>
              </a:buClr>
              <a:buSzPts val="1800"/>
              <a:buChar char="•"/>
              <a:defRPr/>
            </a:lvl5pPr>
            <a:lvl6pPr marL="2743200" lvl="5" indent="-342900" algn="l">
              <a:lnSpc>
                <a:spcPct val="90000"/>
              </a:lnSpc>
              <a:spcBef>
                <a:spcPts val="604"/>
              </a:spcBef>
              <a:spcAft>
                <a:spcPts val="0"/>
              </a:spcAft>
              <a:buClr>
                <a:schemeClr val="dk1"/>
              </a:buClr>
              <a:buSzPts val="1800"/>
              <a:buChar char="•"/>
              <a:defRPr/>
            </a:lvl6pPr>
            <a:lvl7pPr marL="3200400" lvl="6" indent="-342900" algn="l">
              <a:lnSpc>
                <a:spcPct val="90000"/>
              </a:lnSpc>
              <a:spcBef>
                <a:spcPts val="604"/>
              </a:spcBef>
              <a:spcAft>
                <a:spcPts val="0"/>
              </a:spcAft>
              <a:buClr>
                <a:schemeClr val="dk1"/>
              </a:buClr>
              <a:buSzPts val="1800"/>
              <a:buChar char="•"/>
              <a:defRPr/>
            </a:lvl7pPr>
            <a:lvl8pPr marL="3657600" lvl="7" indent="-342900" algn="l">
              <a:lnSpc>
                <a:spcPct val="90000"/>
              </a:lnSpc>
              <a:spcBef>
                <a:spcPts val="604"/>
              </a:spcBef>
              <a:spcAft>
                <a:spcPts val="0"/>
              </a:spcAft>
              <a:buClr>
                <a:schemeClr val="dk1"/>
              </a:buClr>
              <a:buSzPts val="1800"/>
              <a:buChar char="•"/>
              <a:defRPr/>
            </a:lvl8pPr>
            <a:lvl9pPr marL="4114800" lvl="8" indent="-342900" algn="l">
              <a:lnSpc>
                <a:spcPct val="90000"/>
              </a:lnSpc>
              <a:spcBef>
                <a:spcPts val="604"/>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25126500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11313793" y="2008787"/>
            <a:ext cx="7017256" cy="38813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3438502" y="-1760103"/>
            <a:ext cx="7017256" cy="1141917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207"/>
              </a:spcBef>
              <a:spcAft>
                <a:spcPts val="0"/>
              </a:spcAft>
              <a:buClr>
                <a:schemeClr val="dk1"/>
              </a:buClr>
              <a:buSzPts val="1800"/>
              <a:buChar char="•"/>
              <a:defRPr/>
            </a:lvl1pPr>
            <a:lvl2pPr marL="914400" lvl="1" indent="-342900" algn="l">
              <a:lnSpc>
                <a:spcPct val="90000"/>
              </a:lnSpc>
              <a:spcBef>
                <a:spcPts val="604"/>
              </a:spcBef>
              <a:spcAft>
                <a:spcPts val="0"/>
              </a:spcAft>
              <a:buClr>
                <a:schemeClr val="dk1"/>
              </a:buClr>
              <a:buSzPts val="1800"/>
              <a:buChar char="•"/>
              <a:defRPr/>
            </a:lvl2pPr>
            <a:lvl3pPr marL="1371600" lvl="2" indent="-342900" algn="l">
              <a:lnSpc>
                <a:spcPct val="90000"/>
              </a:lnSpc>
              <a:spcBef>
                <a:spcPts val="604"/>
              </a:spcBef>
              <a:spcAft>
                <a:spcPts val="0"/>
              </a:spcAft>
              <a:buClr>
                <a:schemeClr val="dk1"/>
              </a:buClr>
              <a:buSzPts val="1800"/>
              <a:buChar char="•"/>
              <a:defRPr/>
            </a:lvl3pPr>
            <a:lvl4pPr marL="1828800" lvl="3" indent="-342900" algn="l">
              <a:lnSpc>
                <a:spcPct val="90000"/>
              </a:lnSpc>
              <a:spcBef>
                <a:spcPts val="604"/>
              </a:spcBef>
              <a:spcAft>
                <a:spcPts val="0"/>
              </a:spcAft>
              <a:buClr>
                <a:schemeClr val="dk1"/>
              </a:buClr>
              <a:buSzPts val="1800"/>
              <a:buChar char="•"/>
              <a:defRPr/>
            </a:lvl4pPr>
            <a:lvl5pPr marL="2286000" lvl="4" indent="-342900" algn="l">
              <a:lnSpc>
                <a:spcPct val="90000"/>
              </a:lnSpc>
              <a:spcBef>
                <a:spcPts val="604"/>
              </a:spcBef>
              <a:spcAft>
                <a:spcPts val="0"/>
              </a:spcAft>
              <a:buClr>
                <a:schemeClr val="dk1"/>
              </a:buClr>
              <a:buSzPts val="1800"/>
              <a:buChar char="•"/>
              <a:defRPr/>
            </a:lvl5pPr>
            <a:lvl6pPr marL="2743200" lvl="5" indent="-342900" algn="l">
              <a:lnSpc>
                <a:spcPct val="90000"/>
              </a:lnSpc>
              <a:spcBef>
                <a:spcPts val="604"/>
              </a:spcBef>
              <a:spcAft>
                <a:spcPts val="0"/>
              </a:spcAft>
              <a:buClr>
                <a:schemeClr val="dk1"/>
              </a:buClr>
              <a:buSzPts val="1800"/>
              <a:buChar char="•"/>
              <a:defRPr/>
            </a:lvl6pPr>
            <a:lvl7pPr marL="3200400" lvl="6" indent="-342900" algn="l">
              <a:lnSpc>
                <a:spcPct val="90000"/>
              </a:lnSpc>
              <a:spcBef>
                <a:spcPts val="604"/>
              </a:spcBef>
              <a:spcAft>
                <a:spcPts val="0"/>
              </a:spcAft>
              <a:buClr>
                <a:schemeClr val="dk1"/>
              </a:buClr>
              <a:buSzPts val="1800"/>
              <a:buChar char="•"/>
              <a:defRPr/>
            </a:lvl7pPr>
            <a:lvl8pPr marL="3657600" lvl="7" indent="-342900" algn="l">
              <a:lnSpc>
                <a:spcPct val="90000"/>
              </a:lnSpc>
              <a:spcBef>
                <a:spcPts val="604"/>
              </a:spcBef>
              <a:spcAft>
                <a:spcPts val="0"/>
              </a:spcAft>
              <a:buClr>
                <a:schemeClr val="dk1"/>
              </a:buClr>
              <a:buSzPts val="1800"/>
              <a:buChar char="•"/>
              <a:defRPr/>
            </a:lvl8pPr>
            <a:lvl9pPr marL="4114800" lvl="8" indent="-342900" algn="l">
              <a:lnSpc>
                <a:spcPct val="90000"/>
              </a:lnSpc>
              <a:spcBef>
                <a:spcPts val="604"/>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37186989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75025" y="1714861"/>
            <a:ext cx="7650282" cy="1183279"/>
          </a:xfrm>
        </p:spPr>
        <p:txBody>
          <a:bodyPr/>
          <a:lstStyle/>
          <a:p>
            <a:r>
              <a:rPr lang="en-US"/>
              <a:t>Click to edit Master title style</a:t>
            </a:r>
          </a:p>
        </p:txBody>
      </p:sp>
      <p:sp>
        <p:nvSpPr>
          <p:cNvPr id="3" name="Subtitle 2"/>
          <p:cNvSpPr>
            <a:spLocks noGrp="1"/>
          </p:cNvSpPr>
          <p:nvPr>
            <p:ph type="subTitle" idx="1"/>
          </p:nvPr>
        </p:nvSpPr>
        <p:spPr>
          <a:xfrm>
            <a:off x="1350050" y="3128151"/>
            <a:ext cx="6300232" cy="1410735"/>
          </a:xfrm>
        </p:spPr>
        <p:txBody>
          <a:bodyPr/>
          <a:lstStyle>
            <a:lvl1pPr marL="0" indent="0" algn="ctr">
              <a:buNone/>
              <a:defRPr>
                <a:solidFill>
                  <a:schemeClr val="tx1">
                    <a:tint val="75000"/>
                  </a:schemeClr>
                </a:solidFill>
              </a:defRPr>
            </a:lvl1pPr>
            <a:lvl2pPr marL="368000" indent="0" algn="ctr">
              <a:buNone/>
              <a:defRPr>
                <a:solidFill>
                  <a:schemeClr val="tx1">
                    <a:tint val="75000"/>
                  </a:schemeClr>
                </a:solidFill>
              </a:defRPr>
            </a:lvl2pPr>
            <a:lvl3pPr marL="736001" indent="0" algn="ctr">
              <a:buNone/>
              <a:defRPr>
                <a:solidFill>
                  <a:schemeClr val="tx1">
                    <a:tint val="75000"/>
                  </a:schemeClr>
                </a:solidFill>
              </a:defRPr>
            </a:lvl3pPr>
            <a:lvl4pPr marL="1104001" indent="0" algn="ctr">
              <a:buNone/>
              <a:defRPr>
                <a:solidFill>
                  <a:schemeClr val="tx1">
                    <a:tint val="75000"/>
                  </a:schemeClr>
                </a:solidFill>
              </a:defRPr>
            </a:lvl4pPr>
            <a:lvl5pPr marL="1472001" indent="0" algn="ctr">
              <a:buNone/>
              <a:defRPr>
                <a:solidFill>
                  <a:schemeClr val="tx1">
                    <a:tint val="75000"/>
                  </a:schemeClr>
                </a:solidFill>
              </a:defRPr>
            </a:lvl5pPr>
            <a:lvl6pPr marL="1840001" indent="0" algn="ctr">
              <a:buNone/>
              <a:defRPr>
                <a:solidFill>
                  <a:schemeClr val="tx1">
                    <a:tint val="75000"/>
                  </a:schemeClr>
                </a:solidFill>
              </a:defRPr>
            </a:lvl6pPr>
            <a:lvl7pPr marL="2208002" indent="0" algn="ctr">
              <a:buNone/>
              <a:defRPr>
                <a:solidFill>
                  <a:schemeClr val="tx1">
                    <a:tint val="75000"/>
                  </a:schemeClr>
                </a:solidFill>
              </a:defRPr>
            </a:lvl7pPr>
            <a:lvl8pPr marL="2576002" indent="0" algn="ctr">
              <a:buNone/>
              <a:defRPr>
                <a:solidFill>
                  <a:schemeClr val="tx1">
                    <a:tint val="75000"/>
                  </a:schemeClr>
                </a:solidFill>
              </a:defRPr>
            </a:lvl8pPr>
            <a:lvl9pPr marL="294400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3829282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5608364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0964" y="3547283"/>
            <a:ext cx="7650282" cy="1096386"/>
          </a:xfrm>
        </p:spPr>
        <p:txBody>
          <a:bodyPr anchor="t"/>
          <a:lstStyle>
            <a:lvl1pPr algn="l">
              <a:defRPr sz="3220" b="1" cap="all"/>
            </a:lvl1pPr>
          </a:lstStyle>
          <a:p>
            <a:r>
              <a:rPr lang="en-US"/>
              <a:t>Click to edit Master title style</a:t>
            </a:r>
          </a:p>
        </p:txBody>
      </p:sp>
      <p:sp>
        <p:nvSpPr>
          <p:cNvPr id="3" name="Text Placeholder 2"/>
          <p:cNvSpPr>
            <a:spLocks noGrp="1"/>
          </p:cNvSpPr>
          <p:nvPr>
            <p:ph type="body" idx="1"/>
          </p:nvPr>
        </p:nvSpPr>
        <p:spPr>
          <a:xfrm>
            <a:off x="710964" y="2339725"/>
            <a:ext cx="7650282" cy="1207558"/>
          </a:xfrm>
        </p:spPr>
        <p:txBody>
          <a:bodyPr anchor="b"/>
          <a:lstStyle>
            <a:lvl1pPr marL="0" indent="0">
              <a:buNone/>
              <a:defRPr sz="1610">
                <a:solidFill>
                  <a:schemeClr val="tx1">
                    <a:tint val="75000"/>
                  </a:schemeClr>
                </a:solidFill>
              </a:defRPr>
            </a:lvl1pPr>
            <a:lvl2pPr marL="368000" indent="0">
              <a:buNone/>
              <a:defRPr sz="1449">
                <a:solidFill>
                  <a:schemeClr val="tx1">
                    <a:tint val="75000"/>
                  </a:schemeClr>
                </a:solidFill>
              </a:defRPr>
            </a:lvl2pPr>
            <a:lvl3pPr marL="736001" indent="0">
              <a:buNone/>
              <a:defRPr sz="1288">
                <a:solidFill>
                  <a:schemeClr val="tx1">
                    <a:tint val="75000"/>
                  </a:schemeClr>
                </a:solidFill>
              </a:defRPr>
            </a:lvl3pPr>
            <a:lvl4pPr marL="1104001" indent="0">
              <a:buNone/>
              <a:defRPr sz="1127">
                <a:solidFill>
                  <a:schemeClr val="tx1">
                    <a:tint val="75000"/>
                  </a:schemeClr>
                </a:solidFill>
              </a:defRPr>
            </a:lvl4pPr>
            <a:lvl5pPr marL="1472001" indent="0">
              <a:buNone/>
              <a:defRPr sz="1127">
                <a:solidFill>
                  <a:schemeClr val="tx1">
                    <a:tint val="75000"/>
                  </a:schemeClr>
                </a:solidFill>
              </a:defRPr>
            </a:lvl5pPr>
            <a:lvl6pPr marL="1840001" indent="0">
              <a:buNone/>
              <a:defRPr sz="1127">
                <a:solidFill>
                  <a:schemeClr val="tx1">
                    <a:tint val="75000"/>
                  </a:schemeClr>
                </a:solidFill>
              </a:defRPr>
            </a:lvl6pPr>
            <a:lvl7pPr marL="2208002" indent="0">
              <a:buNone/>
              <a:defRPr sz="1127">
                <a:solidFill>
                  <a:schemeClr val="tx1">
                    <a:tint val="75000"/>
                  </a:schemeClr>
                </a:solidFill>
              </a:defRPr>
            </a:lvl7pPr>
            <a:lvl8pPr marL="2576002" indent="0">
              <a:buNone/>
              <a:defRPr sz="1127">
                <a:solidFill>
                  <a:schemeClr val="tx1">
                    <a:tint val="75000"/>
                  </a:schemeClr>
                </a:solidFill>
              </a:defRPr>
            </a:lvl8pPr>
            <a:lvl9pPr marL="2944002" indent="0">
              <a:buNone/>
              <a:defRPr sz="112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6535942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0017" y="1288063"/>
            <a:ext cx="3975146" cy="3643121"/>
          </a:xfrm>
        </p:spPr>
        <p:txBody>
          <a:bodyPr/>
          <a:lstStyle>
            <a:lvl1pPr>
              <a:defRPr sz="2254"/>
            </a:lvl1pPr>
            <a:lvl2pPr>
              <a:defRPr sz="1932"/>
            </a:lvl2pPr>
            <a:lvl3pPr>
              <a:defRPr sz="1610"/>
            </a:lvl3pPr>
            <a:lvl4pPr>
              <a:defRPr sz="1449"/>
            </a:lvl4pPr>
            <a:lvl5pPr>
              <a:defRPr sz="1449"/>
            </a:lvl5pPr>
            <a:lvl6pPr>
              <a:defRPr sz="1449"/>
            </a:lvl6pPr>
            <a:lvl7pPr>
              <a:defRPr sz="1449"/>
            </a:lvl7pPr>
            <a:lvl8pPr>
              <a:defRPr sz="1449"/>
            </a:lvl8pPr>
            <a:lvl9pPr>
              <a:defRPr sz="14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5169" y="1288063"/>
            <a:ext cx="3975146" cy="3643121"/>
          </a:xfrm>
        </p:spPr>
        <p:txBody>
          <a:bodyPr/>
          <a:lstStyle>
            <a:lvl1pPr>
              <a:defRPr sz="2254"/>
            </a:lvl1pPr>
            <a:lvl2pPr>
              <a:defRPr sz="1932"/>
            </a:lvl2pPr>
            <a:lvl3pPr>
              <a:defRPr sz="1610"/>
            </a:lvl3pPr>
            <a:lvl4pPr>
              <a:defRPr sz="1449"/>
            </a:lvl4pPr>
            <a:lvl5pPr>
              <a:defRPr sz="1449"/>
            </a:lvl5pPr>
            <a:lvl6pPr>
              <a:defRPr sz="1449"/>
            </a:lvl6pPr>
            <a:lvl7pPr>
              <a:defRPr sz="1449"/>
            </a:lvl7pPr>
            <a:lvl8pPr>
              <a:defRPr sz="1449"/>
            </a:lvl8pPr>
            <a:lvl9pPr>
              <a:defRPr sz="14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9777759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0017" y="1235671"/>
            <a:ext cx="3976709" cy="514969"/>
          </a:xfrm>
        </p:spPr>
        <p:txBody>
          <a:bodyPr anchor="b"/>
          <a:lstStyle>
            <a:lvl1pPr marL="0" indent="0">
              <a:buNone/>
              <a:defRPr sz="1932" b="1"/>
            </a:lvl1pPr>
            <a:lvl2pPr marL="368000" indent="0">
              <a:buNone/>
              <a:defRPr sz="1610" b="1"/>
            </a:lvl2pPr>
            <a:lvl3pPr marL="736001" indent="0">
              <a:buNone/>
              <a:defRPr sz="1449" b="1"/>
            </a:lvl3pPr>
            <a:lvl4pPr marL="1104001" indent="0">
              <a:buNone/>
              <a:defRPr sz="1288" b="1"/>
            </a:lvl4pPr>
            <a:lvl5pPr marL="1472001" indent="0">
              <a:buNone/>
              <a:defRPr sz="1288" b="1"/>
            </a:lvl5pPr>
            <a:lvl6pPr marL="1840001" indent="0">
              <a:buNone/>
              <a:defRPr sz="1288" b="1"/>
            </a:lvl6pPr>
            <a:lvl7pPr marL="2208002" indent="0">
              <a:buNone/>
              <a:defRPr sz="1288" b="1"/>
            </a:lvl7pPr>
            <a:lvl8pPr marL="2576002" indent="0">
              <a:buNone/>
              <a:defRPr sz="1288" b="1"/>
            </a:lvl8pPr>
            <a:lvl9pPr marL="2944002" indent="0">
              <a:buNone/>
              <a:defRPr sz="1288" b="1"/>
            </a:lvl9pPr>
          </a:lstStyle>
          <a:p>
            <a:pPr lvl="0"/>
            <a:r>
              <a:rPr lang="en-US"/>
              <a:t>Click to edit Master text styles</a:t>
            </a:r>
          </a:p>
        </p:txBody>
      </p:sp>
      <p:sp>
        <p:nvSpPr>
          <p:cNvPr id="4" name="Content Placeholder 3"/>
          <p:cNvSpPr>
            <a:spLocks noGrp="1"/>
          </p:cNvSpPr>
          <p:nvPr>
            <p:ph sz="half" idx="2"/>
          </p:nvPr>
        </p:nvSpPr>
        <p:spPr>
          <a:xfrm>
            <a:off x="450017" y="1750640"/>
            <a:ext cx="3976709" cy="3180543"/>
          </a:xfrm>
        </p:spPr>
        <p:txBody>
          <a:bodyPr/>
          <a:lstStyle>
            <a:lvl1pPr>
              <a:defRPr sz="1932"/>
            </a:lvl1pPr>
            <a:lvl2pPr>
              <a:defRPr sz="1610"/>
            </a:lvl2pPr>
            <a:lvl3pPr>
              <a:defRPr sz="1449"/>
            </a:lvl3pPr>
            <a:lvl4pPr>
              <a:defRPr sz="1288"/>
            </a:lvl4pPr>
            <a:lvl5pPr>
              <a:defRPr sz="1288"/>
            </a:lvl5pPr>
            <a:lvl6pPr>
              <a:defRPr sz="1288"/>
            </a:lvl6pPr>
            <a:lvl7pPr>
              <a:defRPr sz="1288"/>
            </a:lvl7pPr>
            <a:lvl8pPr>
              <a:defRPr sz="1288"/>
            </a:lvl8pPr>
            <a:lvl9pPr>
              <a:defRPr sz="12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572044" y="1235671"/>
            <a:ext cx="3978272" cy="514969"/>
          </a:xfrm>
        </p:spPr>
        <p:txBody>
          <a:bodyPr anchor="b"/>
          <a:lstStyle>
            <a:lvl1pPr marL="0" indent="0">
              <a:buNone/>
              <a:defRPr sz="1932" b="1"/>
            </a:lvl1pPr>
            <a:lvl2pPr marL="368000" indent="0">
              <a:buNone/>
              <a:defRPr sz="1610" b="1"/>
            </a:lvl2pPr>
            <a:lvl3pPr marL="736001" indent="0">
              <a:buNone/>
              <a:defRPr sz="1449" b="1"/>
            </a:lvl3pPr>
            <a:lvl4pPr marL="1104001" indent="0">
              <a:buNone/>
              <a:defRPr sz="1288" b="1"/>
            </a:lvl4pPr>
            <a:lvl5pPr marL="1472001" indent="0">
              <a:buNone/>
              <a:defRPr sz="1288" b="1"/>
            </a:lvl5pPr>
            <a:lvl6pPr marL="1840001" indent="0">
              <a:buNone/>
              <a:defRPr sz="1288" b="1"/>
            </a:lvl6pPr>
            <a:lvl7pPr marL="2208002" indent="0">
              <a:buNone/>
              <a:defRPr sz="1288" b="1"/>
            </a:lvl7pPr>
            <a:lvl8pPr marL="2576002" indent="0">
              <a:buNone/>
              <a:defRPr sz="1288" b="1"/>
            </a:lvl8pPr>
            <a:lvl9pPr marL="2944002" indent="0">
              <a:buNone/>
              <a:defRPr sz="1288" b="1"/>
            </a:lvl9pPr>
          </a:lstStyle>
          <a:p>
            <a:pPr lvl="0"/>
            <a:r>
              <a:rPr lang="en-US"/>
              <a:t>Click to edit Master text styles</a:t>
            </a:r>
          </a:p>
        </p:txBody>
      </p:sp>
      <p:sp>
        <p:nvSpPr>
          <p:cNvPr id="6" name="Content Placeholder 5"/>
          <p:cNvSpPr>
            <a:spLocks noGrp="1"/>
          </p:cNvSpPr>
          <p:nvPr>
            <p:ph sz="quarter" idx="4"/>
          </p:nvPr>
        </p:nvSpPr>
        <p:spPr>
          <a:xfrm>
            <a:off x="4572044" y="1750640"/>
            <a:ext cx="3978272" cy="3180543"/>
          </a:xfrm>
        </p:spPr>
        <p:txBody>
          <a:bodyPr/>
          <a:lstStyle>
            <a:lvl1pPr>
              <a:defRPr sz="1932"/>
            </a:lvl1pPr>
            <a:lvl2pPr>
              <a:defRPr sz="1610"/>
            </a:lvl2pPr>
            <a:lvl3pPr>
              <a:defRPr sz="1449"/>
            </a:lvl3pPr>
            <a:lvl4pPr>
              <a:defRPr sz="1288"/>
            </a:lvl4pPr>
            <a:lvl5pPr>
              <a:defRPr sz="1288"/>
            </a:lvl5pPr>
            <a:lvl6pPr>
              <a:defRPr sz="1288"/>
            </a:lvl6pPr>
            <a:lvl7pPr>
              <a:defRPr sz="1288"/>
            </a:lvl7pPr>
            <a:lvl8pPr>
              <a:defRPr sz="1288"/>
            </a:lvl8pPr>
            <a:lvl9pPr>
              <a:defRPr sz="12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5896091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705528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37545" y="2204273"/>
            <a:ext cx="7650282" cy="52538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9112836" y="2204273"/>
            <a:ext cx="7650282" cy="52538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88082A4-1791-42DE-9C5B-FB743F5BD030}" type="datetimeFigureOut">
              <a:rPr lang="es-EC" smtClean="0"/>
              <a:t>27/4/2026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14602850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4736245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17" y="219788"/>
            <a:ext cx="2961047" cy="935379"/>
          </a:xfrm>
        </p:spPr>
        <p:txBody>
          <a:bodyPr anchor="b"/>
          <a:lstStyle>
            <a:lvl1pPr algn="l">
              <a:defRPr sz="1610" b="1"/>
            </a:lvl1pPr>
          </a:lstStyle>
          <a:p>
            <a:r>
              <a:rPr lang="en-US"/>
              <a:t>Click to edit Master title style</a:t>
            </a:r>
          </a:p>
        </p:txBody>
      </p:sp>
      <p:sp>
        <p:nvSpPr>
          <p:cNvPr id="3" name="Content Placeholder 2"/>
          <p:cNvSpPr>
            <a:spLocks noGrp="1"/>
          </p:cNvSpPr>
          <p:nvPr>
            <p:ph idx="1"/>
          </p:nvPr>
        </p:nvSpPr>
        <p:spPr>
          <a:xfrm>
            <a:off x="3518880" y="219789"/>
            <a:ext cx="5031435" cy="4711395"/>
          </a:xfrm>
        </p:spPr>
        <p:txBody>
          <a:bodyPr/>
          <a:lstStyle>
            <a:lvl1pPr>
              <a:defRPr sz="2576"/>
            </a:lvl1pPr>
            <a:lvl2pPr>
              <a:defRPr sz="2254"/>
            </a:lvl2pPr>
            <a:lvl3pPr>
              <a:defRPr sz="1932"/>
            </a:lvl3pPr>
            <a:lvl4pPr>
              <a:defRPr sz="1610"/>
            </a:lvl4pPr>
            <a:lvl5pPr>
              <a:defRPr sz="1610"/>
            </a:lvl5pPr>
            <a:lvl6pPr>
              <a:defRPr sz="1610"/>
            </a:lvl6pPr>
            <a:lvl7pPr>
              <a:defRPr sz="1610"/>
            </a:lvl7pPr>
            <a:lvl8pPr>
              <a:defRPr sz="1610"/>
            </a:lvl8pPr>
            <a:lvl9pPr>
              <a:defRPr sz="161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0017" y="1155167"/>
            <a:ext cx="2961047" cy="3776016"/>
          </a:xfrm>
        </p:spPr>
        <p:txBody>
          <a:bodyPr/>
          <a:lstStyle>
            <a:lvl1pPr marL="0" indent="0">
              <a:buNone/>
              <a:defRPr sz="1127"/>
            </a:lvl1pPr>
            <a:lvl2pPr marL="368000" indent="0">
              <a:buNone/>
              <a:defRPr sz="966"/>
            </a:lvl2pPr>
            <a:lvl3pPr marL="736001" indent="0">
              <a:buNone/>
              <a:defRPr sz="805"/>
            </a:lvl3pPr>
            <a:lvl4pPr marL="1104001" indent="0">
              <a:buNone/>
              <a:defRPr sz="724"/>
            </a:lvl4pPr>
            <a:lvl5pPr marL="1472001" indent="0">
              <a:buNone/>
              <a:defRPr sz="724"/>
            </a:lvl5pPr>
            <a:lvl6pPr marL="1840001" indent="0">
              <a:buNone/>
              <a:defRPr sz="724"/>
            </a:lvl6pPr>
            <a:lvl7pPr marL="2208002" indent="0">
              <a:buNone/>
              <a:defRPr sz="724"/>
            </a:lvl7pPr>
            <a:lvl8pPr marL="2576002" indent="0">
              <a:buNone/>
              <a:defRPr sz="724"/>
            </a:lvl8pPr>
            <a:lvl9pPr marL="2944002" indent="0">
              <a:buNone/>
              <a:defRPr sz="72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935787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64128" y="3864187"/>
            <a:ext cx="5400199" cy="456189"/>
          </a:xfrm>
        </p:spPr>
        <p:txBody>
          <a:bodyPr anchor="b"/>
          <a:lstStyle>
            <a:lvl1pPr algn="l">
              <a:defRPr sz="1610" b="1"/>
            </a:lvl1pPr>
          </a:lstStyle>
          <a:p>
            <a:r>
              <a:rPr lang="en-US"/>
              <a:t>Click to edit Master title style</a:t>
            </a:r>
          </a:p>
        </p:txBody>
      </p:sp>
      <p:sp>
        <p:nvSpPr>
          <p:cNvPr id="3" name="Picture Placeholder 2"/>
          <p:cNvSpPr>
            <a:spLocks noGrp="1"/>
          </p:cNvSpPr>
          <p:nvPr>
            <p:ph type="pic" idx="1"/>
          </p:nvPr>
        </p:nvSpPr>
        <p:spPr>
          <a:xfrm>
            <a:off x="1764128" y="493246"/>
            <a:ext cx="5400199" cy="3312160"/>
          </a:xfrm>
        </p:spPr>
        <p:txBody>
          <a:bodyPr/>
          <a:lstStyle>
            <a:lvl1pPr marL="0" indent="0">
              <a:buNone/>
              <a:defRPr sz="2576"/>
            </a:lvl1pPr>
            <a:lvl2pPr marL="368000" indent="0">
              <a:buNone/>
              <a:defRPr sz="2254"/>
            </a:lvl2pPr>
            <a:lvl3pPr marL="736001" indent="0">
              <a:buNone/>
              <a:defRPr sz="1932"/>
            </a:lvl3pPr>
            <a:lvl4pPr marL="1104001" indent="0">
              <a:buNone/>
              <a:defRPr sz="1610"/>
            </a:lvl4pPr>
            <a:lvl5pPr marL="1472001" indent="0">
              <a:buNone/>
              <a:defRPr sz="1610"/>
            </a:lvl5pPr>
            <a:lvl6pPr marL="1840001" indent="0">
              <a:buNone/>
              <a:defRPr sz="1610"/>
            </a:lvl6pPr>
            <a:lvl7pPr marL="2208002" indent="0">
              <a:buNone/>
              <a:defRPr sz="1610"/>
            </a:lvl7pPr>
            <a:lvl8pPr marL="2576002" indent="0">
              <a:buNone/>
              <a:defRPr sz="1610"/>
            </a:lvl8pPr>
            <a:lvl9pPr marL="2944002" indent="0">
              <a:buNone/>
              <a:defRPr sz="1610"/>
            </a:lvl9pPr>
          </a:lstStyle>
          <a:p>
            <a:endParaRPr lang="en-US"/>
          </a:p>
        </p:txBody>
      </p:sp>
      <p:sp>
        <p:nvSpPr>
          <p:cNvPr id="4" name="Text Placeholder 3"/>
          <p:cNvSpPr>
            <a:spLocks noGrp="1"/>
          </p:cNvSpPr>
          <p:nvPr>
            <p:ph type="body" sz="half" idx="2"/>
          </p:nvPr>
        </p:nvSpPr>
        <p:spPr>
          <a:xfrm>
            <a:off x="1764128" y="4320376"/>
            <a:ext cx="5400199" cy="647864"/>
          </a:xfrm>
        </p:spPr>
        <p:txBody>
          <a:bodyPr/>
          <a:lstStyle>
            <a:lvl1pPr marL="0" indent="0">
              <a:buNone/>
              <a:defRPr sz="1127"/>
            </a:lvl1pPr>
            <a:lvl2pPr marL="368000" indent="0">
              <a:buNone/>
              <a:defRPr sz="966"/>
            </a:lvl2pPr>
            <a:lvl3pPr marL="736001" indent="0">
              <a:buNone/>
              <a:defRPr sz="805"/>
            </a:lvl3pPr>
            <a:lvl4pPr marL="1104001" indent="0">
              <a:buNone/>
              <a:defRPr sz="724"/>
            </a:lvl4pPr>
            <a:lvl5pPr marL="1472001" indent="0">
              <a:buNone/>
              <a:defRPr sz="724"/>
            </a:lvl5pPr>
            <a:lvl6pPr marL="1840001" indent="0">
              <a:buNone/>
              <a:defRPr sz="724"/>
            </a:lvl6pPr>
            <a:lvl7pPr marL="2208002" indent="0">
              <a:buNone/>
              <a:defRPr sz="724"/>
            </a:lvl7pPr>
            <a:lvl8pPr marL="2576002" indent="0">
              <a:buNone/>
              <a:defRPr sz="724"/>
            </a:lvl8pPr>
            <a:lvl9pPr marL="2944002" indent="0">
              <a:buNone/>
              <a:defRPr sz="72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4839379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1820945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5240" y="221067"/>
            <a:ext cx="2025075" cy="47101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0017" y="221067"/>
            <a:ext cx="5925218" cy="47101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970244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39890" y="440855"/>
            <a:ext cx="15525572" cy="160049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39891" y="2029849"/>
            <a:ext cx="7615123" cy="994797"/>
          </a:xfrm>
        </p:spPr>
        <p:txBody>
          <a:bodyPr anchor="b"/>
          <a:lstStyle>
            <a:lvl1pPr marL="0" indent="0">
              <a:buNone/>
              <a:defRPr sz="2898" b="1"/>
            </a:lvl1pPr>
            <a:lvl2pPr marL="552023" indent="0">
              <a:buNone/>
              <a:defRPr sz="2415" b="1"/>
            </a:lvl2pPr>
            <a:lvl3pPr marL="1104047" indent="0">
              <a:buNone/>
              <a:defRPr sz="2173" b="1"/>
            </a:lvl3pPr>
            <a:lvl4pPr marL="1656070" indent="0">
              <a:buNone/>
              <a:defRPr sz="1932" b="1"/>
            </a:lvl4pPr>
            <a:lvl5pPr marL="2208093" indent="0">
              <a:buNone/>
              <a:defRPr sz="1932" b="1"/>
            </a:lvl5pPr>
            <a:lvl6pPr marL="2760116" indent="0">
              <a:buNone/>
              <a:defRPr sz="1932" b="1"/>
            </a:lvl6pPr>
            <a:lvl7pPr marL="3312140" indent="0">
              <a:buNone/>
              <a:defRPr sz="1932" b="1"/>
            </a:lvl7pPr>
            <a:lvl8pPr marL="3864163" indent="0">
              <a:buNone/>
              <a:defRPr sz="1932" b="1"/>
            </a:lvl8pPr>
            <a:lvl9pPr marL="4416186" indent="0">
              <a:buNone/>
              <a:defRPr sz="1932" b="1"/>
            </a:lvl9pPr>
          </a:lstStyle>
          <a:p>
            <a:pPr lvl="0"/>
            <a:r>
              <a:rPr lang="es-ES"/>
              <a:t>Haga clic para modificar los estilos de texto del patrón</a:t>
            </a:r>
          </a:p>
        </p:txBody>
      </p:sp>
      <p:sp>
        <p:nvSpPr>
          <p:cNvPr id="4" name="Content Placeholder 3"/>
          <p:cNvSpPr>
            <a:spLocks noGrp="1"/>
          </p:cNvSpPr>
          <p:nvPr>
            <p:ph sz="half" idx="2"/>
          </p:nvPr>
        </p:nvSpPr>
        <p:spPr>
          <a:xfrm>
            <a:off x="1239891" y="3024646"/>
            <a:ext cx="7615123" cy="444879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9112836" y="2029849"/>
            <a:ext cx="7652626" cy="994797"/>
          </a:xfrm>
        </p:spPr>
        <p:txBody>
          <a:bodyPr anchor="b"/>
          <a:lstStyle>
            <a:lvl1pPr marL="0" indent="0">
              <a:buNone/>
              <a:defRPr sz="2898" b="1"/>
            </a:lvl1pPr>
            <a:lvl2pPr marL="552023" indent="0">
              <a:buNone/>
              <a:defRPr sz="2415" b="1"/>
            </a:lvl2pPr>
            <a:lvl3pPr marL="1104047" indent="0">
              <a:buNone/>
              <a:defRPr sz="2173" b="1"/>
            </a:lvl3pPr>
            <a:lvl4pPr marL="1656070" indent="0">
              <a:buNone/>
              <a:defRPr sz="1932" b="1"/>
            </a:lvl4pPr>
            <a:lvl5pPr marL="2208093" indent="0">
              <a:buNone/>
              <a:defRPr sz="1932" b="1"/>
            </a:lvl5pPr>
            <a:lvl6pPr marL="2760116" indent="0">
              <a:buNone/>
              <a:defRPr sz="1932" b="1"/>
            </a:lvl6pPr>
            <a:lvl7pPr marL="3312140" indent="0">
              <a:buNone/>
              <a:defRPr sz="1932" b="1"/>
            </a:lvl7pPr>
            <a:lvl8pPr marL="3864163" indent="0">
              <a:buNone/>
              <a:defRPr sz="1932" b="1"/>
            </a:lvl8pPr>
            <a:lvl9pPr marL="4416186" indent="0">
              <a:buNone/>
              <a:defRPr sz="1932" b="1"/>
            </a:lvl9pPr>
          </a:lstStyle>
          <a:p>
            <a:pPr lvl="0"/>
            <a:r>
              <a:rPr lang="es-ES"/>
              <a:t>Haga clic para modificar los estilos de texto del patrón</a:t>
            </a:r>
          </a:p>
        </p:txBody>
      </p:sp>
      <p:sp>
        <p:nvSpPr>
          <p:cNvPr id="6" name="Content Placeholder 5"/>
          <p:cNvSpPr>
            <a:spLocks noGrp="1"/>
          </p:cNvSpPr>
          <p:nvPr>
            <p:ph sz="quarter" idx="4"/>
          </p:nvPr>
        </p:nvSpPr>
        <p:spPr>
          <a:xfrm>
            <a:off x="9112836" y="3024646"/>
            <a:ext cx="7652626" cy="444879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88082A4-1791-42DE-9C5B-FB743F5BD030}" type="datetimeFigureOut">
              <a:rPr lang="es-EC" smtClean="0"/>
              <a:t>27/4/2026</a:t>
            </a:fld>
            <a:endParaRPr lang="es-EC"/>
          </a:p>
        </p:txBody>
      </p:sp>
      <p:sp>
        <p:nvSpPr>
          <p:cNvPr id="8" name="Footer Placeholder 7"/>
          <p:cNvSpPr>
            <a:spLocks noGrp="1"/>
          </p:cNvSpPr>
          <p:nvPr>
            <p:ph type="ftr" sz="quarter" idx="11"/>
          </p:nvPr>
        </p:nvSpPr>
        <p:spPr/>
        <p:txBody>
          <a:bodyPr/>
          <a:lstStyle/>
          <a:p>
            <a:endParaRPr lang="es-EC"/>
          </a:p>
        </p:txBody>
      </p:sp>
      <p:sp>
        <p:nvSpPr>
          <p:cNvPr id="9" name="Slide Number Placeholder 8"/>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426259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88082A4-1791-42DE-9C5B-FB743F5BD030}" type="datetimeFigureOut">
              <a:rPr lang="es-EC" smtClean="0"/>
              <a:t>27/4/2026</a:t>
            </a:fld>
            <a:endParaRPr lang="es-EC"/>
          </a:p>
        </p:txBody>
      </p:sp>
      <p:sp>
        <p:nvSpPr>
          <p:cNvPr id="4" name="Footer Placeholder 3"/>
          <p:cNvSpPr>
            <a:spLocks noGrp="1"/>
          </p:cNvSpPr>
          <p:nvPr>
            <p:ph type="ftr" sz="quarter" idx="11"/>
          </p:nvPr>
        </p:nvSpPr>
        <p:spPr/>
        <p:txBody>
          <a:bodyPr/>
          <a:lstStyle/>
          <a:p>
            <a:endParaRPr lang="es-EC"/>
          </a:p>
        </p:txBody>
      </p:sp>
      <p:sp>
        <p:nvSpPr>
          <p:cNvPr id="5" name="Slide Number Placeholder 4"/>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874135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8082A4-1791-42DE-9C5B-FB743F5BD030}" type="datetimeFigureOut">
              <a:rPr lang="es-EC" smtClean="0"/>
              <a:t>27/4/2026</a:t>
            </a:fld>
            <a:endParaRPr lang="es-EC"/>
          </a:p>
        </p:txBody>
      </p:sp>
      <p:sp>
        <p:nvSpPr>
          <p:cNvPr id="3" name="Footer Placeholder 2"/>
          <p:cNvSpPr>
            <a:spLocks noGrp="1"/>
          </p:cNvSpPr>
          <p:nvPr>
            <p:ph type="ftr" sz="quarter" idx="11"/>
          </p:nvPr>
        </p:nvSpPr>
        <p:spPr/>
        <p:txBody>
          <a:bodyPr/>
          <a:lstStyle/>
          <a:p>
            <a:endParaRPr lang="es-EC"/>
          </a:p>
        </p:txBody>
      </p:sp>
      <p:sp>
        <p:nvSpPr>
          <p:cNvPr id="4" name="Slide Number Placeholder 3"/>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1146480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39891" y="552027"/>
            <a:ext cx="5805682" cy="1932093"/>
          </a:xfrm>
        </p:spPr>
        <p:txBody>
          <a:bodyPr anchor="b"/>
          <a:lstStyle>
            <a:lvl1pPr>
              <a:defRPr sz="3864"/>
            </a:lvl1pPr>
          </a:lstStyle>
          <a:p>
            <a:r>
              <a:rPr lang="es-ES"/>
              <a:t>Haga clic para modificar el estilo de título del patrón</a:t>
            </a:r>
            <a:endParaRPr lang="en-US" dirty="0"/>
          </a:p>
        </p:txBody>
      </p:sp>
      <p:sp>
        <p:nvSpPr>
          <p:cNvPr id="3" name="Content Placeholder 2"/>
          <p:cNvSpPr>
            <a:spLocks noGrp="1"/>
          </p:cNvSpPr>
          <p:nvPr>
            <p:ph idx="1"/>
          </p:nvPr>
        </p:nvSpPr>
        <p:spPr>
          <a:xfrm>
            <a:off x="7652626" y="1192225"/>
            <a:ext cx="9112836" cy="5884451"/>
          </a:xfrm>
        </p:spPr>
        <p:txBody>
          <a:bodyPr/>
          <a:lstStyle>
            <a:lvl1pPr>
              <a:defRPr sz="3864"/>
            </a:lvl1pPr>
            <a:lvl2pPr>
              <a:defRPr sz="3381"/>
            </a:lvl2pPr>
            <a:lvl3pPr>
              <a:defRPr sz="2898"/>
            </a:lvl3pPr>
            <a:lvl4pPr>
              <a:defRPr sz="2415"/>
            </a:lvl4pPr>
            <a:lvl5pPr>
              <a:defRPr sz="2415"/>
            </a:lvl5pPr>
            <a:lvl6pPr>
              <a:defRPr sz="2415"/>
            </a:lvl6pPr>
            <a:lvl7pPr>
              <a:defRPr sz="2415"/>
            </a:lvl7pPr>
            <a:lvl8pPr>
              <a:defRPr sz="2415"/>
            </a:lvl8pPr>
            <a:lvl9pPr>
              <a:defRPr sz="2415"/>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39891" y="2484120"/>
            <a:ext cx="5805682" cy="4602140"/>
          </a:xfrm>
        </p:spPr>
        <p:txBody>
          <a:bodyPr/>
          <a:lstStyle>
            <a:lvl1pPr marL="0" indent="0">
              <a:buNone/>
              <a:defRPr sz="1932"/>
            </a:lvl1pPr>
            <a:lvl2pPr marL="552023" indent="0">
              <a:buNone/>
              <a:defRPr sz="1690"/>
            </a:lvl2pPr>
            <a:lvl3pPr marL="1104047" indent="0">
              <a:buNone/>
              <a:defRPr sz="1449"/>
            </a:lvl3pPr>
            <a:lvl4pPr marL="1656070" indent="0">
              <a:buNone/>
              <a:defRPr sz="1207"/>
            </a:lvl4pPr>
            <a:lvl5pPr marL="2208093" indent="0">
              <a:buNone/>
              <a:defRPr sz="1207"/>
            </a:lvl5pPr>
            <a:lvl6pPr marL="2760116" indent="0">
              <a:buNone/>
              <a:defRPr sz="1207"/>
            </a:lvl6pPr>
            <a:lvl7pPr marL="3312140" indent="0">
              <a:buNone/>
              <a:defRPr sz="1207"/>
            </a:lvl7pPr>
            <a:lvl8pPr marL="3864163" indent="0">
              <a:buNone/>
              <a:defRPr sz="1207"/>
            </a:lvl8pPr>
            <a:lvl9pPr marL="4416186" indent="0">
              <a:buNone/>
              <a:defRPr sz="1207"/>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88082A4-1791-42DE-9C5B-FB743F5BD030}" type="datetimeFigureOut">
              <a:rPr lang="es-EC" smtClean="0"/>
              <a:t>27/4/2026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4090637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39891" y="552027"/>
            <a:ext cx="5805682" cy="1932093"/>
          </a:xfrm>
        </p:spPr>
        <p:txBody>
          <a:bodyPr anchor="b"/>
          <a:lstStyle>
            <a:lvl1pPr>
              <a:defRPr sz="3864"/>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652626" y="1192225"/>
            <a:ext cx="9112836" cy="5884451"/>
          </a:xfrm>
        </p:spPr>
        <p:txBody>
          <a:bodyPr anchor="t"/>
          <a:lstStyle>
            <a:lvl1pPr marL="0" indent="0">
              <a:buNone/>
              <a:defRPr sz="3864"/>
            </a:lvl1pPr>
            <a:lvl2pPr marL="552023" indent="0">
              <a:buNone/>
              <a:defRPr sz="3381"/>
            </a:lvl2pPr>
            <a:lvl3pPr marL="1104047" indent="0">
              <a:buNone/>
              <a:defRPr sz="2898"/>
            </a:lvl3pPr>
            <a:lvl4pPr marL="1656070" indent="0">
              <a:buNone/>
              <a:defRPr sz="2415"/>
            </a:lvl4pPr>
            <a:lvl5pPr marL="2208093" indent="0">
              <a:buNone/>
              <a:defRPr sz="2415"/>
            </a:lvl5pPr>
            <a:lvl6pPr marL="2760116" indent="0">
              <a:buNone/>
              <a:defRPr sz="2415"/>
            </a:lvl6pPr>
            <a:lvl7pPr marL="3312140" indent="0">
              <a:buNone/>
              <a:defRPr sz="2415"/>
            </a:lvl7pPr>
            <a:lvl8pPr marL="3864163" indent="0">
              <a:buNone/>
              <a:defRPr sz="2415"/>
            </a:lvl8pPr>
            <a:lvl9pPr marL="4416186" indent="0">
              <a:buNone/>
              <a:defRPr sz="2415"/>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39891" y="2484120"/>
            <a:ext cx="5805682" cy="4602140"/>
          </a:xfrm>
        </p:spPr>
        <p:txBody>
          <a:bodyPr/>
          <a:lstStyle>
            <a:lvl1pPr marL="0" indent="0">
              <a:buNone/>
              <a:defRPr sz="1932"/>
            </a:lvl1pPr>
            <a:lvl2pPr marL="552023" indent="0">
              <a:buNone/>
              <a:defRPr sz="1690"/>
            </a:lvl2pPr>
            <a:lvl3pPr marL="1104047" indent="0">
              <a:buNone/>
              <a:defRPr sz="1449"/>
            </a:lvl3pPr>
            <a:lvl4pPr marL="1656070" indent="0">
              <a:buNone/>
              <a:defRPr sz="1207"/>
            </a:lvl4pPr>
            <a:lvl5pPr marL="2208093" indent="0">
              <a:buNone/>
              <a:defRPr sz="1207"/>
            </a:lvl5pPr>
            <a:lvl6pPr marL="2760116" indent="0">
              <a:buNone/>
              <a:defRPr sz="1207"/>
            </a:lvl6pPr>
            <a:lvl7pPr marL="3312140" indent="0">
              <a:buNone/>
              <a:defRPr sz="1207"/>
            </a:lvl7pPr>
            <a:lvl8pPr marL="3864163" indent="0">
              <a:buNone/>
              <a:defRPr sz="1207"/>
            </a:lvl8pPr>
            <a:lvl9pPr marL="4416186" indent="0">
              <a:buNone/>
              <a:defRPr sz="1207"/>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88082A4-1791-42DE-9C5B-FB743F5BD030}" type="datetimeFigureOut">
              <a:rPr lang="es-EC" smtClean="0"/>
              <a:t>27/4/2026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181A530D-3F10-40E0-A4BB-F5CF934B9815}" type="slidenum">
              <a:rPr lang="es-EC" smtClean="0"/>
              <a:t>‹Nº›</a:t>
            </a:fld>
            <a:endParaRPr lang="es-EC"/>
          </a:p>
        </p:txBody>
      </p:sp>
    </p:spTree>
    <p:extLst>
      <p:ext uri="{BB962C8B-B14F-4D97-AF65-F5344CB8AC3E}">
        <p14:creationId xmlns:p14="http://schemas.microsoft.com/office/powerpoint/2010/main" val="327162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37546" y="440855"/>
            <a:ext cx="15525572" cy="160049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37546" y="2204273"/>
            <a:ext cx="15525572" cy="52538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37546" y="7674704"/>
            <a:ext cx="4050149" cy="440855"/>
          </a:xfrm>
          <a:prstGeom prst="rect">
            <a:avLst/>
          </a:prstGeom>
        </p:spPr>
        <p:txBody>
          <a:bodyPr vert="horz" lIns="91440" tIns="45720" rIns="91440" bIns="45720" rtlCol="0" anchor="ctr"/>
          <a:lstStyle>
            <a:lvl1pPr algn="l">
              <a:defRPr sz="1449">
                <a:solidFill>
                  <a:schemeClr val="tx1">
                    <a:tint val="75000"/>
                  </a:schemeClr>
                </a:solidFill>
              </a:defRPr>
            </a:lvl1pPr>
          </a:lstStyle>
          <a:p>
            <a:fld id="{088082A4-1791-42DE-9C5B-FB743F5BD030}" type="datetimeFigureOut">
              <a:rPr lang="es-EC" smtClean="0"/>
              <a:t>27/4/2026</a:t>
            </a:fld>
            <a:endParaRPr lang="es-EC"/>
          </a:p>
        </p:txBody>
      </p:sp>
      <p:sp>
        <p:nvSpPr>
          <p:cNvPr id="5" name="Footer Placeholder 4"/>
          <p:cNvSpPr>
            <a:spLocks noGrp="1"/>
          </p:cNvSpPr>
          <p:nvPr>
            <p:ph type="ftr" sz="quarter" idx="3"/>
          </p:nvPr>
        </p:nvSpPr>
        <p:spPr>
          <a:xfrm>
            <a:off x="5962720" y="7674704"/>
            <a:ext cx="6075224" cy="440855"/>
          </a:xfrm>
          <a:prstGeom prst="rect">
            <a:avLst/>
          </a:prstGeom>
        </p:spPr>
        <p:txBody>
          <a:bodyPr vert="horz" lIns="91440" tIns="45720" rIns="91440" bIns="45720" rtlCol="0" anchor="ctr"/>
          <a:lstStyle>
            <a:lvl1pPr algn="ctr">
              <a:defRPr sz="1449">
                <a:solidFill>
                  <a:schemeClr val="tx1">
                    <a:tint val="75000"/>
                  </a:schemeClr>
                </a:solidFill>
              </a:defRPr>
            </a:lvl1pPr>
          </a:lstStyle>
          <a:p>
            <a:endParaRPr lang="es-EC"/>
          </a:p>
        </p:txBody>
      </p:sp>
      <p:sp>
        <p:nvSpPr>
          <p:cNvPr id="6" name="Slide Number Placeholder 5"/>
          <p:cNvSpPr>
            <a:spLocks noGrp="1"/>
          </p:cNvSpPr>
          <p:nvPr>
            <p:ph type="sldNum" sz="quarter" idx="4"/>
          </p:nvPr>
        </p:nvSpPr>
        <p:spPr>
          <a:xfrm>
            <a:off x="12712968" y="7674704"/>
            <a:ext cx="4050149" cy="440855"/>
          </a:xfrm>
          <a:prstGeom prst="rect">
            <a:avLst/>
          </a:prstGeom>
        </p:spPr>
        <p:txBody>
          <a:bodyPr vert="horz" lIns="91440" tIns="45720" rIns="91440" bIns="45720" rtlCol="0" anchor="ctr"/>
          <a:lstStyle>
            <a:lvl1pPr algn="r">
              <a:defRPr sz="1449">
                <a:solidFill>
                  <a:schemeClr val="tx1">
                    <a:tint val="75000"/>
                  </a:schemeClr>
                </a:solidFill>
              </a:defRPr>
            </a:lvl1pPr>
          </a:lstStyle>
          <a:p>
            <a:fld id="{181A530D-3F10-40E0-A4BB-F5CF934B9815}" type="slidenum">
              <a:rPr lang="es-EC" smtClean="0"/>
              <a:t>‹Nº›</a:t>
            </a:fld>
            <a:endParaRPr lang="es-EC"/>
          </a:p>
        </p:txBody>
      </p:sp>
    </p:spTree>
    <p:extLst>
      <p:ext uri="{BB962C8B-B14F-4D97-AF65-F5344CB8AC3E}">
        <p14:creationId xmlns:p14="http://schemas.microsoft.com/office/powerpoint/2010/main" val="5836672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104047" rtl="0" eaLnBrk="1" latinLnBrk="0" hangingPunct="1">
        <a:lnSpc>
          <a:spcPct val="90000"/>
        </a:lnSpc>
        <a:spcBef>
          <a:spcPct val="0"/>
        </a:spcBef>
        <a:buNone/>
        <a:defRPr sz="5313" kern="1200">
          <a:solidFill>
            <a:schemeClr val="tx1"/>
          </a:solidFill>
          <a:latin typeface="+mj-lt"/>
          <a:ea typeface="+mj-ea"/>
          <a:cs typeface="+mj-cs"/>
        </a:defRPr>
      </a:lvl1pPr>
    </p:titleStyle>
    <p:bodyStyle>
      <a:lvl1pPr marL="276012" indent="-276012" algn="l" defTabSz="1104047" rtl="0" eaLnBrk="1" latinLnBrk="0" hangingPunct="1">
        <a:lnSpc>
          <a:spcPct val="90000"/>
        </a:lnSpc>
        <a:spcBef>
          <a:spcPts val="1207"/>
        </a:spcBef>
        <a:buFont typeface="Arial" panose="020B0604020202020204" pitchFamily="34" charset="0"/>
        <a:buChar char="•"/>
        <a:defRPr sz="3381" kern="1200">
          <a:solidFill>
            <a:schemeClr val="tx1"/>
          </a:solidFill>
          <a:latin typeface="+mn-lt"/>
          <a:ea typeface="+mn-ea"/>
          <a:cs typeface="+mn-cs"/>
        </a:defRPr>
      </a:lvl1pPr>
      <a:lvl2pPr marL="828035" indent="-276012" algn="l" defTabSz="1104047" rtl="0" eaLnBrk="1" latinLnBrk="0" hangingPunct="1">
        <a:lnSpc>
          <a:spcPct val="90000"/>
        </a:lnSpc>
        <a:spcBef>
          <a:spcPts val="604"/>
        </a:spcBef>
        <a:buFont typeface="Arial" panose="020B0604020202020204" pitchFamily="34" charset="0"/>
        <a:buChar char="•"/>
        <a:defRPr sz="2898" kern="1200">
          <a:solidFill>
            <a:schemeClr val="tx1"/>
          </a:solidFill>
          <a:latin typeface="+mn-lt"/>
          <a:ea typeface="+mn-ea"/>
          <a:cs typeface="+mn-cs"/>
        </a:defRPr>
      </a:lvl2pPr>
      <a:lvl3pPr marL="1380058" indent="-276012" algn="l" defTabSz="1104047" rtl="0" eaLnBrk="1" latinLnBrk="0" hangingPunct="1">
        <a:lnSpc>
          <a:spcPct val="90000"/>
        </a:lnSpc>
        <a:spcBef>
          <a:spcPts val="604"/>
        </a:spcBef>
        <a:buFont typeface="Arial" panose="020B0604020202020204" pitchFamily="34" charset="0"/>
        <a:buChar char="•"/>
        <a:defRPr sz="2415" kern="1200">
          <a:solidFill>
            <a:schemeClr val="tx1"/>
          </a:solidFill>
          <a:latin typeface="+mn-lt"/>
          <a:ea typeface="+mn-ea"/>
          <a:cs typeface="+mn-cs"/>
        </a:defRPr>
      </a:lvl3pPr>
      <a:lvl4pPr marL="1932081"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4pPr>
      <a:lvl5pPr marL="2484105"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5pPr>
      <a:lvl6pPr marL="3036128"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6pPr>
      <a:lvl7pPr marL="3588151"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7pPr>
      <a:lvl8pPr marL="4140175"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8pPr>
      <a:lvl9pPr marL="4692198"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9pPr>
    </p:bodyStyle>
    <p:otherStyle>
      <a:defPPr>
        <a:defRPr lang="en-US"/>
      </a:defPPr>
      <a:lvl1pPr marL="0" algn="l" defTabSz="1104047" rtl="0" eaLnBrk="1" latinLnBrk="0" hangingPunct="1">
        <a:defRPr sz="2173" kern="1200">
          <a:solidFill>
            <a:schemeClr val="tx1"/>
          </a:solidFill>
          <a:latin typeface="+mn-lt"/>
          <a:ea typeface="+mn-ea"/>
          <a:cs typeface="+mn-cs"/>
        </a:defRPr>
      </a:lvl1pPr>
      <a:lvl2pPr marL="552023" algn="l" defTabSz="1104047" rtl="0" eaLnBrk="1" latinLnBrk="0" hangingPunct="1">
        <a:defRPr sz="2173" kern="1200">
          <a:solidFill>
            <a:schemeClr val="tx1"/>
          </a:solidFill>
          <a:latin typeface="+mn-lt"/>
          <a:ea typeface="+mn-ea"/>
          <a:cs typeface="+mn-cs"/>
        </a:defRPr>
      </a:lvl2pPr>
      <a:lvl3pPr marL="1104047" algn="l" defTabSz="1104047" rtl="0" eaLnBrk="1" latinLnBrk="0" hangingPunct="1">
        <a:defRPr sz="2173" kern="1200">
          <a:solidFill>
            <a:schemeClr val="tx1"/>
          </a:solidFill>
          <a:latin typeface="+mn-lt"/>
          <a:ea typeface="+mn-ea"/>
          <a:cs typeface="+mn-cs"/>
        </a:defRPr>
      </a:lvl3pPr>
      <a:lvl4pPr marL="1656070" algn="l" defTabSz="1104047" rtl="0" eaLnBrk="1" latinLnBrk="0" hangingPunct="1">
        <a:defRPr sz="2173" kern="1200">
          <a:solidFill>
            <a:schemeClr val="tx1"/>
          </a:solidFill>
          <a:latin typeface="+mn-lt"/>
          <a:ea typeface="+mn-ea"/>
          <a:cs typeface="+mn-cs"/>
        </a:defRPr>
      </a:lvl4pPr>
      <a:lvl5pPr marL="2208093" algn="l" defTabSz="1104047" rtl="0" eaLnBrk="1" latinLnBrk="0" hangingPunct="1">
        <a:defRPr sz="2173" kern="1200">
          <a:solidFill>
            <a:schemeClr val="tx1"/>
          </a:solidFill>
          <a:latin typeface="+mn-lt"/>
          <a:ea typeface="+mn-ea"/>
          <a:cs typeface="+mn-cs"/>
        </a:defRPr>
      </a:lvl5pPr>
      <a:lvl6pPr marL="2760116" algn="l" defTabSz="1104047" rtl="0" eaLnBrk="1" latinLnBrk="0" hangingPunct="1">
        <a:defRPr sz="2173" kern="1200">
          <a:solidFill>
            <a:schemeClr val="tx1"/>
          </a:solidFill>
          <a:latin typeface="+mn-lt"/>
          <a:ea typeface="+mn-ea"/>
          <a:cs typeface="+mn-cs"/>
        </a:defRPr>
      </a:lvl6pPr>
      <a:lvl7pPr marL="3312140" algn="l" defTabSz="1104047" rtl="0" eaLnBrk="1" latinLnBrk="0" hangingPunct="1">
        <a:defRPr sz="2173" kern="1200">
          <a:solidFill>
            <a:schemeClr val="tx1"/>
          </a:solidFill>
          <a:latin typeface="+mn-lt"/>
          <a:ea typeface="+mn-ea"/>
          <a:cs typeface="+mn-cs"/>
        </a:defRPr>
      </a:lvl7pPr>
      <a:lvl8pPr marL="3864163" algn="l" defTabSz="1104047" rtl="0" eaLnBrk="1" latinLnBrk="0" hangingPunct="1">
        <a:defRPr sz="2173" kern="1200">
          <a:solidFill>
            <a:schemeClr val="tx1"/>
          </a:solidFill>
          <a:latin typeface="+mn-lt"/>
          <a:ea typeface="+mn-ea"/>
          <a:cs typeface="+mn-cs"/>
        </a:defRPr>
      </a:lvl8pPr>
      <a:lvl9pPr marL="4416186" algn="l" defTabSz="1104047" rtl="0" eaLnBrk="1" latinLnBrk="0" hangingPunct="1">
        <a:defRPr sz="217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1237546" y="440855"/>
            <a:ext cx="15525572" cy="160049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
          <p:cNvSpPr txBox="1">
            <a:spLocks noGrp="1"/>
          </p:cNvSpPr>
          <p:nvPr>
            <p:ph type="body" idx="1"/>
          </p:nvPr>
        </p:nvSpPr>
        <p:spPr>
          <a:xfrm>
            <a:off x="1237546" y="2204273"/>
            <a:ext cx="15525572" cy="52538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49"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49"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173"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449" b="0" i="0" u="none" strike="noStrike" cap="none">
                <a:solidFill>
                  <a:srgbClr val="888888"/>
                </a:solidFill>
                <a:latin typeface="Calibri"/>
                <a:ea typeface="Calibri"/>
                <a:cs typeface="Calibri"/>
                <a:sym typeface="Calibri"/>
              </a:defRPr>
            </a:lvl9pPr>
          </a:lstStyle>
          <a:p>
            <a:fld id="{00000000-1234-1234-1234-123412341234}" type="slidenum">
              <a:rPr lang="es-EC" smtClean="0"/>
              <a:pPr/>
              <a:t>‹Nº›</a:t>
            </a:fld>
            <a:endParaRPr lang="es-EC"/>
          </a:p>
        </p:txBody>
      </p:sp>
    </p:spTree>
    <p:extLst>
      <p:ext uri="{BB962C8B-B14F-4D97-AF65-F5344CB8AC3E}">
        <p14:creationId xmlns:p14="http://schemas.microsoft.com/office/powerpoint/2010/main" val="791104481"/>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69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1237546" y="440855"/>
            <a:ext cx="15525572" cy="160049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5313"/>
              <a:buFont typeface="Calibri"/>
              <a:buNone/>
              <a:defRPr sz="5313"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1237546" y="2204273"/>
            <a:ext cx="15525572" cy="5253838"/>
          </a:xfrm>
          <a:prstGeom prst="rect">
            <a:avLst/>
          </a:prstGeom>
          <a:noFill/>
          <a:ln>
            <a:noFill/>
          </a:ln>
        </p:spPr>
        <p:txBody>
          <a:bodyPr spcFirstLastPara="1" wrap="square" lIns="91425" tIns="45700" rIns="91425" bIns="45700" anchor="t" anchorCtr="0">
            <a:normAutofit/>
          </a:bodyPr>
          <a:lstStyle>
            <a:lvl1pPr marL="457200" marR="0" lvl="0" indent="-443294" algn="l" rtl="0">
              <a:lnSpc>
                <a:spcPct val="90000"/>
              </a:lnSpc>
              <a:spcBef>
                <a:spcPts val="1207"/>
              </a:spcBef>
              <a:spcAft>
                <a:spcPts val="0"/>
              </a:spcAft>
              <a:buClr>
                <a:schemeClr val="dk1"/>
              </a:buClr>
              <a:buSzPts val="3381"/>
              <a:buFont typeface="Arial"/>
              <a:buChar char="•"/>
              <a:defRPr sz="3381" b="0" i="0" u="none" strike="noStrike" cap="none">
                <a:solidFill>
                  <a:schemeClr val="dk1"/>
                </a:solidFill>
                <a:latin typeface="Calibri"/>
                <a:ea typeface="Calibri"/>
                <a:cs typeface="Calibri"/>
                <a:sym typeface="Calibri"/>
              </a:defRPr>
            </a:lvl1pPr>
            <a:lvl2pPr marL="914400" marR="0" lvl="1" indent="-412623" algn="l" rtl="0">
              <a:lnSpc>
                <a:spcPct val="90000"/>
              </a:lnSpc>
              <a:spcBef>
                <a:spcPts val="604"/>
              </a:spcBef>
              <a:spcAft>
                <a:spcPts val="0"/>
              </a:spcAft>
              <a:buClr>
                <a:schemeClr val="dk1"/>
              </a:buClr>
              <a:buSzPts val="2898"/>
              <a:buFont typeface="Arial"/>
              <a:buChar char="•"/>
              <a:defRPr sz="2898" b="0" i="0" u="none" strike="noStrike" cap="none">
                <a:solidFill>
                  <a:schemeClr val="dk1"/>
                </a:solidFill>
                <a:latin typeface="Calibri"/>
                <a:ea typeface="Calibri"/>
                <a:cs typeface="Calibri"/>
                <a:sym typeface="Calibri"/>
              </a:defRPr>
            </a:lvl2pPr>
            <a:lvl3pPr marL="1371600" marR="0" lvl="2" indent="-381952" algn="l" rtl="0">
              <a:lnSpc>
                <a:spcPct val="90000"/>
              </a:lnSpc>
              <a:spcBef>
                <a:spcPts val="604"/>
              </a:spcBef>
              <a:spcAft>
                <a:spcPts val="0"/>
              </a:spcAft>
              <a:buClr>
                <a:schemeClr val="dk1"/>
              </a:buClr>
              <a:buSzPts val="2415"/>
              <a:buFont typeface="Arial"/>
              <a:buChar char="•"/>
              <a:defRPr sz="2415" b="0" i="0" u="none" strike="noStrike" cap="none">
                <a:solidFill>
                  <a:schemeClr val="dk1"/>
                </a:solidFill>
                <a:latin typeface="Calibri"/>
                <a:ea typeface="Calibri"/>
                <a:cs typeface="Calibri"/>
                <a:sym typeface="Calibri"/>
              </a:defRPr>
            </a:lvl3pPr>
            <a:lvl4pPr marL="1828800" marR="0" lvl="3" indent="-366585" algn="l" rtl="0">
              <a:lnSpc>
                <a:spcPct val="90000"/>
              </a:lnSpc>
              <a:spcBef>
                <a:spcPts val="604"/>
              </a:spcBef>
              <a:spcAft>
                <a:spcPts val="0"/>
              </a:spcAft>
              <a:buClr>
                <a:schemeClr val="dk1"/>
              </a:buClr>
              <a:buSzPts val="2173"/>
              <a:buFont typeface="Arial"/>
              <a:buChar char="•"/>
              <a:defRPr sz="2173" b="0" i="0" u="none" strike="noStrike" cap="none">
                <a:solidFill>
                  <a:schemeClr val="dk1"/>
                </a:solidFill>
                <a:latin typeface="Calibri"/>
                <a:ea typeface="Calibri"/>
                <a:cs typeface="Calibri"/>
                <a:sym typeface="Calibri"/>
              </a:defRPr>
            </a:lvl4pPr>
            <a:lvl5pPr marL="2286000" marR="0" lvl="4" indent="-366586" algn="l" rtl="0">
              <a:lnSpc>
                <a:spcPct val="90000"/>
              </a:lnSpc>
              <a:spcBef>
                <a:spcPts val="604"/>
              </a:spcBef>
              <a:spcAft>
                <a:spcPts val="0"/>
              </a:spcAft>
              <a:buClr>
                <a:schemeClr val="dk1"/>
              </a:buClr>
              <a:buSzPts val="2173"/>
              <a:buFont typeface="Arial"/>
              <a:buChar char="•"/>
              <a:defRPr sz="2173" b="0" i="0" u="none" strike="noStrike" cap="none">
                <a:solidFill>
                  <a:schemeClr val="dk1"/>
                </a:solidFill>
                <a:latin typeface="Calibri"/>
                <a:ea typeface="Calibri"/>
                <a:cs typeface="Calibri"/>
                <a:sym typeface="Calibri"/>
              </a:defRPr>
            </a:lvl5pPr>
            <a:lvl6pPr marL="2743200" marR="0" lvl="5" indent="-366586" algn="l" rtl="0">
              <a:lnSpc>
                <a:spcPct val="90000"/>
              </a:lnSpc>
              <a:spcBef>
                <a:spcPts val="604"/>
              </a:spcBef>
              <a:spcAft>
                <a:spcPts val="0"/>
              </a:spcAft>
              <a:buClr>
                <a:schemeClr val="dk1"/>
              </a:buClr>
              <a:buSzPts val="2173"/>
              <a:buFont typeface="Arial"/>
              <a:buChar char="•"/>
              <a:defRPr sz="2173" b="0" i="0" u="none" strike="noStrike" cap="none">
                <a:solidFill>
                  <a:schemeClr val="dk1"/>
                </a:solidFill>
                <a:latin typeface="Calibri"/>
                <a:ea typeface="Calibri"/>
                <a:cs typeface="Calibri"/>
                <a:sym typeface="Calibri"/>
              </a:defRPr>
            </a:lvl6pPr>
            <a:lvl7pPr marL="3200400" marR="0" lvl="6" indent="-366586" algn="l" rtl="0">
              <a:lnSpc>
                <a:spcPct val="90000"/>
              </a:lnSpc>
              <a:spcBef>
                <a:spcPts val="604"/>
              </a:spcBef>
              <a:spcAft>
                <a:spcPts val="0"/>
              </a:spcAft>
              <a:buClr>
                <a:schemeClr val="dk1"/>
              </a:buClr>
              <a:buSzPts val="2173"/>
              <a:buFont typeface="Arial"/>
              <a:buChar char="•"/>
              <a:defRPr sz="2173" b="0" i="0" u="none" strike="noStrike" cap="none">
                <a:solidFill>
                  <a:schemeClr val="dk1"/>
                </a:solidFill>
                <a:latin typeface="Calibri"/>
                <a:ea typeface="Calibri"/>
                <a:cs typeface="Calibri"/>
                <a:sym typeface="Calibri"/>
              </a:defRPr>
            </a:lvl7pPr>
            <a:lvl8pPr marL="3657600" marR="0" lvl="7" indent="-366585" algn="l" rtl="0">
              <a:lnSpc>
                <a:spcPct val="90000"/>
              </a:lnSpc>
              <a:spcBef>
                <a:spcPts val="604"/>
              </a:spcBef>
              <a:spcAft>
                <a:spcPts val="0"/>
              </a:spcAft>
              <a:buClr>
                <a:schemeClr val="dk1"/>
              </a:buClr>
              <a:buSzPts val="2173"/>
              <a:buFont typeface="Arial"/>
              <a:buChar char="•"/>
              <a:defRPr sz="2173" b="0" i="0" u="none" strike="noStrike" cap="none">
                <a:solidFill>
                  <a:schemeClr val="dk1"/>
                </a:solidFill>
                <a:latin typeface="Calibri"/>
                <a:ea typeface="Calibri"/>
                <a:cs typeface="Calibri"/>
                <a:sym typeface="Calibri"/>
              </a:defRPr>
            </a:lvl8pPr>
            <a:lvl9pPr marL="4114800" marR="0" lvl="8" indent="-366585" algn="l" rtl="0">
              <a:lnSpc>
                <a:spcPct val="90000"/>
              </a:lnSpc>
              <a:spcBef>
                <a:spcPts val="604"/>
              </a:spcBef>
              <a:spcAft>
                <a:spcPts val="0"/>
              </a:spcAft>
              <a:buClr>
                <a:schemeClr val="dk1"/>
              </a:buClr>
              <a:buSzPts val="2173"/>
              <a:buFont typeface="Arial"/>
              <a:buChar char="•"/>
              <a:defRPr sz="2173"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1237546" y="7674704"/>
            <a:ext cx="4050149" cy="44085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4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5962720" y="7674704"/>
            <a:ext cx="6075224" cy="44085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449"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12712968" y="7674704"/>
            <a:ext cx="4050149" cy="44085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49" b="0" i="0" u="none" strike="noStrike" cap="none">
                <a:solidFill>
                  <a:srgbClr val="888888"/>
                </a:solidFill>
                <a:latin typeface="Calibri"/>
                <a:ea typeface="Calibri"/>
                <a:cs typeface="Calibri"/>
                <a:sym typeface="Calibri"/>
              </a:defRPr>
            </a:lvl1pPr>
            <a:lvl2pPr marL="0" marR="0" lvl="1" indent="0" algn="r" rtl="0">
              <a:spcBef>
                <a:spcPts val="0"/>
              </a:spcBef>
              <a:buNone/>
              <a:defRPr sz="1449" b="0" i="0" u="none" strike="noStrike" cap="none">
                <a:solidFill>
                  <a:srgbClr val="888888"/>
                </a:solidFill>
                <a:latin typeface="Calibri"/>
                <a:ea typeface="Calibri"/>
                <a:cs typeface="Calibri"/>
                <a:sym typeface="Calibri"/>
              </a:defRPr>
            </a:lvl2pPr>
            <a:lvl3pPr marL="0" marR="0" lvl="2" indent="0" algn="r" rtl="0">
              <a:spcBef>
                <a:spcPts val="0"/>
              </a:spcBef>
              <a:buNone/>
              <a:defRPr sz="1449" b="0" i="0" u="none" strike="noStrike" cap="none">
                <a:solidFill>
                  <a:srgbClr val="888888"/>
                </a:solidFill>
                <a:latin typeface="Calibri"/>
                <a:ea typeface="Calibri"/>
                <a:cs typeface="Calibri"/>
                <a:sym typeface="Calibri"/>
              </a:defRPr>
            </a:lvl3pPr>
            <a:lvl4pPr marL="0" marR="0" lvl="3" indent="0" algn="r" rtl="0">
              <a:spcBef>
                <a:spcPts val="0"/>
              </a:spcBef>
              <a:buNone/>
              <a:defRPr sz="1449" b="0" i="0" u="none" strike="noStrike" cap="none">
                <a:solidFill>
                  <a:srgbClr val="888888"/>
                </a:solidFill>
                <a:latin typeface="Calibri"/>
                <a:ea typeface="Calibri"/>
                <a:cs typeface="Calibri"/>
                <a:sym typeface="Calibri"/>
              </a:defRPr>
            </a:lvl4pPr>
            <a:lvl5pPr marL="0" marR="0" lvl="4" indent="0" algn="r" rtl="0">
              <a:spcBef>
                <a:spcPts val="0"/>
              </a:spcBef>
              <a:buNone/>
              <a:defRPr sz="1449" b="0" i="0" u="none" strike="noStrike" cap="none">
                <a:solidFill>
                  <a:srgbClr val="888888"/>
                </a:solidFill>
                <a:latin typeface="Calibri"/>
                <a:ea typeface="Calibri"/>
                <a:cs typeface="Calibri"/>
                <a:sym typeface="Calibri"/>
              </a:defRPr>
            </a:lvl5pPr>
            <a:lvl6pPr marL="0" marR="0" lvl="5" indent="0" algn="r" rtl="0">
              <a:spcBef>
                <a:spcPts val="0"/>
              </a:spcBef>
              <a:buNone/>
              <a:defRPr sz="1449" b="0" i="0" u="none" strike="noStrike" cap="none">
                <a:solidFill>
                  <a:srgbClr val="888888"/>
                </a:solidFill>
                <a:latin typeface="Calibri"/>
                <a:ea typeface="Calibri"/>
                <a:cs typeface="Calibri"/>
                <a:sym typeface="Calibri"/>
              </a:defRPr>
            </a:lvl6pPr>
            <a:lvl7pPr marL="0" marR="0" lvl="6" indent="0" algn="r" rtl="0">
              <a:spcBef>
                <a:spcPts val="0"/>
              </a:spcBef>
              <a:buNone/>
              <a:defRPr sz="1449" b="0" i="0" u="none" strike="noStrike" cap="none">
                <a:solidFill>
                  <a:srgbClr val="888888"/>
                </a:solidFill>
                <a:latin typeface="Calibri"/>
                <a:ea typeface="Calibri"/>
                <a:cs typeface="Calibri"/>
                <a:sym typeface="Calibri"/>
              </a:defRPr>
            </a:lvl7pPr>
            <a:lvl8pPr marL="0" marR="0" lvl="7" indent="0" algn="r" rtl="0">
              <a:spcBef>
                <a:spcPts val="0"/>
              </a:spcBef>
              <a:buNone/>
              <a:defRPr sz="1449" b="0" i="0" u="none" strike="noStrike" cap="none">
                <a:solidFill>
                  <a:srgbClr val="888888"/>
                </a:solidFill>
                <a:latin typeface="Calibri"/>
                <a:ea typeface="Calibri"/>
                <a:cs typeface="Calibri"/>
                <a:sym typeface="Calibri"/>
              </a:defRPr>
            </a:lvl8pPr>
            <a:lvl9pPr marL="0" marR="0" lvl="8" indent="0" algn="r" rtl="0">
              <a:spcBef>
                <a:spcPts val="0"/>
              </a:spcBef>
              <a:buNone/>
              <a:defRPr sz="1449"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3238230303"/>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0017" y="221067"/>
            <a:ext cx="8100298" cy="920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0017" y="1288063"/>
            <a:ext cx="8100298" cy="364312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0017" y="5116470"/>
            <a:ext cx="2100077" cy="293903"/>
          </a:xfrm>
          <a:prstGeom prst="rect">
            <a:avLst/>
          </a:prstGeom>
        </p:spPr>
        <p:txBody>
          <a:bodyPr vert="horz" lIns="91440" tIns="45720" rIns="91440" bIns="45720" rtlCol="0" anchor="ctr"/>
          <a:lstStyle>
            <a:lvl1pPr algn="l">
              <a:defRPr sz="966">
                <a:solidFill>
                  <a:schemeClr val="tx1">
                    <a:tint val="75000"/>
                  </a:schemeClr>
                </a:solidFill>
              </a:defRPr>
            </a:lvl1pPr>
          </a:lstStyle>
          <a:p>
            <a:fld id="{1D8BD707-D9CF-40AE-B4C6-C98DA3205C09}" type="datetimeFigureOut">
              <a:rPr lang="en-US" smtClean="0"/>
              <a:pPr/>
              <a:t>4/27/2026</a:t>
            </a:fld>
            <a:endParaRPr lang="en-US"/>
          </a:p>
        </p:txBody>
      </p:sp>
      <p:sp>
        <p:nvSpPr>
          <p:cNvPr id="5" name="Footer Placeholder 4"/>
          <p:cNvSpPr>
            <a:spLocks noGrp="1"/>
          </p:cNvSpPr>
          <p:nvPr>
            <p:ph type="ftr" sz="quarter" idx="3"/>
          </p:nvPr>
        </p:nvSpPr>
        <p:spPr>
          <a:xfrm>
            <a:off x="3075113" y="5116470"/>
            <a:ext cx="2850105" cy="293903"/>
          </a:xfrm>
          <a:prstGeom prst="rect">
            <a:avLst/>
          </a:prstGeom>
        </p:spPr>
        <p:txBody>
          <a:bodyPr vert="horz" lIns="91440" tIns="45720" rIns="91440" bIns="45720" rtlCol="0" anchor="ctr"/>
          <a:lstStyle>
            <a:lvl1pPr algn="ctr">
              <a:defRPr sz="96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0238" y="5116470"/>
            <a:ext cx="2100077" cy="293903"/>
          </a:xfrm>
          <a:prstGeom prst="rect">
            <a:avLst/>
          </a:prstGeom>
        </p:spPr>
        <p:txBody>
          <a:bodyPr vert="horz" lIns="91440" tIns="45720" rIns="91440" bIns="45720" rtlCol="0" anchor="ctr"/>
          <a:lstStyle>
            <a:lvl1pPr algn="r">
              <a:defRPr sz="966">
                <a:solidFill>
                  <a:schemeClr val="tx1">
                    <a:tint val="75000"/>
                  </a:schemeClr>
                </a:solidFill>
              </a:defRPr>
            </a:lvl1pPr>
          </a:lstStyle>
          <a:p>
            <a:fld id="{B6F15528-21DE-4FAA-801E-634DDDAF4B2B}" type="slidenum">
              <a:rPr lang="en-US" smtClean="0"/>
              <a:pPr/>
              <a:t>‹Nº›</a:t>
            </a:fld>
            <a:endParaRPr lang="en-US"/>
          </a:p>
        </p:txBody>
      </p:sp>
    </p:spTree>
    <p:extLst>
      <p:ext uri="{BB962C8B-B14F-4D97-AF65-F5344CB8AC3E}">
        <p14:creationId xmlns:p14="http://schemas.microsoft.com/office/powerpoint/2010/main" val="300989549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736001" rtl="0" eaLnBrk="1" latinLnBrk="0" hangingPunct="1">
        <a:spcBef>
          <a:spcPct val="0"/>
        </a:spcBef>
        <a:buNone/>
        <a:defRPr sz="3542" kern="1200">
          <a:solidFill>
            <a:schemeClr val="tx1"/>
          </a:solidFill>
          <a:latin typeface="+mj-lt"/>
          <a:ea typeface="+mj-ea"/>
          <a:cs typeface="+mj-cs"/>
        </a:defRPr>
      </a:lvl1pPr>
    </p:titleStyle>
    <p:bodyStyle>
      <a:lvl1pPr marL="276000" indent="-276000" algn="l" defTabSz="736001" rtl="0" eaLnBrk="1" latinLnBrk="0" hangingPunct="1">
        <a:spcBef>
          <a:spcPct val="20000"/>
        </a:spcBef>
        <a:buFont typeface="Arial" pitchFamily="34" charset="0"/>
        <a:buChar char="•"/>
        <a:defRPr sz="2576" kern="1200">
          <a:solidFill>
            <a:schemeClr val="tx1"/>
          </a:solidFill>
          <a:latin typeface="+mn-lt"/>
          <a:ea typeface="+mn-ea"/>
          <a:cs typeface="+mn-cs"/>
        </a:defRPr>
      </a:lvl1pPr>
      <a:lvl2pPr marL="598000" indent="-230000" algn="l" defTabSz="736001" rtl="0" eaLnBrk="1" latinLnBrk="0" hangingPunct="1">
        <a:spcBef>
          <a:spcPct val="20000"/>
        </a:spcBef>
        <a:buFont typeface="Arial" pitchFamily="34" charset="0"/>
        <a:buChar char="–"/>
        <a:defRPr sz="2254" kern="1200">
          <a:solidFill>
            <a:schemeClr val="tx1"/>
          </a:solidFill>
          <a:latin typeface="+mn-lt"/>
          <a:ea typeface="+mn-ea"/>
          <a:cs typeface="+mn-cs"/>
        </a:defRPr>
      </a:lvl2pPr>
      <a:lvl3pPr marL="920001" indent="-184000" algn="l" defTabSz="736001" rtl="0" eaLnBrk="1" latinLnBrk="0" hangingPunct="1">
        <a:spcBef>
          <a:spcPct val="20000"/>
        </a:spcBef>
        <a:buFont typeface="Arial" pitchFamily="34" charset="0"/>
        <a:buChar char="•"/>
        <a:defRPr sz="1932" kern="1200">
          <a:solidFill>
            <a:schemeClr val="tx1"/>
          </a:solidFill>
          <a:latin typeface="+mn-lt"/>
          <a:ea typeface="+mn-ea"/>
          <a:cs typeface="+mn-cs"/>
        </a:defRPr>
      </a:lvl3pPr>
      <a:lvl4pPr marL="1288001" indent="-184000" algn="l" defTabSz="736001" rtl="0" eaLnBrk="1" latinLnBrk="0" hangingPunct="1">
        <a:spcBef>
          <a:spcPct val="20000"/>
        </a:spcBef>
        <a:buFont typeface="Arial" pitchFamily="34" charset="0"/>
        <a:buChar char="–"/>
        <a:defRPr sz="1610" kern="1200">
          <a:solidFill>
            <a:schemeClr val="tx1"/>
          </a:solidFill>
          <a:latin typeface="+mn-lt"/>
          <a:ea typeface="+mn-ea"/>
          <a:cs typeface="+mn-cs"/>
        </a:defRPr>
      </a:lvl4pPr>
      <a:lvl5pPr marL="1656001" indent="-184000" algn="l" defTabSz="736001" rtl="0" eaLnBrk="1" latinLnBrk="0" hangingPunct="1">
        <a:spcBef>
          <a:spcPct val="20000"/>
        </a:spcBef>
        <a:buFont typeface="Arial" pitchFamily="34" charset="0"/>
        <a:buChar char="»"/>
        <a:defRPr sz="1610" kern="1200">
          <a:solidFill>
            <a:schemeClr val="tx1"/>
          </a:solidFill>
          <a:latin typeface="+mn-lt"/>
          <a:ea typeface="+mn-ea"/>
          <a:cs typeface="+mn-cs"/>
        </a:defRPr>
      </a:lvl5pPr>
      <a:lvl6pPr marL="2024002" indent="-184000" algn="l" defTabSz="736001" rtl="0" eaLnBrk="1" latinLnBrk="0" hangingPunct="1">
        <a:spcBef>
          <a:spcPct val="20000"/>
        </a:spcBef>
        <a:buFont typeface="Arial" pitchFamily="34" charset="0"/>
        <a:buChar char="•"/>
        <a:defRPr sz="1610" kern="1200">
          <a:solidFill>
            <a:schemeClr val="tx1"/>
          </a:solidFill>
          <a:latin typeface="+mn-lt"/>
          <a:ea typeface="+mn-ea"/>
          <a:cs typeface="+mn-cs"/>
        </a:defRPr>
      </a:lvl6pPr>
      <a:lvl7pPr marL="2392002" indent="-184000" algn="l" defTabSz="736001" rtl="0" eaLnBrk="1" latinLnBrk="0" hangingPunct="1">
        <a:spcBef>
          <a:spcPct val="20000"/>
        </a:spcBef>
        <a:buFont typeface="Arial" pitchFamily="34" charset="0"/>
        <a:buChar char="•"/>
        <a:defRPr sz="1610" kern="1200">
          <a:solidFill>
            <a:schemeClr val="tx1"/>
          </a:solidFill>
          <a:latin typeface="+mn-lt"/>
          <a:ea typeface="+mn-ea"/>
          <a:cs typeface="+mn-cs"/>
        </a:defRPr>
      </a:lvl7pPr>
      <a:lvl8pPr marL="2760002" indent="-184000" algn="l" defTabSz="736001" rtl="0" eaLnBrk="1" latinLnBrk="0" hangingPunct="1">
        <a:spcBef>
          <a:spcPct val="20000"/>
        </a:spcBef>
        <a:buFont typeface="Arial" pitchFamily="34" charset="0"/>
        <a:buChar char="•"/>
        <a:defRPr sz="1610" kern="1200">
          <a:solidFill>
            <a:schemeClr val="tx1"/>
          </a:solidFill>
          <a:latin typeface="+mn-lt"/>
          <a:ea typeface="+mn-ea"/>
          <a:cs typeface="+mn-cs"/>
        </a:defRPr>
      </a:lvl8pPr>
      <a:lvl9pPr marL="3128002" indent="-184000" algn="l" defTabSz="736001" rtl="0" eaLnBrk="1" latinLnBrk="0" hangingPunct="1">
        <a:spcBef>
          <a:spcPct val="20000"/>
        </a:spcBef>
        <a:buFont typeface="Arial" pitchFamily="34" charset="0"/>
        <a:buChar char="•"/>
        <a:defRPr sz="1610" kern="1200">
          <a:solidFill>
            <a:schemeClr val="tx1"/>
          </a:solidFill>
          <a:latin typeface="+mn-lt"/>
          <a:ea typeface="+mn-ea"/>
          <a:cs typeface="+mn-cs"/>
        </a:defRPr>
      </a:lvl9pPr>
    </p:bodyStyle>
    <p:otherStyle>
      <a:defPPr>
        <a:defRPr lang="en-US"/>
      </a:defPPr>
      <a:lvl1pPr marL="0" algn="l" defTabSz="736001" rtl="0" eaLnBrk="1" latinLnBrk="0" hangingPunct="1">
        <a:defRPr sz="1449" kern="1200">
          <a:solidFill>
            <a:schemeClr val="tx1"/>
          </a:solidFill>
          <a:latin typeface="+mn-lt"/>
          <a:ea typeface="+mn-ea"/>
          <a:cs typeface="+mn-cs"/>
        </a:defRPr>
      </a:lvl1pPr>
      <a:lvl2pPr marL="368000" algn="l" defTabSz="736001" rtl="0" eaLnBrk="1" latinLnBrk="0" hangingPunct="1">
        <a:defRPr sz="1449" kern="1200">
          <a:solidFill>
            <a:schemeClr val="tx1"/>
          </a:solidFill>
          <a:latin typeface="+mn-lt"/>
          <a:ea typeface="+mn-ea"/>
          <a:cs typeface="+mn-cs"/>
        </a:defRPr>
      </a:lvl2pPr>
      <a:lvl3pPr marL="736001" algn="l" defTabSz="736001" rtl="0" eaLnBrk="1" latinLnBrk="0" hangingPunct="1">
        <a:defRPr sz="1449" kern="1200">
          <a:solidFill>
            <a:schemeClr val="tx1"/>
          </a:solidFill>
          <a:latin typeface="+mn-lt"/>
          <a:ea typeface="+mn-ea"/>
          <a:cs typeface="+mn-cs"/>
        </a:defRPr>
      </a:lvl3pPr>
      <a:lvl4pPr marL="1104001" algn="l" defTabSz="736001" rtl="0" eaLnBrk="1" latinLnBrk="0" hangingPunct="1">
        <a:defRPr sz="1449" kern="1200">
          <a:solidFill>
            <a:schemeClr val="tx1"/>
          </a:solidFill>
          <a:latin typeface="+mn-lt"/>
          <a:ea typeface="+mn-ea"/>
          <a:cs typeface="+mn-cs"/>
        </a:defRPr>
      </a:lvl4pPr>
      <a:lvl5pPr marL="1472001" algn="l" defTabSz="736001" rtl="0" eaLnBrk="1" latinLnBrk="0" hangingPunct="1">
        <a:defRPr sz="1449" kern="1200">
          <a:solidFill>
            <a:schemeClr val="tx1"/>
          </a:solidFill>
          <a:latin typeface="+mn-lt"/>
          <a:ea typeface="+mn-ea"/>
          <a:cs typeface="+mn-cs"/>
        </a:defRPr>
      </a:lvl5pPr>
      <a:lvl6pPr marL="1840001" algn="l" defTabSz="736001" rtl="0" eaLnBrk="1" latinLnBrk="0" hangingPunct="1">
        <a:defRPr sz="1449" kern="1200">
          <a:solidFill>
            <a:schemeClr val="tx1"/>
          </a:solidFill>
          <a:latin typeface="+mn-lt"/>
          <a:ea typeface="+mn-ea"/>
          <a:cs typeface="+mn-cs"/>
        </a:defRPr>
      </a:lvl6pPr>
      <a:lvl7pPr marL="2208002" algn="l" defTabSz="736001" rtl="0" eaLnBrk="1" latinLnBrk="0" hangingPunct="1">
        <a:defRPr sz="1449" kern="1200">
          <a:solidFill>
            <a:schemeClr val="tx1"/>
          </a:solidFill>
          <a:latin typeface="+mn-lt"/>
          <a:ea typeface="+mn-ea"/>
          <a:cs typeface="+mn-cs"/>
        </a:defRPr>
      </a:lvl7pPr>
      <a:lvl8pPr marL="2576002" algn="l" defTabSz="736001" rtl="0" eaLnBrk="1" latinLnBrk="0" hangingPunct="1">
        <a:defRPr sz="1449" kern="1200">
          <a:solidFill>
            <a:schemeClr val="tx1"/>
          </a:solidFill>
          <a:latin typeface="+mn-lt"/>
          <a:ea typeface="+mn-ea"/>
          <a:cs typeface="+mn-cs"/>
        </a:defRPr>
      </a:lvl8pPr>
      <a:lvl9pPr marL="2944002" algn="l" defTabSz="736001" rtl="0" eaLnBrk="1" latinLnBrk="0" hangingPunct="1">
        <a:defRPr sz="144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chart" Target="../charts/chart1.xml"/><Relationship Id="rId5" Type="http://schemas.openxmlformats.org/officeDocument/2006/relationships/image" Target="../media/image25.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image" Target="../media/image29.jp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23.xml"/><Relationship Id="rId5" Type="http://schemas.openxmlformats.org/officeDocument/2006/relationships/image" Target="../media/image30.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23.xml"/><Relationship Id="rId5" Type="http://schemas.openxmlformats.org/officeDocument/2006/relationships/image" Target="../media/image31.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31.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4.jp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5.jpeg"/><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40.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40.xml"/><Relationship Id="rId6" Type="http://schemas.openxmlformats.org/officeDocument/2006/relationships/image" Target="../media/image41.png"/><Relationship Id="rId5" Type="http://schemas.openxmlformats.org/officeDocument/2006/relationships/image" Target="../media/image3.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4.png"/><Relationship Id="rId7"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40.xml"/><Relationship Id="rId6" Type="http://schemas.openxmlformats.org/officeDocument/2006/relationships/image" Target="../media/image3.png"/><Relationship Id="rId5" Type="http://schemas.openxmlformats.org/officeDocument/2006/relationships/image" Target="../media/image40.png"/><Relationship Id="rId10" Type="http://schemas.openxmlformats.org/officeDocument/2006/relationships/image" Target="../media/image48.png"/><Relationship Id="rId4" Type="http://schemas.openxmlformats.org/officeDocument/2006/relationships/image" Target="../media/image45.svg"/><Relationship Id="rId9" Type="http://schemas.openxmlformats.org/officeDocument/2006/relationships/image" Target="../media/image47.png"/></Relationships>
</file>

<file path=ppt/slides/_rels/slide3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4.png"/><Relationship Id="rId7"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40.xml"/><Relationship Id="rId6" Type="http://schemas.openxmlformats.org/officeDocument/2006/relationships/image" Target="../media/image40.png"/><Relationship Id="rId5" Type="http://schemas.openxmlformats.org/officeDocument/2006/relationships/image" Target="../media/image49.png"/><Relationship Id="rId10" Type="http://schemas.openxmlformats.org/officeDocument/2006/relationships/image" Target="../media/image51.png"/><Relationship Id="rId4" Type="http://schemas.openxmlformats.org/officeDocument/2006/relationships/image" Target="../media/image45.svg"/><Relationship Id="rId9"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40.xml"/><Relationship Id="rId5" Type="http://schemas.openxmlformats.org/officeDocument/2006/relationships/image" Target="../media/image41.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40.xml"/><Relationship Id="rId6" Type="http://schemas.openxmlformats.org/officeDocument/2006/relationships/image" Target="../media/image41.png"/><Relationship Id="rId5" Type="http://schemas.openxmlformats.org/officeDocument/2006/relationships/image" Target="../media/image3.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40.xml"/><Relationship Id="rId6" Type="http://schemas.openxmlformats.org/officeDocument/2006/relationships/image" Target="../media/image41.png"/><Relationship Id="rId5" Type="http://schemas.openxmlformats.org/officeDocument/2006/relationships/image" Target="../media/image3.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40.xml"/><Relationship Id="rId5" Type="http://schemas.openxmlformats.org/officeDocument/2006/relationships/image" Target="../media/image41.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40.xml"/><Relationship Id="rId6" Type="http://schemas.openxmlformats.org/officeDocument/2006/relationships/image" Target="../media/image57.png"/><Relationship Id="rId11" Type="http://schemas.openxmlformats.org/officeDocument/2006/relationships/image" Target="../media/image41.png"/><Relationship Id="rId5" Type="http://schemas.openxmlformats.org/officeDocument/2006/relationships/image" Target="../media/image56.png"/><Relationship Id="rId10" Type="http://schemas.openxmlformats.org/officeDocument/2006/relationships/image" Target="../media/image3.png"/><Relationship Id="rId4" Type="http://schemas.openxmlformats.org/officeDocument/2006/relationships/image" Target="../media/image55.png"/><Relationship Id="rId9" Type="http://schemas.openxmlformats.org/officeDocument/2006/relationships/image" Target="../media/image40.png"/></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0.png"/><Relationship Id="rId7"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40.xml"/><Relationship Id="rId6" Type="http://schemas.openxmlformats.org/officeDocument/2006/relationships/image" Target="../media/image63.png"/><Relationship Id="rId11" Type="http://schemas.openxmlformats.org/officeDocument/2006/relationships/image" Target="../media/image65.png"/><Relationship Id="rId5" Type="http://schemas.openxmlformats.org/officeDocument/2006/relationships/image" Target="../media/image62.jpeg"/><Relationship Id="rId10" Type="http://schemas.openxmlformats.org/officeDocument/2006/relationships/image" Target="../media/image64.emf"/><Relationship Id="rId4" Type="http://schemas.openxmlformats.org/officeDocument/2006/relationships/image" Target="../media/image61.png"/><Relationship Id="rId9"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5.jpeg"/><Relationship Id="rId1" Type="http://schemas.openxmlformats.org/officeDocument/2006/relationships/slideLayout" Target="../slideLayouts/slideLayout2.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66.png"/><Relationship Id="rId5" Type="http://schemas.openxmlformats.org/officeDocument/2006/relationships/image" Target="../media/image41.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3.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41.png"/><Relationship Id="rId5" Type="http://schemas.openxmlformats.org/officeDocument/2006/relationships/image" Target="../media/image3.png"/><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40.png"/><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image" Target="../media/image41.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2.png"/><Relationship Id="rId3" Type="http://schemas.openxmlformats.org/officeDocument/2006/relationships/image" Target="../media/image75.jpeg"/><Relationship Id="rId7" Type="http://schemas.microsoft.com/office/2007/relationships/hdphoto" Target="../media/hdphoto3.wdp"/><Relationship Id="rId12" Type="http://schemas.openxmlformats.org/officeDocument/2006/relationships/image" Target="../media/image81.pn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77.png"/><Relationship Id="rId11" Type="http://schemas.openxmlformats.org/officeDocument/2006/relationships/image" Target="../media/image80.png"/><Relationship Id="rId5" Type="http://schemas.microsoft.com/office/2007/relationships/hdphoto" Target="../media/hdphoto2.wdp"/><Relationship Id="rId15" Type="http://schemas.openxmlformats.org/officeDocument/2006/relationships/image" Target="../media/image84.png"/><Relationship Id="rId10" Type="http://schemas.openxmlformats.org/officeDocument/2006/relationships/image" Target="../media/image79.jpeg"/><Relationship Id="rId4" Type="http://schemas.openxmlformats.org/officeDocument/2006/relationships/image" Target="../media/image76.png"/><Relationship Id="rId9" Type="http://schemas.microsoft.com/office/2007/relationships/hdphoto" Target="../media/hdphoto4.wdp"/><Relationship Id="rId14" Type="http://schemas.openxmlformats.org/officeDocument/2006/relationships/image" Target="../media/image83.png"/></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5.jpeg"/><Relationship Id="rId1" Type="http://schemas.openxmlformats.org/officeDocument/2006/relationships/slideLayout" Target="../slideLayouts/slideLayout2.xm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png"/><Relationship Id="rId7" Type="http://schemas.openxmlformats.org/officeDocument/2006/relationships/diagramLayout" Target="../diagrams/layout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openxmlformats.org/officeDocument/2006/relationships/image" Target="../media/image85.png"/><Relationship Id="rId10" Type="http://schemas.microsoft.com/office/2007/relationships/diagramDrawing" Target="../diagrams/drawing1.xml"/><Relationship Id="rId4" Type="http://schemas.openxmlformats.org/officeDocument/2006/relationships/chart" Target="../charts/chart3.xml"/><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91.png"/><Relationship Id="rId4" Type="http://schemas.openxmlformats.org/officeDocument/2006/relationships/image" Target="../media/image90.png"/></Relationships>
</file>

<file path=ppt/slides/_rels/slide5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3.png"/><Relationship Id="rId7" Type="http://schemas.openxmlformats.org/officeDocument/2006/relationships/diagramLayout" Target="../diagrams/layout2.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Data" Target="../diagrams/data2.xml"/><Relationship Id="rId11" Type="http://schemas.openxmlformats.org/officeDocument/2006/relationships/image" Target="../media/image95.png"/><Relationship Id="rId5" Type="http://schemas.microsoft.com/office/2007/relationships/hdphoto" Target="../media/hdphoto5.wdp"/><Relationship Id="rId10" Type="http://schemas.microsoft.com/office/2007/relationships/diagramDrawing" Target="../diagrams/drawing2.xml"/><Relationship Id="rId4" Type="http://schemas.openxmlformats.org/officeDocument/2006/relationships/image" Target="../media/image92.png"/><Relationship Id="rId9" Type="http://schemas.openxmlformats.org/officeDocument/2006/relationships/diagramColors" Target="../diagrams/colors2.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4" Type="http://schemas.microsoft.com/office/2007/relationships/hdphoto" Target="../media/hdphoto1.wdp"/></Relationships>
</file>

<file path=ppt/slides/_rels/slide5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96.png"/></Relationships>
</file>

<file path=ppt/slides/_rels/slide5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01.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02.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07.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08.jpe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09.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10.jpe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11.pn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12.png"/></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13.pn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14.png"/></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15.pn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g"/></Relationships>
</file>

<file path=ppt/slides/_rels/slide7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1.xml"/><Relationship Id="rId4" Type="http://schemas.microsoft.com/office/2007/relationships/hdphoto" Target="../media/hdphoto1.wdp"/></Relationships>
</file>

<file path=ppt/slides/_rels/slide7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png"/><Relationship Id="rId7" Type="http://schemas.openxmlformats.org/officeDocument/2006/relationships/diagramColors" Target="../diagrams/colors4.xm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7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chart" Target="../charts/chart6.xml"/><Relationship Id="rId2" Type="http://schemas.openxmlformats.org/officeDocument/2006/relationships/image" Target="../media/image119.jpeg"/><Relationship Id="rId1" Type="http://schemas.openxmlformats.org/officeDocument/2006/relationships/slideLayout" Target="../slideLayouts/slideLayout1.xml"/><Relationship Id="rId6" Type="http://schemas.openxmlformats.org/officeDocument/2006/relationships/chart" Target="../charts/chart5.xml"/><Relationship Id="rId5" Type="http://schemas.openxmlformats.org/officeDocument/2006/relationships/image" Target="../media/image3.png"/><Relationship Id="rId4" Type="http://schemas.microsoft.com/office/2007/relationships/hdphoto" Target="../media/hdphoto6.wdp"/></Relationships>
</file>

<file path=ppt/slides/_rels/slide79.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7280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Google Shape;119;p4">
            <a:extLst>
              <a:ext uri="{FF2B5EF4-FFF2-40B4-BE49-F238E27FC236}">
                <a16:creationId xmlns:a16="http://schemas.microsoft.com/office/drawing/2014/main" id="{04F924BB-77CC-46C0-9E3D-240CC3AEA12B}"/>
              </a:ext>
            </a:extLst>
          </p:cNvPr>
          <p:cNvSpPr txBox="1"/>
          <p:nvPr/>
        </p:nvSpPr>
        <p:spPr>
          <a:xfrm>
            <a:off x="6874633" y="1611152"/>
            <a:ext cx="9653839" cy="3460251"/>
          </a:xfrm>
          <a:prstGeom prst="rect">
            <a:avLst/>
          </a:prstGeom>
          <a:noFill/>
          <a:ln>
            <a:noFill/>
          </a:ln>
        </p:spPr>
        <p:txBody>
          <a:bodyPr spcFirstLastPara="1" wrap="square" lIns="134982" tIns="67473" rIns="134982" bIns="67473" anchor="t" anchorCtr="0">
            <a:spAutoFit/>
          </a:bodyPr>
          <a:lstStyle/>
          <a:p>
            <a:pPr marL="0" marR="0" lvl="0" indent="0" algn="l" defTabSz="457200" rtl="0" eaLnBrk="1" fontAlgn="auto" latinLnBrk="0" hangingPunct="1">
              <a:lnSpc>
                <a:spcPct val="100000"/>
              </a:lnSpc>
              <a:spcBef>
                <a:spcPts val="0"/>
              </a:spcBef>
              <a:spcAft>
                <a:spcPts val="0"/>
              </a:spcAft>
              <a:buClr>
                <a:srgbClr val="000000"/>
              </a:buClr>
              <a:buSzPts val="2000"/>
              <a:buFontTx/>
              <a:buNone/>
              <a:tabLst/>
              <a:defRPr/>
            </a:pPr>
            <a:r>
              <a:rPr kumimoji="0" lang="es-ES" sz="54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rPr>
              <a:t>Gestión de Laboratorios de Vigilancia Epidemiológica y Referencia Nacional </a:t>
            </a:r>
            <a:endParaRPr kumimoji="0" sz="54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endParaRPr>
          </a:p>
        </p:txBody>
      </p:sp>
      <p:pic>
        <p:nvPicPr>
          <p:cNvPr id="3" name="Imagen 2">
            <a:extLst>
              <a:ext uri="{FF2B5EF4-FFF2-40B4-BE49-F238E27FC236}">
                <a16:creationId xmlns:a16="http://schemas.microsoft.com/office/drawing/2014/main" id="{01290FC0-F619-455B-BCEA-C890474BBB0C}"/>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5426224" y="3052025"/>
            <a:ext cx="1323719" cy="1323719"/>
          </a:xfrm>
          <a:prstGeom prst="rect">
            <a:avLst/>
          </a:prstGeom>
        </p:spPr>
      </p:pic>
    </p:spTree>
    <p:extLst>
      <p:ext uri="{BB962C8B-B14F-4D97-AF65-F5344CB8AC3E}">
        <p14:creationId xmlns:p14="http://schemas.microsoft.com/office/powerpoint/2010/main" val="3155057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459800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Competencias </a:t>
            </a:r>
          </a:p>
        </p:txBody>
      </p:sp>
      <p:pic>
        <p:nvPicPr>
          <p:cNvPr id="4" name="Imagen 3">
            <a:extLst>
              <a:ext uri="{FF2B5EF4-FFF2-40B4-BE49-F238E27FC236}">
                <a16:creationId xmlns:a16="http://schemas.microsoft.com/office/drawing/2014/main" id="{15643B09-07BB-B5EF-1020-8E9C4DD6A376}"/>
              </a:ext>
            </a:extLst>
          </p:cNvPr>
          <p:cNvPicPr>
            <a:picLocks noChangeAspect="1"/>
          </p:cNvPicPr>
          <p:nvPr/>
        </p:nvPicPr>
        <p:blipFill>
          <a:blip r:embed="rId4"/>
          <a:srcRect l="6806" t="28830" r="6010" b="53492"/>
          <a:stretch>
            <a:fillRect/>
          </a:stretch>
        </p:blipFill>
        <p:spPr>
          <a:xfrm>
            <a:off x="186231" y="1757218"/>
            <a:ext cx="17628199" cy="2382982"/>
          </a:xfrm>
          <a:prstGeom prst="rect">
            <a:avLst/>
          </a:prstGeom>
        </p:spPr>
      </p:pic>
      <p:sp>
        <p:nvSpPr>
          <p:cNvPr id="6" name="CuadroTexto 5">
            <a:extLst>
              <a:ext uri="{FF2B5EF4-FFF2-40B4-BE49-F238E27FC236}">
                <a16:creationId xmlns:a16="http://schemas.microsoft.com/office/drawing/2014/main" id="{7653EF3D-112A-B80D-7821-254B0AC31BE2}"/>
              </a:ext>
            </a:extLst>
          </p:cNvPr>
          <p:cNvSpPr txBox="1"/>
          <p:nvPr/>
        </p:nvSpPr>
        <p:spPr>
          <a:xfrm>
            <a:off x="418659" y="4293127"/>
            <a:ext cx="2705100"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Coordinación de la operación técnica de laboratorios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CuadroTexto 8">
            <a:extLst>
              <a:ext uri="{FF2B5EF4-FFF2-40B4-BE49-F238E27FC236}">
                <a16:creationId xmlns:a16="http://schemas.microsoft.com/office/drawing/2014/main" id="{BBD13D45-52AC-E3E1-3BA2-45B367E7D1A8}"/>
              </a:ext>
            </a:extLst>
          </p:cNvPr>
          <p:cNvSpPr txBox="1"/>
          <p:nvPr/>
        </p:nvSpPr>
        <p:spPr>
          <a:xfrm>
            <a:off x="3820718" y="4328443"/>
            <a:ext cx="3356046"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Generación de resultados en apoyo a la  vigilancia epidemiológica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093A7FC8-06D3-6404-76D1-3C414BB56D00}"/>
              </a:ext>
            </a:extLst>
          </p:cNvPr>
          <p:cNvSpPr txBox="1"/>
          <p:nvPr/>
        </p:nvSpPr>
        <p:spPr>
          <a:xfrm>
            <a:off x="7561119" y="4328443"/>
            <a:ext cx="2815935" cy="120032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Gestión de calidad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CuadroTexto 12">
            <a:extLst>
              <a:ext uri="{FF2B5EF4-FFF2-40B4-BE49-F238E27FC236}">
                <a16:creationId xmlns:a16="http://schemas.microsoft.com/office/drawing/2014/main" id="{095C8840-92A6-2158-FC08-C941BC17B16A}"/>
              </a:ext>
            </a:extLst>
          </p:cNvPr>
          <p:cNvSpPr txBox="1"/>
          <p:nvPr/>
        </p:nvSpPr>
        <p:spPr>
          <a:xfrm>
            <a:off x="10962445" y="4293127"/>
            <a:ext cx="2815935"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Implementación de metodologías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CuadroTexto 14">
            <a:extLst>
              <a:ext uri="{FF2B5EF4-FFF2-40B4-BE49-F238E27FC236}">
                <a16:creationId xmlns:a16="http://schemas.microsoft.com/office/drawing/2014/main" id="{4CC38EEC-F34C-6AB0-0AC7-3166996AE2C7}"/>
              </a:ext>
            </a:extLst>
          </p:cNvPr>
          <p:cNvSpPr txBox="1"/>
          <p:nvPr/>
        </p:nvSpPr>
        <p:spPr>
          <a:xfrm>
            <a:off x="14363771" y="4293127"/>
            <a:ext cx="2982120"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Soporte a la red nacional de laboratorios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9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720417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Producción de Pruebas Especializadas – 2025</a:t>
            </a: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pic>
        <p:nvPicPr>
          <p:cNvPr id="11" name="Imagen 10">
            <a:extLst>
              <a:ext uri="{FF2B5EF4-FFF2-40B4-BE49-F238E27FC236}">
                <a16:creationId xmlns:a16="http://schemas.microsoft.com/office/drawing/2014/main" id="{5BE696AD-295C-7F6F-8C2A-C15610A75ABD}"/>
              </a:ext>
            </a:extLst>
          </p:cNvPr>
          <p:cNvPicPr>
            <a:picLocks noChangeAspect="1"/>
          </p:cNvPicPr>
          <p:nvPr/>
        </p:nvPicPr>
        <p:blipFill>
          <a:blip r:embed="rId4"/>
          <a:srcRect l="43898" t="4042" b="24205"/>
          <a:stretch>
            <a:fillRect/>
          </a:stretch>
        </p:blipFill>
        <p:spPr>
          <a:xfrm>
            <a:off x="8922515" y="0"/>
            <a:ext cx="7578436" cy="7269366"/>
          </a:xfrm>
          <a:prstGeom prst="rect">
            <a:avLst/>
          </a:prstGeom>
        </p:spPr>
      </p:pic>
      <p:pic>
        <p:nvPicPr>
          <p:cNvPr id="12" name="Imagen 11">
            <a:extLst>
              <a:ext uri="{FF2B5EF4-FFF2-40B4-BE49-F238E27FC236}">
                <a16:creationId xmlns:a16="http://schemas.microsoft.com/office/drawing/2014/main" id="{90C90555-93DD-6E16-EAB9-4CAEA2DC642A}"/>
              </a:ext>
            </a:extLst>
          </p:cNvPr>
          <p:cNvPicPr>
            <a:picLocks noChangeAspect="1"/>
          </p:cNvPicPr>
          <p:nvPr/>
        </p:nvPicPr>
        <p:blipFill>
          <a:blip r:embed="rId4"/>
          <a:srcRect t="18071" r="55704" b="23703"/>
          <a:stretch>
            <a:fillRect/>
          </a:stretch>
        </p:blipFill>
        <p:spPr>
          <a:xfrm>
            <a:off x="1302771" y="1169497"/>
            <a:ext cx="6026540" cy="5941406"/>
          </a:xfrm>
          <a:prstGeom prst="rect">
            <a:avLst/>
          </a:prstGeom>
        </p:spPr>
      </p:pic>
    </p:spTree>
    <p:extLst>
      <p:ext uri="{BB962C8B-B14F-4D97-AF65-F5344CB8AC3E}">
        <p14:creationId xmlns:p14="http://schemas.microsoft.com/office/powerpoint/2010/main" val="140176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68569ED-2E2B-1282-CBCF-4D809525FAC2}"/>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D02E2381-75BD-D636-51B1-A9334DD8A492}"/>
              </a:ext>
            </a:extLst>
          </p:cNvPr>
          <p:cNvPicPr>
            <a:picLocks noChangeAspect="1"/>
          </p:cNvPicPr>
          <p:nvPr/>
        </p:nvPicPr>
        <p:blipFill rotWithShape="1">
          <a:blip r:embed="rId4"/>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38D4A030-6EB7-BCCA-ED90-AA19B9AEEF6F}"/>
              </a:ext>
            </a:extLst>
          </p:cNvPr>
          <p:cNvSpPr txBox="1"/>
          <p:nvPr/>
        </p:nvSpPr>
        <p:spPr>
          <a:xfrm>
            <a:off x="900733" y="314515"/>
            <a:ext cx="720417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Tendencia mensual de pruebas especializadas – 2025</a:t>
            </a: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pic>
        <p:nvPicPr>
          <p:cNvPr id="5" name="Imagen 4">
            <a:extLst>
              <a:ext uri="{FF2B5EF4-FFF2-40B4-BE49-F238E27FC236}">
                <a16:creationId xmlns:a16="http://schemas.microsoft.com/office/drawing/2014/main" id="{1331E311-9182-1DED-D884-C024694E59A5}"/>
              </a:ext>
            </a:extLst>
          </p:cNvPr>
          <p:cNvPicPr>
            <a:picLocks noChangeAspect="1"/>
          </p:cNvPicPr>
          <p:nvPr/>
        </p:nvPicPr>
        <p:blipFill>
          <a:blip r:embed="rId5"/>
          <a:stretch>
            <a:fillRect/>
          </a:stretch>
        </p:blipFill>
        <p:spPr>
          <a:xfrm>
            <a:off x="1273266" y="891318"/>
            <a:ext cx="8869800" cy="6652350"/>
          </a:xfrm>
          <a:prstGeom prst="rect">
            <a:avLst/>
          </a:prstGeom>
        </p:spPr>
      </p:pic>
      <p:sp>
        <p:nvSpPr>
          <p:cNvPr id="10" name="CuadroTexto 9">
            <a:extLst>
              <a:ext uri="{FF2B5EF4-FFF2-40B4-BE49-F238E27FC236}">
                <a16:creationId xmlns:a16="http://schemas.microsoft.com/office/drawing/2014/main" id="{F3F96BEE-74C9-1A31-0C3A-30DDF0E70BC0}"/>
              </a:ext>
            </a:extLst>
          </p:cNvPr>
          <p:cNvSpPr txBox="1"/>
          <p:nvPr/>
        </p:nvSpPr>
        <p:spPr>
          <a:xfrm>
            <a:off x="11237191" y="2527068"/>
            <a:ext cx="5490206"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La variación responde a la dinámica epidemiológica de los eventos de vigilancia, particularmente a la estacionalidad de patógenos. Se evidencia mayor demanda en el primer cuatrimestre, estabilización en meses intermedios y repunte al cierre del año</a:t>
            </a:r>
            <a:endParaRPr kumimoji="0" lang="es-EC"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061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4177FB5-35C7-42E3-1CFD-833FDF4211FC}"/>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8B8D35E3-6168-9083-060D-812397ED9AF1}"/>
              </a:ext>
            </a:extLst>
          </p:cNvPr>
          <p:cNvPicPr>
            <a:picLocks noChangeAspect="1"/>
          </p:cNvPicPr>
          <p:nvPr/>
        </p:nvPicPr>
        <p:blipFill rotWithShape="1">
          <a:blip r:embed="rId4"/>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CD03E39-C54D-830D-F745-23B20F9CF8D4}"/>
              </a:ext>
            </a:extLst>
          </p:cNvPr>
          <p:cNvSpPr txBox="1"/>
          <p:nvPr/>
        </p:nvSpPr>
        <p:spPr>
          <a:xfrm>
            <a:off x="900732" y="314515"/>
            <a:ext cx="1103726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Fortalecimiento diagnóstico: transición a RT-</a:t>
            </a:r>
            <a:r>
              <a:rPr kumimoji="0" lang="es-ES" sz="2800" b="0" i="0" u="none" strike="noStrike" kern="1200" cap="none" spc="0" normalizeH="0" baseline="0" noProof="0" dirty="0" err="1">
                <a:ln>
                  <a:noFill/>
                </a:ln>
                <a:solidFill>
                  <a:srgbClr val="2D2D93"/>
                </a:solidFill>
                <a:effectLst/>
                <a:uLnTx/>
                <a:uFillTx/>
                <a:latin typeface="Barlow Condensed Medium" pitchFamily="2" charset="77"/>
                <a:ea typeface="+mn-ea"/>
                <a:cs typeface="+mn-cs"/>
              </a:rPr>
              <a:t>qPCR</a:t>
            </a:r>
            <a:r>
              <a:rPr kumimoji="0" lang="es-ES"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 en virus respiratorios</a:t>
            </a: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pic>
        <p:nvPicPr>
          <p:cNvPr id="14" name="Imagen 13">
            <a:extLst>
              <a:ext uri="{FF2B5EF4-FFF2-40B4-BE49-F238E27FC236}">
                <a16:creationId xmlns:a16="http://schemas.microsoft.com/office/drawing/2014/main" id="{3F82C24A-AD8D-F7BC-F19A-C5DAEC737650}"/>
              </a:ext>
            </a:extLst>
          </p:cNvPr>
          <p:cNvPicPr>
            <a:picLocks noChangeAspect="1"/>
          </p:cNvPicPr>
          <p:nvPr/>
        </p:nvPicPr>
        <p:blipFill>
          <a:blip r:embed="rId5"/>
          <a:srcRect t="13701" b="11043"/>
          <a:stretch>
            <a:fillRect/>
          </a:stretch>
        </p:blipFill>
        <p:spPr>
          <a:xfrm>
            <a:off x="623899" y="1024466"/>
            <a:ext cx="16919034" cy="6231468"/>
          </a:xfrm>
          <a:prstGeom prst="rect">
            <a:avLst/>
          </a:prstGeom>
        </p:spPr>
      </p:pic>
    </p:spTree>
    <p:extLst>
      <p:ext uri="{BB962C8B-B14F-4D97-AF65-F5344CB8AC3E}">
        <p14:creationId xmlns:p14="http://schemas.microsoft.com/office/powerpoint/2010/main" val="2246982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FA86D5C-043B-5193-A9B6-F09DAF845CBD}"/>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AD87CCBB-2BA0-E00F-EA1B-BB74F6696782}"/>
              </a:ext>
            </a:extLst>
          </p:cNvPr>
          <p:cNvPicPr>
            <a:picLocks noChangeAspect="1"/>
          </p:cNvPicPr>
          <p:nvPr/>
        </p:nvPicPr>
        <p:blipFill rotWithShape="1">
          <a:blip r:embed="rId4"/>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BA14A3A-3AF0-4A79-23FF-20941D5A2AED}"/>
              </a:ext>
            </a:extLst>
          </p:cNvPr>
          <p:cNvSpPr txBox="1"/>
          <p:nvPr/>
        </p:nvSpPr>
        <p:spPr>
          <a:xfrm>
            <a:off x="900732" y="314515"/>
            <a:ext cx="1103726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Desconcentración de la vigilancia epidemiológica de </a:t>
            </a:r>
            <a:r>
              <a:rPr kumimoji="0" lang="es-ES" sz="2800" b="0" i="0" u="none" strike="noStrike" kern="1200" cap="none" spc="0" normalizeH="0" baseline="0" noProof="0" dirty="0" err="1">
                <a:ln>
                  <a:noFill/>
                </a:ln>
                <a:solidFill>
                  <a:srgbClr val="2D2D93"/>
                </a:solidFill>
                <a:effectLst/>
                <a:uLnTx/>
                <a:uFillTx/>
                <a:latin typeface="Barlow Condensed Medium" pitchFamily="2" charset="77"/>
                <a:ea typeface="+mn-ea"/>
                <a:cs typeface="+mn-cs"/>
              </a:rPr>
              <a:t>Leptospira</a:t>
            </a: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pic>
        <p:nvPicPr>
          <p:cNvPr id="2" name="Imagen 1">
            <a:extLst>
              <a:ext uri="{FF2B5EF4-FFF2-40B4-BE49-F238E27FC236}">
                <a16:creationId xmlns:a16="http://schemas.microsoft.com/office/drawing/2014/main" id="{3ED87A53-5BA5-5EEB-043E-7E33378AC612}"/>
              </a:ext>
            </a:extLst>
          </p:cNvPr>
          <p:cNvPicPr>
            <a:picLocks noChangeAspect="1"/>
          </p:cNvPicPr>
          <p:nvPr/>
        </p:nvPicPr>
        <p:blipFill>
          <a:blip r:embed="rId5"/>
          <a:srcRect t="14110" b="10838"/>
          <a:stretch>
            <a:fillRect/>
          </a:stretch>
        </p:blipFill>
        <p:spPr>
          <a:xfrm>
            <a:off x="311949" y="1032933"/>
            <a:ext cx="17394502" cy="6214533"/>
          </a:xfrm>
          <a:prstGeom prst="rect">
            <a:avLst/>
          </a:prstGeom>
        </p:spPr>
      </p:pic>
    </p:spTree>
    <p:extLst>
      <p:ext uri="{BB962C8B-B14F-4D97-AF65-F5344CB8AC3E}">
        <p14:creationId xmlns:p14="http://schemas.microsoft.com/office/powerpoint/2010/main" val="2194460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4F9483D-765C-A6D3-4D3A-1F461EF86DD0}"/>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95057C77-215D-447E-9D1A-678005C5C7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7872364" cy="7481455"/>
          </a:xfrm>
          <a:prstGeom prst="rect">
            <a:avLst/>
          </a:prstGeom>
        </p:spPr>
      </p:pic>
    </p:spTree>
    <p:extLst>
      <p:ext uri="{BB962C8B-B14F-4D97-AF65-F5344CB8AC3E}">
        <p14:creationId xmlns:p14="http://schemas.microsoft.com/office/powerpoint/2010/main" val="2653710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4"/>
          <p:cNvSpPr txBox="1"/>
          <p:nvPr/>
        </p:nvSpPr>
        <p:spPr>
          <a:xfrm>
            <a:off x="6749950" y="3052025"/>
            <a:ext cx="7681200" cy="1367700"/>
          </a:xfrm>
          <a:prstGeom prst="rect">
            <a:avLst/>
          </a:prstGeom>
          <a:noFill/>
          <a:ln>
            <a:noFill/>
          </a:ln>
        </p:spPr>
        <p:txBody>
          <a:bodyPr spcFirstLastPara="1" wrap="square" lIns="134975" tIns="67450" rIns="134975" bIns="6745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4000" b="1" i="0" u="none" strike="noStrike" kern="0" cap="none" spc="0" normalizeH="0" baseline="0" noProof="0" dirty="0">
                <a:ln>
                  <a:noFill/>
                </a:ln>
                <a:solidFill>
                  <a:srgbClr val="E5C400"/>
                </a:solidFill>
                <a:effectLst/>
                <a:uLnTx/>
                <a:uFillTx/>
                <a:latin typeface="Montserrat SemiBold"/>
                <a:ea typeface="Montserrat SemiBold"/>
                <a:cs typeface="Montserrat SemiBold"/>
                <a:sym typeface="Montserrat SemiBold"/>
              </a:rPr>
              <a:t>OFICINA TÉCNICA</a:t>
            </a:r>
            <a:endParaRPr kumimoji="0" sz="4000" b="1" i="0" u="none" strike="noStrike" kern="0" cap="none" spc="0" normalizeH="0" baseline="0" noProof="0" dirty="0">
              <a:ln>
                <a:noFill/>
              </a:ln>
              <a:solidFill>
                <a:srgbClr val="E5C400"/>
              </a:solidFill>
              <a:effectLst/>
              <a:uLnTx/>
              <a:uFillTx/>
              <a:latin typeface="Montserrat SemiBold"/>
              <a:ea typeface="Montserrat SemiBold"/>
              <a:cs typeface="Montserrat SemiBold"/>
              <a:sym typeface="Montserrat SemiBold"/>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4000" b="1" i="0" u="none" strike="noStrike" kern="0" cap="none" spc="0" normalizeH="0" baseline="0" noProof="0" dirty="0">
                <a:ln>
                  <a:noFill/>
                </a:ln>
                <a:solidFill>
                  <a:srgbClr val="E5C400"/>
                </a:solidFill>
                <a:effectLst/>
                <a:uLnTx/>
                <a:uFillTx/>
                <a:latin typeface="Montserrat SemiBold"/>
                <a:ea typeface="Montserrat SemiBold"/>
                <a:cs typeface="Montserrat SemiBold"/>
                <a:sym typeface="Montserrat SemiBold"/>
              </a:rPr>
              <a:t>INSPI TENA</a:t>
            </a:r>
            <a:endParaRPr kumimoji="0" sz="4000" b="1" i="0" u="none" strike="noStrike" kern="0" cap="none" spc="0" normalizeH="0" baseline="0" noProof="0" dirty="0">
              <a:ln>
                <a:noFill/>
              </a:ln>
              <a:solidFill>
                <a:srgbClr val="E5C400"/>
              </a:solidFill>
              <a:effectLst/>
              <a:uLnTx/>
              <a:uFillTx/>
              <a:latin typeface="Montserrat SemiBold"/>
              <a:ea typeface="Montserrat SemiBold"/>
              <a:cs typeface="Montserrat SemiBold"/>
              <a:sym typeface="Montserrat SemiBold"/>
            </a:endParaRPr>
          </a:p>
        </p:txBody>
      </p:sp>
      <p:pic>
        <p:nvPicPr>
          <p:cNvPr id="89" name="Google Shape;89;p4"/>
          <p:cNvPicPr preferRelativeResize="0"/>
          <p:nvPr/>
        </p:nvPicPr>
        <p:blipFill rotWithShape="1">
          <a:blip r:embed="rId4">
            <a:alphaModFix/>
          </a:blip>
          <a:srcRect/>
          <a:stretch/>
        </p:blipFill>
        <p:spPr>
          <a:xfrm>
            <a:off x="5426224" y="3052025"/>
            <a:ext cx="1323719" cy="132371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3"/>
        <p:cNvGrpSpPr/>
        <p:nvPr/>
      </p:nvGrpSpPr>
      <p:grpSpPr>
        <a:xfrm>
          <a:off x="0" y="0"/>
          <a:ext cx="0" cy="0"/>
          <a:chOff x="0" y="0"/>
          <a:chExt cx="0" cy="0"/>
        </a:xfrm>
      </p:grpSpPr>
      <p:pic>
        <p:nvPicPr>
          <p:cNvPr id="94" name="Google Shape;94;g39746b3263c_0_17"/>
          <p:cNvPicPr preferRelativeResize="0"/>
          <p:nvPr/>
        </p:nvPicPr>
        <p:blipFill rotWithShape="1">
          <a:blip r:embed="rId4">
            <a:alphaModFix/>
          </a:blip>
          <a:srcRect l="80518"/>
          <a:stretch/>
        </p:blipFill>
        <p:spPr>
          <a:xfrm>
            <a:off x="0" y="260933"/>
            <a:ext cx="623897" cy="630385"/>
          </a:xfrm>
          <a:prstGeom prst="rect">
            <a:avLst/>
          </a:prstGeom>
          <a:noFill/>
          <a:ln>
            <a:noFill/>
          </a:ln>
        </p:spPr>
      </p:pic>
      <p:sp>
        <p:nvSpPr>
          <p:cNvPr id="95" name="Google Shape;95;g39746b3263c_0_17"/>
          <p:cNvSpPr txBox="1"/>
          <p:nvPr/>
        </p:nvSpPr>
        <p:spPr>
          <a:xfrm>
            <a:off x="1985401" y="499725"/>
            <a:ext cx="11572800" cy="95406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s-MX" sz="2800" b="1" i="0" u="none" strike="noStrike" kern="0" cap="none" spc="0" normalizeH="0" baseline="0" noProof="0" dirty="0">
                <a:ln>
                  <a:noFill/>
                </a:ln>
                <a:solidFill>
                  <a:srgbClr val="2D2D93"/>
                </a:solidFill>
                <a:effectLst/>
                <a:uLnTx/>
                <a:uFillTx/>
                <a:latin typeface="Barlow Condensed"/>
                <a:ea typeface="Barlow Condensed"/>
                <a:cs typeface="Barlow Condensed"/>
                <a:sym typeface="Barlow Condensed"/>
              </a:rPr>
              <a:t>Laboratorios y número de pruebas especializadas realizadas en la sede Tena en el año 2025.</a:t>
            </a:r>
            <a:endParaRPr kumimoji="0" sz="2800" b="1" i="0" u="none" strike="noStrike" kern="0" cap="none" spc="0" normalizeH="0" baseline="0" noProof="0" dirty="0">
              <a:ln>
                <a:noFill/>
              </a:ln>
              <a:solidFill>
                <a:srgbClr val="2D2D93"/>
              </a:solidFill>
              <a:effectLst/>
              <a:uLnTx/>
              <a:uFillTx/>
              <a:latin typeface="Barlow Condensed"/>
              <a:ea typeface="Barlow Condensed"/>
              <a:cs typeface="Barlow Condensed"/>
              <a:sym typeface="Barlow Condensed"/>
            </a:endParaRPr>
          </a:p>
        </p:txBody>
      </p:sp>
      <p:sp>
        <p:nvSpPr>
          <p:cNvPr id="96" name="Google Shape;96;g39746b3263c_0_17"/>
          <p:cNvSpPr txBox="1"/>
          <p:nvPr/>
        </p:nvSpPr>
        <p:spPr>
          <a:xfrm>
            <a:off x="637044" y="2958325"/>
            <a:ext cx="1640100" cy="5232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dirty="0">
                <a:ln>
                  <a:noFill/>
                </a:ln>
                <a:solidFill>
                  <a:srgbClr val="1C4587"/>
                </a:solidFill>
                <a:effectLst/>
                <a:uLnTx/>
                <a:uFillTx/>
                <a:latin typeface="Calibri"/>
                <a:ea typeface="Calibri"/>
                <a:cs typeface="Calibri"/>
                <a:sym typeface="Calibri"/>
              </a:rPr>
              <a:t>Total: 5037</a:t>
            </a:r>
            <a:endParaRPr kumimoji="0" sz="2400" b="1" i="0" u="none" strike="noStrike" kern="0" cap="none" spc="0" normalizeH="0" baseline="0" noProof="0" dirty="0">
              <a:ln>
                <a:noFill/>
              </a:ln>
              <a:solidFill>
                <a:srgbClr val="1C4587"/>
              </a:solidFill>
              <a:effectLst/>
              <a:uLnTx/>
              <a:uFillTx/>
              <a:latin typeface="Calibri"/>
              <a:ea typeface="Calibri"/>
              <a:cs typeface="Calibri"/>
              <a:sym typeface="Calibri"/>
            </a:endParaRPr>
          </a:p>
        </p:txBody>
      </p:sp>
      <p:pic>
        <p:nvPicPr>
          <p:cNvPr id="3" name="Imagen 2">
            <a:extLst>
              <a:ext uri="{FF2B5EF4-FFF2-40B4-BE49-F238E27FC236}">
                <a16:creationId xmlns:a16="http://schemas.microsoft.com/office/drawing/2014/main" id="{D1D17D73-232B-6033-223C-3B820047AE28}"/>
              </a:ext>
            </a:extLst>
          </p:cNvPr>
          <p:cNvPicPr>
            <a:picLocks noChangeAspect="1"/>
          </p:cNvPicPr>
          <p:nvPr/>
        </p:nvPicPr>
        <p:blipFill>
          <a:blip r:embed="rId5"/>
          <a:stretch>
            <a:fillRect/>
          </a:stretch>
        </p:blipFill>
        <p:spPr>
          <a:xfrm>
            <a:off x="2264940" y="1832750"/>
            <a:ext cx="6487600" cy="3604222"/>
          </a:xfrm>
          <a:prstGeom prst="rect">
            <a:avLst/>
          </a:prstGeom>
        </p:spPr>
      </p:pic>
      <p:sp>
        <p:nvSpPr>
          <p:cNvPr id="6" name="Google Shape;96;g39746b3263c_0_17">
            <a:extLst>
              <a:ext uri="{FF2B5EF4-FFF2-40B4-BE49-F238E27FC236}">
                <a16:creationId xmlns:a16="http://schemas.microsoft.com/office/drawing/2014/main" id="{32A647F8-D555-8114-738D-6D12AD474F97}"/>
              </a:ext>
            </a:extLst>
          </p:cNvPr>
          <p:cNvSpPr txBox="1"/>
          <p:nvPr/>
        </p:nvSpPr>
        <p:spPr>
          <a:xfrm>
            <a:off x="15723519" y="3219925"/>
            <a:ext cx="1640100" cy="5232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dirty="0">
                <a:ln>
                  <a:noFill/>
                </a:ln>
                <a:solidFill>
                  <a:srgbClr val="002060"/>
                </a:solidFill>
                <a:effectLst/>
                <a:uLnTx/>
                <a:uFillTx/>
                <a:latin typeface="Calibri"/>
                <a:ea typeface="Calibri"/>
                <a:cs typeface="Calibri"/>
                <a:sym typeface="Calibri"/>
              </a:rPr>
              <a:t>Total: 401</a:t>
            </a:r>
            <a:endParaRPr kumimoji="0" sz="2400" b="1" i="0" u="none" strike="noStrike" kern="0" cap="none" spc="0" normalizeH="0" baseline="0" noProof="0" dirty="0">
              <a:ln>
                <a:noFill/>
              </a:ln>
              <a:solidFill>
                <a:srgbClr val="002060"/>
              </a:solidFill>
              <a:effectLst/>
              <a:uLnTx/>
              <a:uFillTx/>
              <a:latin typeface="Calibri"/>
              <a:ea typeface="Calibri"/>
              <a:cs typeface="Calibri"/>
              <a:sym typeface="Calibri"/>
            </a:endParaRPr>
          </a:p>
        </p:txBody>
      </p:sp>
      <p:graphicFrame>
        <p:nvGraphicFramePr>
          <p:cNvPr id="10" name="Gráfico 9">
            <a:extLst>
              <a:ext uri="{FF2B5EF4-FFF2-40B4-BE49-F238E27FC236}">
                <a16:creationId xmlns:a16="http://schemas.microsoft.com/office/drawing/2014/main" id="{CC2E81FA-8AD4-C519-DD6A-7292AFEE6B11}"/>
              </a:ext>
            </a:extLst>
          </p:cNvPr>
          <p:cNvGraphicFramePr>
            <a:graphicFrameLocks/>
          </p:cNvGraphicFramePr>
          <p:nvPr/>
        </p:nvGraphicFramePr>
        <p:xfrm>
          <a:off x="9401598" y="1655106"/>
          <a:ext cx="6334125" cy="3652837"/>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1"/>
        <p:cNvGrpSpPr/>
        <p:nvPr/>
      </p:nvGrpSpPr>
      <p:grpSpPr>
        <a:xfrm>
          <a:off x="0" y="0"/>
          <a:ext cx="0" cy="0"/>
          <a:chOff x="0" y="0"/>
          <a:chExt cx="0" cy="0"/>
        </a:xfrm>
      </p:grpSpPr>
      <p:sp>
        <p:nvSpPr>
          <p:cNvPr id="102" name="Google Shape;102;g3d716f58189_1_0"/>
          <p:cNvSpPr txBox="1"/>
          <p:nvPr/>
        </p:nvSpPr>
        <p:spPr>
          <a:xfrm>
            <a:off x="6749950" y="3052025"/>
            <a:ext cx="7681200" cy="1367700"/>
          </a:xfrm>
          <a:prstGeom prst="rect">
            <a:avLst/>
          </a:prstGeom>
          <a:noFill/>
          <a:ln>
            <a:noFill/>
          </a:ln>
        </p:spPr>
        <p:txBody>
          <a:bodyPr spcFirstLastPara="1" wrap="square" lIns="134975" tIns="67450" rIns="134975" bIns="6745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4000" b="1" i="0" u="none" strike="noStrike" kern="0" cap="none" spc="0" normalizeH="0" baseline="0" noProof="0">
                <a:ln>
                  <a:noFill/>
                </a:ln>
                <a:solidFill>
                  <a:srgbClr val="E5C400"/>
                </a:solidFill>
                <a:effectLst/>
                <a:uLnTx/>
                <a:uFillTx/>
                <a:latin typeface="Montserrat SemiBold"/>
                <a:ea typeface="Montserrat SemiBold"/>
                <a:cs typeface="Montserrat SemiBold"/>
                <a:sym typeface="Montserrat SemiBold"/>
              </a:rPr>
              <a:t>Programas de Capacitación</a:t>
            </a:r>
            <a:endParaRPr kumimoji="0" sz="4000" b="1" i="0" u="none" strike="noStrike" kern="0" cap="none" spc="0" normalizeH="0" baseline="0" noProof="0">
              <a:ln>
                <a:noFill/>
              </a:ln>
              <a:solidFill>
                <a:srgbClr val="E5C400"/>
              </a:solidFill>
              <a:effectLst/>
              <a:uLnTx/>
              <a:uFillTx/>
              <a:latin typeface="Montserrat SemiBold"/>
              <a:ea typeface="Montserrat SemiBold"/>
              <a:cs typeface="Montserrat SemiBold"/>
              <a:sym typeface="Montserrat SemiBold"/>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4000" b="1" i="0" u="none" strike="noStrike" kern="0" cap="none" spc="0" normalizeH="0" baseline="0" noProof="0">
                <a:ln>
                  <a:noFill/>
                </a:ln>
                <a:solidFill>
                  <a:srgbClr val="E5C400"/>
                </a:solidFill>
                <a:effectLst/>
                <a:uLnTx/>
                <a:uFillTx/>
                <a:latin typeface="Montserrat SemiBold"/>
                <a:ea typeface="Montserrat SemiBold"/>
                <a:cs typeface="Montserrat SemiBold"/>
                <a:sym typeface="Montserrat SemiBold"/>
              </a:rPr>
              <a:t>INSPI TENA</a:t>
            </a:r>
            <a:endParaRPr kumimoji="0" sz="4000" b="1" i="0" u="none" strike="noStrike" kern="0" cap="none" spc="0" normalizeH="0" baseline="0" noProof="0">
              <a:ln>
                <a:noFill/>
              </a:ln>
              <a:solidFill>
                <a:srgbClr val="E5C400"/>
              </a:solidFill>
              <a:effectLst/>
              <a:uLnTx/>
              <a:uFillTx/>
              <a:latin typeface="Montserrat SemiBold"/>
              <a:ea typeface="Montserrat SemiBold"/>
              <a:cs typeface="Montserrat SemiBold"/>
              <a:sym typeface="Montserrat SemiBold"/>
            </a:endParaRPr>
          </a:p>
        </p:txBody>
      </p:sp>
      <p:pic>
        <p:nvPicPr>
          <p:cNvPr id="103" name="Google Shape;103;g3d716f58189_1_0"/>
          <p:cNvPicPr preferRelativeResize="0"/>
          <p:nvPr/>
        </p:nvPicPr>
        <p:blipFill rotWithShape="1">
          <a:blip r:embed="rId4">
            <a:alphaModFix/>
          </a:blip>
          <a:srcRect/>
          <a:stretch/>
        </p:blipFill>
        <p:spPr>
          <a:xfrm>
            <a:off x="5426224" y="3052025"/>
            <a:ext cx="1323718" cy="132371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459800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PRESENCIA TERRITORIAL ACTUAL</a:t>
            </a:r>
          </a:p>
        </p:txBody>
      </p:sp>
      <p:pic>
        <p:nvPicPr>
          <p:cNvPr id="4" name="Imagen 3">
            <a:extLst>
              <a:ext uri="{FF2B5EF4-FFF2-40B4-BE49-F238E27FC236}">
                <a16:creationId xmlns:a16="http://schemas.microsoft.com/office/drawing/2014/main" id="{C6070767-5BC3-EB15-9CE3-929EEFEA4E33}"/>
              </a:ext>
            </a:extLst>
          </p:cNvPr>
          <p:cNvPicPr>
            <a:picLocks noChangeAspect="1"/>
          </p:cNvPicPr>
          <p:nvPr/>
        </p:nvPicPr>
        <p:blipFill>
          <a:blip r:embed="rId4"/>
          <a:stretch>
            <a:fillRect/>
          </a:stretch>
        </p:blipFill>
        <p:spPr>
          <a:xfrm>
            <a:off x="6891655" y="314515"/>
            <a:ext cx="10764078" cy="7176052"/>
          </a:xfrm>
          <a:prstGeom prst="rect">
            <a:avLst/>
          </a:prstGeom>
        </p:spPr>
      </p:pic>
      <p:sp>
        <p:nvSpPr>
          <p:cNvPr id="6" name="Subtítulo 5">
            <a:extLst>
              <a:ext uri="{FF2B5EF4-FFF2-40B4-BE49-F238E27FC236}">
                <a16:creationId xmlns:a16="http://schemas.microsoft.com/office/drawing/2014/main" id="{8460E0D6-98C5-5AF7-9CB5-8B3B662D7B35}"/>
              </a:ext>
            </a:extLst>
          </p:cNvPr>
          <p:cNvSpPr>
            <a:spLocks noGrp="1"/>
          </p:cNvSpPr>
          <p:nvPr>
            <p:ph type="subTitle" idx="1"/>
          </p:nvPr>
        </p:nvSpPr>
        <p:spPr>
          <a:xfrm>
            <a:off x="623897" y="2141021"/>
            <a:ext cx="5697389" cy="4876005"/>
          </a:xfrm>
        </p:spPr>
        <p:txBody>
          <a:bodyPr>
            <a:normAutofit/>
          </a:bodyPr>
          <a:lstStyle/>
          <a:p>
            <a:r>
              <a:rPr lang="es-EC" sz="6000" dirty="0"/>
              <a:t>Zonas geográficas a las cuales brindamos servicio</a:t>
            </a:r>
            <a:endParaRPr lang="es-EC" sz="5400" dirty="0"/>
          </a:p>
        </p:txBody>
      </p:sp>
    </p:spTree>
    <p:extLst>
      <p:ext uri="{BB962C8B-B14F-4D97-AF65-F5344CB8AC3E}">
        <p14:creationId xmlns:p14="http://schemas.microsoft.com/office/powerpoint/2010/main" val="2939428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pic>
        <p:nvPicPr>
          <p:cNvPr id="108" name="Google Shape;108;p3"/>
          <p:cNvPicPr preferRelativeResize="0"/>
          <p:nvPr/>
        </p:nvPicPr>
        <p:blipFill rotWithShape="1">
          <a:blip r:embed="rId4">
            <a:alphaModFix/>
          </a:blip>
          <a:srcRect l="80518"/>
          <a:stretch/>
        </p:blipFill>
        <p:spPr>
          <a:xfrm>
            <a:off x="0" y="260933"/>
            <a:ext cx="623898" cy="630385"/>
          </a:xfrm>
          <a:prstGeom prst="rect">
            <a:avLst/>
          </a:prstGeom>
          <a:noFill/>
          <a:ln>
            <a:noFill/>
          </a:ln>
        </p:spPr>
      </p:pic>
      <p:sp>
        <p:nvSpPr>
          <p:cNvPr id="109" name="Google Shape;109;p3"/>
          <p:cNvSpPr txBox="1"/>
          <p:nvPr/>
        </p:nvSpPr>
        <p:spPr>
          <a:xfrm>
            <a:off x="992050" y="260925"/>
            <a:ext cx="15793500" cy="800400"/>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s-MX" sz="23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rPr>
              <a:t>Anfitrión del Taller Internacional de Capacitación en Vigilancia Laboratorial de Patógenos Emergentes y Reemergentes con delegados de Ecuador, Bolivia, Colombia y Paraguay en la oficina técnica del INSPI Tena. Agosto del 2025.</a:t>
            </a:r>
            <a:endParaRPr kumimoji="0" sz="37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endParaRPr>
          </a:p>
        </p:txBody>
      </p:sp>
      <p:pic>
        <p:nvPicPr>
          <p:cNvPr id="110" name="Google Shape;110;p3"/>
          <p:cNvPicPr preferRelativeResize="0"/>
          <p:nvPr/>
        </p:nvPicPr>
        <p:blipFill>
          <a:blip r:embed="rId5">
            <a:alphaModFix/>
          </a:blip>
          <a:stretch>
            <a:fillRect/>
          </a:stretch>
        </p:blipFill>
        <p:spPr>
          <a:xfrm>
            <a:off x="6495250" y="1700025"/>
            <a:ext cx="6032475" cy="3703100"/>
          </a:xfrm>
          <a:prstGeom prst="rect">
            <a:avLst/>
          </a:prstGeom>
          <a:noFill/>
          <a:ln>
            <a:noFill/>
          </a:ln>
        </p:spPr>
      </p:pic>
      <p:pic>
        <p:nvPicPr>
          <p:cNvPr id="111" name="Google Shape;111;p3"/>
          <p:cNvPicPr preferRelativeResize="0"/>
          <p:nvPr/>
        </p:nvPicPr>
        <p:blipFill rotWithShape="1">
          <a:blip r:embed="rId6">
            <a:alphaModFix/>
          </a:blip>
          <a:srcRect t="9494"/>
          <a:stretch/>
        </p:blipFill>
        <p:spPr>
          <a:xfrm>
            <a:off x="13103400" y="1345100"/>
            <a:ext cx="3417727" cy="4124150"/>
          </a:xfrm>
          <a:prstGeom prst="rect">
            <a:avLst/>
          </a:prstGeom>
          <a:noFill/>
          <a:ln>
            <a:noFill/>
          </a:ln>
        </p:spPr>
      </p:pic>
      <p:pic>
        <p:nvPicPr>
          <p:cNvPr id="112" name="Google Shape;112;p3"/>
          <p:cNvPicPr preferRelativeResize="0"/>
          <p:nvPr/>
        </p:nvPicPr>
        <p:blipFill rotWithShape="1">
          <a:blip r:embed="rId7">
            <a:alphaModFix/>
          </a:blip>
          <a:srcRect t="6739" b="12066"/>
          <a:stretch/>
        </p:blipFill>
        <p:spPr>
          <a:xfrm>
            <a:off x="138450" y="1700025"/>
            <a:ext cx="6032476" cy="36737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
        <p:cNvGrpSpPr/>
        <p:nvPr/>
      </p:nvGrpSpPr>
      <p:grpSpPr>
        <a:xfrm>
          <a:off x="0" y="0"/>
          <a:ext cx="0" cy="0"/>
          <a:chOff x="0" y="0"/>
          <a:chExt cx="0" cy="0"/>
        </a:xfrm>
      </p:grpSpPr>
      <p:pic>
        <p:nvPicPr>
          <p:cNvPr id="117" name="Google Shape;117;p5"/>
          <p:cNvPicPr preferRelativeResize="0"/>
          <p:nvPr/>
        </p:nvPicPr>
        <p:blipFill rotWithShape="1">
          <a:blip r:embed="rId4">
            <a:alphaModFix/>
          </a:blip>
          <a:srcRect l="80518"/>
          <a:stretch/>
        </p:blipFill>
        <p:spPr>
          <a:xfrm>
            <a:off x="0" y="260933"/>
            <a:ext cx="623898" cy="630385"/>
          </a:xfrm>
          <a:prstGeom prst="rect">
            <a:avLst/>
          </a:prstGeom>
          <a:noFill/>
          <a:ln>
            <a:noFill/>
          </a:ln>
        </p:spPr>
      </p:pic>
      <p:sp>
        <p:nvSpPr>
          <p:cNvPr id="118" name="Google Shape;118;p5"/>
          <p:cNvSpPr txBox="1"/>
          <p:nvPr/>
        </p:nvSpPr>
        <p:spPr>
          <a:xfrm>
            <a:off x="900704" y="314525"/>
            <a:ext cx="16453800" cy="954300"/>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s-MX" sz="28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rPr>
              <a:t>Participación en el Taller Regional de Secuenciación de Tercera Generación y Caracterización de Patógenos Bacterianos Entéricos - Ciudad de Panamá. Diciembre del 2025.</a:t>
            </a:r>
            <a:endParaRPr kumimoji="0" sz="28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endParaRPr>
          </a:p>
        </p:txBody>
      </p:sp>
      <p:pic>
        <p:nvPicPr>
          <p:cNvPr id="119" name="Google Shape;119;p5"/>
          <p:cNvPicPr preferRelativeResize="0"/>
          <p:nvPr/>
        </p:nvPicPr>
        <p:blipFill rotWithShape="1">
          <a:blip r:embed="rId5">
            <a:alphaModFix/>
          </a:blip>
          <a:srcRect t="20704"/>
          <a:stretch/>
        </p:blipFill>
        <p:spPr>
          <a:xfrm>
            <a:off x="4576700" y="1547600"/>
            <a:ext cx="8411075" cy="5010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3"/>
        <p:cNvGrpSpPr/>
        <p:nvPr/>
      </p:nvGrpSpPr>
      <p:grpSpPr>
        <a:xfrm>
          <a:off x="0" y="0"/>
          <a:ext cx="0" cy="0"/>
          <a:chOff x="0" y="0"/>
          <a:chExt cx="0" cy="0"/>
        </a:xfrm>
      </p:grpSpPr>
      <p:pic>
        <p:nvPicPr>
          <p:cNvPr id="124" name="Google Shape;124;p6"/>
          <p:cNvPicPr preferRelativeResize="0"/>
          <p:nvPr/>
        </p:nvPicPr>
        <p:blipFill rotWithShape="1">
          <a:blip r:embed="rId4">
            <a:alphaModFix/>
          </a:blip>
          <a:srcRect l="80518"/>
          <a:stretch/>
        </p:blipFill>
        <p:spPr>
          <a:xfrm>
            <a:off x="0" y="260933"/>
            <a:ext cx="623898" cy="630385"/>
          </a:xfrm>
          <a:prstGeom prst="rect">
            <a:avLst/>
          </a:prstGeom>
          <a:noFill/>
          <a:ln>
            <a:noFill/>
          </a:ln>
        </p:spPr>
      </p:pic>
      <p:sp>
        <p:nvSpPr>
          <p:cNvPr id="125" name="Google Shape;125;p6"/>
          <p:cNvSpPr txBox="1"/>
          <p:nvPr/>
        </p:nvSpPr>
        <p:spPr>
          <a:xfrm>
            <a:off x="900700" y="314525"/>
            <a:ext cx="16842900" cy="11082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s-MX" sz="33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rPr>
              <a:t>Presentación del Proyecto de Construcción del Instituto Nacional de Investigación en Salud Pública – INSPI en la Amazonía a la Secretaría Técnica de la Circunscripción Territorial Especial Amazónica - Diciembre 2025.</a:t>
            </a:r>
            <a:endParaRPr kumimoji="0" sz="33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endParaRPr>
          </a:p>
        </p:txBody>
      </p:sp>
      <p:pic>
        <p:nvPicPr>
          <p:cNvPr id="126" name="Google Shape;126;p6"/>
          <p:cNvPicPr preferRelativeResize="0"/>
          <p:nvPr/>
        </p:nvPicPr>
        <p:blipFill rotWithShape="1">
          <a:blip r:embed="rId5">
            <a:alphaModFix/>
          </a:blip>
          <a:srcRect t="11700"/>
          <a:stretch/>
        </p:blipFill>
        <p:spPr>
          <a:xfrm>
            <a:off x="4799512" y="1825400"/>
            <a:ext cx="8401625" cy="49338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sp>
        <p:nvSpPr>
          <p:cNvPr id="131" name="Google Shape;131;p7"/>
          <p:cNvSpPr txBox="1"/>
          <p:nvPr/>
        </p:nvSpPr>
        <p:spPr>
          <a:xfrm>
            <a:off x="7236903" y="3008044"/>
            <a:ext cx="9533100" cy="1367700"/>
          </a:xfrm>
          <a:prstGeom prst="rect">
            <a:avLst/>
          </a:prstGeom>
          <a:noFill/>
          <a:ln>
            <a:noFill/>
          </a:ln>
        </p:spPr>
        <p:txBody>
          <a:bodyPr spcFirstLastPara="1" wrap="square" lIns="134975" tIns="67450" rIns="134975" bIns="6745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4000" b="1" i="0" u="none" strike="noStrike" kern="0" cap="none" spc="0" normalizeH="0" baseline="0" noProof="0" dirty="0">
                <a:ln>
                  <a:noFill/>
                </a:ln>
                <a:solidFill>
                  <a:srgbClr val="E5C400"/>
                </a:solidFill>
                <a:effectLst/>
                <a:uLnTx/>
                <a:uFillTx/>
                <a:latin typeface="Montserrat SemiBold"/>
                <a:ea typeface="Montserrat SemiBold"/>
                <a:cs typeface="Montserrat SemiBold"/>
                <a:sym typeface="Montserrat SemiBold"/>
              </a:rPr>
              <a:t>EJES DE TRABAJO PARA</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4000" b="1" i="0" u="none" strike="noStrike" kern="0" cap="none" spc="0" normalizeH="0" baseline="0" noProof="0" dirty="0">
                <a:ln>
                  <a:noFill/>
                </a:ln>
                <a:solidFill>
                  <a:srgbClr val="E5C400"/>
                </a:solidFill>
                <a:effectLst/>
                <a:uLnTx/>
                <a:uFillTx/>
                <a:latin typeface="Montserrat SemiBold"/>
                <a:ea typeface="Montserrat SemiBold"/>
                <a:cs typeface="Montserrat SemiBold"/>
                <a:sym typeface="Montserrat SemiBold"/>
              </a:rPr>
              <a:t>ENERO A JUNIO 2026</a:t>
            </a:r>
            <a:endParaRPr kumimoji="0" sz="4000" b="1" i="0" u="none" strike="noStrike" kern="0" cap="none" spc="0" normalizeH="0" baseline="0" noProof="0" dirty="0">
              <a:ln>
                <a:noFill/>
              </a:ln>
              <a:solidFill>
                <a:srgbClr val="E5C400"/>
              </a:solidFill>
              <a:effectLst/>
              <a:uLnTx/>
              <a:uFillTx/>
              <a:latin typeface="Montserrat SemiBold"/>
              <a:ea typeface="Montserrat SemiBold"/>
              <a:cs typeface="Montserrat SemiBold"/>
              <a:sym typeface="Montserrat SemiBold"/>
            </a:endParaRPr>
          </a:p>
        </p:txBody>
      </p:sp>
      <p:pic>
        <p:nvPicPr>
          <p:cNvPr id="132" name="Google Shape;132;p7"/>
          <p:cNvPicPr preferRelativeResize="0"/>
          <p:nvPr/>
        </p:nvPicPr>
        <p:blipFill rotWithShape="1">
          <a:blip r:embed="rId4">
            <a:alphaModFix/>
          </a:blip>
          <a:srcRect/>
          <a:stretch/>
        </p:blipFill>
        <p:spPr>
          <a:xfrm>
            <a:off x="5426224" y="3052025"/>
            <a:ext cx="1323719" cy="132371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pic>
        <p:nvPicPr>
          <p:cNvPr id="137" name="Google Shape;137;p8"/>
          <p:cNvPicPr preferRelativeResize="0"/>
          <p:nvPr/>
        </p:nvPicPr>
        <p:blipFill rotWithShape="1">
          <a:blip r:embed="rId4">
            <a:alphaModFix/>
          </a:blip>
          <a:srcRect l="80518"/>
          <a:stretch/>
        </p:blipFill>
        <p:spPr>
          <a:xfrm>
            <a:off x="0" y="260933"/>
            <a:ext cx="623898" cy="630385"/>
          </a:xfrm>
          <a:prstGeom prst="rect">
            <a:avLst/>
          </a:prstGeom>
          <a:noFill/>
          <a:ln>
            <a:noFill/>
          </a:ln>
        </p:spPr>
      </p:pic>
      <p:sp>
        <p:nvSpPr>
          <p:cNvPr id="138" name="Google Shape;138;p8"/>
          <p:cNvSpPr txBox="1"/>
          <p:nvPr/>
        </p:nvSpPr>
        <p:spPr>
          <a:xfrm>
            <a:off x="941000" y="1274425"/>
            <a:ext cx="16559700" cy="615600"/>
          </a:xfrm>
          <a:prstGeom prst="rect">
            <a:avLst/>
          </a:prstGeom>
          <a:noFill/>
          <a:ln>
            <a:noFill/>
          </a:ln>
        </p:spPr>
        <p:txBody>
          <a:bodyPr spcFirstLastPara="1" wrap="square" lIns="91425" tIns="45700" rIns="91425" bIns="45700" anchor="t" anchorCtr="0">
            <a:spAutoFit/>
          </a:bodyPr>
          <a:lstStyle/>
          <a:p>
            <a:pPr marL="457200" marR="0" lvl="0" indent="-444500" algn="ctr" defTabSz="914400" rtl="0" eaLnBrk="1" fontAlgn="auto" latinLnBrk="0" hangingPunct="1">
              <a:lnSpc>
                <a:spcPct val="100000"/>
              </a:lnSpc>
              <a:spcBef>
                <a:spcPts val="0"/>
              </a:spcBef>
              <a:spcAft>
                <a:spcPts val="0"/>
              </a:spcAft>
              <a:buClr>
                <a:srgbClr val="2D2D93"/>
              </a:buClr>
              <a:buSzPts val="3400"/>
              <a:buFont typeface="Barlow Condensed"/>
              <a:buAutoNum type="arabicPeriod"/>
              <a:tabLst/>
              <a:defRPr/>
            </a:pPr>
            <a:r>
              <a:rPr kumimoji="0" lang="es-MX" sz="34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rPr>
              <a:t>Fortalecimiento en la Gestión de Laboratorio de Vigilancia Epidemiológica y Referencia Nacional:</a:t>
            </a:r>
            <a:endParaRPr kumimoji="0" sz="34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endParaRPr>
          </a:p>
        </p:txBody>
      </p:sp>
      <p:sp>
        <p:nvSpPr>
          <p:cNvPr id="139" name="Google Shape;139;p8"/>
          <p:cNvSpPr txBox="1"/>
          <p:nvPr/>
        </p:nvSpPr>
        <p:spPr>
          <a:xfrm>
            <a:off x="1956625" y="2505350"/>
            <a:ext cx="14087400" cy="3047700"/>
          </a:xfrm>
          <a:prstGeom prst="rect">
            <a:avLst/>
          </a:prstGeom>
          <a:noFill/>
          <a:ln>
            <a:noFill/>
          </a:ln>
        </p:spPr>
        <p:txBody>
          <a:bodyPr spcFirstLastPara="1" wrap="square" lIns="91425" tIns="91425" rIns="91425" bIns="91425" anchor="t" anchorCtr="0">
            <a:spAutoFit/>
          </a:bodyPr>
          <a:lstStyle/>
          <a:p>
            <a:pPr marL="914400" marR="0" lvl="1" indent="-425450" algn="just" defTabSz="914400" rtl="0" eaLnBrk="1" fontAlgn="auto" latinLnBrk="0" hangingPunct="1">
              <a:lnSpc>
                <a:spcPct val="100000"/>
              </a:lnSpc>
              <a:spcBef>
                <a:spcPts val="0"/>
              </a:spcBef>
              <a:spcAft>
                <a:spcPts val="0"/>
              </a:spcAft>
              <a:buClr>
                <a:srgbClr val="1C4587"/>
              </a:buClr>
              <a:buSzPts val="3100"/>
              <a:buFont typeface="Arial"/>
              <a:buAutoNum type="alphaLcPeriod"/>
              <a:tabLst/>
              <a:defRPr/>
            </a:pPr>
            <a:r>
              <a:rPr kumimoji="0" lang="es-MX" sz="3100" b="0" i="0" u="none" strike="noStrike" kern="0" cap="none" spc="0" normalizeH="0" baseline="0" noProof="0" dirty="0">
                <a:ln>
                  <a:noFill/>
                </a:ln>
                <a:solidFill>
                  <a:srgbClr val="1C4587"/>
                </a:solidFill>
                <a:effectLst/>
                <a:uLnTx/>
                <a:uFillTx/>
                <a:latin typeface="Arial"/>
                <a:cs typeface="Arial"/>
                <a:sym typeface="Arial"/>
              </a:rPr>
              <a:t>Desconcentración del laboratorio de Resistencia Antimicrobiana (RAM).</a:t>
            </a:r>
            <a:endParaRPr kumimoji="0" sz="3100" b="0" i="0" u="none" strike="noStrike" kern="0" cap="none" spc="0" normalizeH="0" baseline="0" noProof="0" dirty="0">
              <a:ln>
                <a:noFill/>
              </a:ln>
              <a:solidFill>
                <a:srgbClr val="1C4587"/>
              </a:solidFill>
              <a:effectLst/>
              <a:uLnTx/>
              <a:uFillTx/>
              <a:latin typeface="Arial"/>
              <a:cs typeface="Arial"/>
              <a:sym typeface="Arial"/>
            </a:endParaRPr>
          </a:p>
          <a:p>
            <a:pPr marL="914400" marR="0" lvl="1" indent="-425450" algn="just" defTabSz="914400" rtl="0" eaLnBrk="1" fontAlgn="auto" latinLnBrk="0" hangingPunct="1">
              <a:lnSpc>
                <a:spcPct val="100000"/>
              </a:lnSpc>
              <a:spcBef>
                <a:spcPts val="0"/>
              </a:spcBef>
              <a:spcAft>
                <a:spcPts val="0"/>
              </a:spcAft>
              <a:buClr>
                <a:srgbClr val="1C4587"/>
              </a:buClr>
              <a:buSzPts val="3100"/>
              <a:buFont typeface="Arial"/>
              <a:buAutoNum type="alphaLcPeriod"/>
              <a:tabLst/>
              <a:defRPr/>
            </a:pPr>
            <a:r>
              <a:rPr kumimoji="0" lang="es-MX" sz="3100" b="0" i="0" u="none" strike="noStrike" kern="0" cap="none" spc="0" normalizeH="0" baseline="0" noProof="0" dirty="0">
                <a:ln>
                  <a:noFill/>
                </a:ln>
                <a:solidFill>
                  <a:srgbClr val="1C4587"/>
                </a:solidFill>
                <a:effectLst/>
                <a:uLnTx/>
                <a:uFillTx/>
                <a:latin typeface="Arial"/>
                <a:cs typeface="Arial"/>
                <a:sym typeface="Arial"/>
              </a:rPr>
              <a:t>Desconcentración del laboratorio de Micología.</a:t>
            </a:r>
            <a:endParaRPr kumimoji="0" sz="3100" b="0" i="0" u="none" strike="noStrike" kern="0" cap="none" spc="0" normalizeH="0" baseline="0" noProof="0" dirty="0">
              <a:ln>
                <a:noFill/>
              </a:ln>
              <a:solidFill>
                <a:srgbClr val="1C4587"/>
              </a:solidFill>
              <a:effectLst/>
              <a:uLnTx/>
              <a:uFillTx/>
              <a:latin typeface="Arial"/>
              <a:cs typeface="Arial"/>
              <a:sym typeface="Arial"/>
            </a:endParaRPr>
          </a:p>
          <a:p>
            <a:pPr marL="914400" marR="0" lvl="1" indent="-425450" algn="just" defTabSz="914400" rtl="0" eaLnBrk="1" fontAlgn="auto" latinLnBrk="0" hangingPunct="1">
              <a:lnSpc>
                <a:spcPct val="100000"/>
              </a:lnSpc>
              <a:spcBef>
                <a:spcPts val="0"/>
              </a:spcBef>
              <a:spcAft>
                <a:spcPts val="0"/>
              </a:spcAft>
              <a:buClr>
                <a:srgbClr val="1C4587"/>
              </a:buClr>
              <a:buSzPts val="3100"/>
              <a:buFont typeface="Arial"/>
              <a:buAutoNum type="alphaLcPeriod"/>
              <a:tabLst/>
              <a:defRPr/>
            </a:pPr>
            <a:r>
              <a:rPr kumimoji="0" lang="es-MX" sz="3100" b="0" i="0" u="none" strike="noStrike" kern="0" cap="none" spc="0" normalizeH="0" baseline="0" noProof="0" dirty="0">
                <a:ln>
                  <a:noFill/>
                </a:ln>
                <a:solidFill>
                  <a:srgbClr val="1C4587"/>
                </a:solidFill>
                <a:effectLst/>
                <a:uLnTx/>
                <a:uFillTx/>
                <a:latin typeface="Arial"/>
                <a:cs typeface="Arial"/>
                <a:sym typeface="Arial"/>
              </a:rPr>
              <a:t>Desconcentración del laboratorio de Vectores para la identificación molecular de agentes biológicos.</a:t>
            </a:r>
            <a:endParaRPr kumimoji="0" sz="3100" b="0" i="0" u="none" strike="noStrike" kern="0" cap="none" spc="0" normalizeH="0" baseline="0" noProof="0" dirty="0">
              <a:ln>
                <a:noFill/>
              </a:ln>
              <a:solidFill>
                <a:srgbClr val="1C4587"/>
              </a:solidFill>
              <a:effectLst/>
              <a:uLnTx/>
              <a:uFillTx/>
              <a:latin typeface="Arial"/>
              <a:cs typeface="Arial"/>
              <a:sym typeface="Arial"/>
            </a:endParaRPr>
          </a:p>
          <a:p>
            <a:pPr marL="914400" marR="0" lvl="1" indent="-425450" algn="just" defTabSz="914400" rtl="0" eaLnBrk="1" fontAlgn="auto" latinLnBrk="0" hangingPunct="1">
              <a:lnSpc>
                <a:spcPct val="100000"/>
              </a:lnSpc>
              <a:spcBef>
                <a:spcPts val="0"/>
              </a:spcBef>
              <a:spcAft>
                <a:spcPts val="0"/>
              </a:spcAft>
              <a:buClr>
                <a:srgbClr val="1C4587"/>
              </a:buClr>
              <a:buSzPts val="3100"/>
              <a:buFont typeface="Arial"/>
              <a:buAutoNum type="alphaLcPeriod"/>
              <a:tabLst/>
              <a:defRPr/>
            </a:pPr>
            <a:r>
              <a:rPr kumimoji="0" lang="es-MX" sz="3100" b="0" i="0" u="none" strike="noStrike" kern="0" cap="none" spc="0" normalizeH="0" baseline="0" noProof="0" dirty="0">
                <a:ln>
                  <a:noFill/>
                </a:ln>
                <a:solidFill>
                  <a:srgbClr val="1C4587"/>
                </a:solidFill>
                <a:effectLst/>
                <a:uLnTx/>
                <a:uFillTx/>
                <a:latin typeface="Arial"/>
                <a:cs typeface="Arial"/>
                <a:sym typeface="Arial"/>
              </a:rPr>
              <a:t>Desconcentración del laboratorio de Bacteriología</a:t>
            </a:r>
            <a:endParaRPr kumimoji="0" sz="3100" b="0" i="0" u="none" strike="noStrike" kern="0" cap="none" spc="0" normalizeH="0" baseline="0" noProof="0" dirty="0">
              <a:ln>
                <a:noFill/>
              </a:ln>
              <a:solidFill>
                <a:srgbClr val="1C4587"/>
              </a:solidFill>
              <a:effectLst/>
              <a:uLnTx/>
              <a:uFillTx/>
              <a:latin typeface="Arial"/>
              <a:cs typeface="Arial"/>
              <a:sym typeface="Arial"/>
            </a:endParaRPr>
          </a:p>
          <a:p>
            <a:pPr marL="914400" marR="0" lvl="1" indent="-425450" algn="just" defTabSz="914400" rtl="0" eaLnBrk="1" fontAlgn="auto" latinLnBrk="0" hangingPunct="1">
              <a:lnSpc>
                <a:spcPct val="100000"/>
              </a:lnSpc>
              <a:spcBef>
                <a:spcPts val="0"/>
              </a:spcBef>
              <a:spcAft>
                <a:spcPts val="0"/>
              </a:spcAft>
              <a:buClr>
                <a:srgbClr val="1C4587"/>
              </a:buClr>
              <a:buSzPts val="3100"/>
              <a:buFont typeface="Arial"/>
              <a:buAutoNum type="alphaLcPeriod"/>
              <a:tabLst/>
              <a:defRPr/>
            </a:pPr>
            <a:r>
              <a:rPr kumimoji="0" lang="es-MX" sz="3100" b="0" i="0" u="none" strike="noStrike" kern="0" cap="none" spc="0" normalizeH="0" baseline="0" noProof="0" dirty="0">
                <a:ln>
                  <a:noFill/>
                </a:ln>
                <a:solidFill>
                  <a:srgbClr val="1C4587"/>
                </a:solidFill>
                <a:effectLst/>
                <a:uLnTx/>
                <a:uFillTx/>
                <a:latin typeface="Arial"/>
                <a:cs typeface="Arial"/>
                <a:sym typeface="Arial"/>
              </a:rPr>
              <a:t>Implementación del Laboratorio de Secuenciación genómica.</a:t>
            </a:r>
            <a:endParaRPr kumimoji="0" sz="3100" b="0" i="0" u="none" strike="noStrike" kern="0" cap="none" spc="0" normalizeH="0" baseline="0" noProof="0" dirty="0">
              <a:ln>
                <a:noFill/>
              </a:ln>
              <a:solidFill>
                <a:srgbClr val="1C4587"/>
              </a:solidFill>
              <a:effectLst/>
              <a:uLnTx/>
              <a:uFillTx/>
              <a:latin typeface="Arial"/>
              <a:cs typeface="Arial"/>
              <a:sym typeface="Arial"/>
            </a:endParaRPr>
          </a:p>
        </p:txBody>
      </p:sp>
      <p:sp>
        <p:nvSpPr>
          <p:cNvPr id="140" name="Google Shape;140;p8"/>
          <p:cNvSpPr txBox="1"/>
          <p:nvPr/>
        </p:nvSpPr>
        <p:spPr>
          <a:xfrm>
            <a:off x="1417205" y="364199"/>
            <a:ext cx="8140200" cy="461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a:ln>
                  <a:noFill/>
                </a:ln>
                <a:solidFill>
                  <a:srgbClr val="2D2D93"/>
                </a:solidFill>
                <a:effectLst/>
                <a:uLnTx/>
                <a:uFillTx/>
                <a:latin typeface="Poppins"/>
                <a:ea typeface="Poppins"/>
                <a:cs typeface="Poppins"/>
                <a:sym typeface="Poppins"/>
              </a:rPr>
              <a:t>Ejes de trabajo</a:t>
            </a:r>
            <a:endParaRPr kumimoji="0" sz="2400" b="1" i="0" u="none" strike="noStrike" kern="0" cap="none" spc="0" normalizeH="0" baseline="0" noProof="0">
              <a:ln>
                <a:noFill/>
              </a:ln>
              <a:solidFill>
                <a:srgbClr val="2D2D93"/>
              </a:solidFill>
              <a:effectLst/>
              <a:uLnTx/>
              <a:uFillTx/>
              <a:latin typeface="Poppins"/>
              <a:ea typeface="Poppins"/>
              <a:cs typeface="Poppins"/>
              <a:sym typeface="Poppins"/>
            </a:endParaRPr>
          </a:p>
        </p:txBody>
      </p:sp>
      <p:pic>
        <p:nvPicPr>
          <p:cNvPr id="141" name="Google Shape;141;p8"/>
          <p:cNvPicPr preferRelativeResize="0"/>
          <p:nvPr/>
        </p:nvPicPr>
        <p:blipFill rotWithShape="1">
          <a:blip r:embed="rId5">
            <a:alphaModFix/>
          </a:blip>
          <a:srcRect/>
          <a:stretch/>
        </p:blipFill>
        <p:spPr>
          <a:xfrm>
            <a:off x="886101" y="296568"/>
            <a:ext cx="551156" cy="55115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5"/>
        <p:cNvGrpSpPr/>
        <p:nvPr/>
      </p:nvGrpSpPr>
      <p:grpSpPr>
        <a:xfrm>
          <a:off x="0" y="0"/>
          <a:ext cx="0" cy="0"/>
          <a:chOff x="0" y="0"/>
          <a:chExt cx="0" cy="0"/>
        </a:xfrm>
      </p:grpSpPr>
      <p:pic>
        <p:nvPicPr>
          <p:cNvPr id="146" name="Google Shape;146;p9"/>
          <p:cNvPicPr preferRelativeResize="0"/>
          <p:nvPr/>
        </p:nvPicPr>
        <p:blipFill rotWithShape="1">
          <a:blip r:embed="rId4">
            <a:alphaModFix/>
          </a:blip>
          <a:srcRect l="80518"/>
          <a:stretch/>
        </p:blipFill>
        <p:spPr>
          <a:xfrm>
            <a:off x="0" y="260933"/>
            <a:ext cx="623898" cy="630385"/>
          </a:xfrm>
          <a:prstGeom prst="rect">
            <a:avLst/>
          </a:prstGeom>
          <a:noFill/>
          <a:ln>
            <a:noFill/>
          </a:ln>
        </p:spPr>
      </p:pic>
      <p:sp>
        <p:nvSpPr>
          <p:cNvPr id="147" name="Google Shape;147;p9"/>
          <p:cNvSpPr txBox="1"/>
          <p:nvPr/>
        </p:nvSpPr>
        <p:spPr>
          <a:xfrm>
            <a:off x="4538253" y="1147850"/>
            <a:ext cx="9654900" cy="6156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4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rPr>
              <a:t>2. Infraestructura y condiciones físicas de los laboratorios.</a:t>
            </a:r>
            <a:endParaRPr kumimoji="0" sz="34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endParaRPr>
          </a:p>
        </p:txBody>
      </p:sp>
      <p:sp>
        <p:nvSpPr>
          <p:cNvPr id="148" name="Google Shape;148;p9"/>
          <p:cNvSpPr txBox="1"/>
          <p:nvPr/>
        </p:nvSpPr>
        <p:spPr>
          <a:xfrm>
            <a:off x="2089900" y="2433850"/>
            <a:ext cx="13571400" cy="4002000"/>
          </a:xfrm>
          <a:prstGeom prst="rect">
            <a:avLst/>
          </a:prstGeom>
          <a:noFill/>
          <a:ln>
            <a:noFill/>
          </a:ln>
        </p:spPr>
        <p:txBody>
          <a:bodyPr spcFirstLastPara="1" wrap="square" lIns="91425" tIns="91425" rIns="91425" bIns="91425" anchor="t" anchorCtr="0">
            <a:spAutoFit/>
          </a:bodyPr>
          <a:lstStyle/>
          <a:p>
            <a:pPr marL="914400" marR="0" lvl="1" indent="-425450" algn="just" defTabSz="914400" rtl="0" eaLnBrk="1" fontAlgn="auto" latinLnBrk="0" hangingPunct="1">
              <a:lnSpc>
                <a:spcPct val="100000"/>
              </a:lnSpc>
              <a:spcBef>
                <a:spcPts val="0"/>
              </a:spcBef>
              <a:spcAft>
                <a:spcPts val="0"/>
              </a:spcAft>
              <a:buClr>
                <a:srgbClr val="1C4587"/>
              </a:buClr>
              <a:buSzPts val="3100"/>
              <a:buFont typeface="Arial"/>
              <a:buAutoNum type="alphaLcPeriod"/>
              <a:tabLst/>
              <a:defRPr/>
            </a:pPr>
            <a:r>
              <a:rPr kumimoji="0" lang="es-MX" sz="3100" b="0" i="0" u="none" strike="noStrike" kern="0" cap="none" spc="0" normalizeH="0" baseline="0" noProof="0" dirty="0">
                <a:ln>
                  <a:noFill/>
                </a:ln>
                <a:solidFill>
                  <a:srgbClr val="1C4587"/>
                </a:solidFill>
                <a:effectLst/>
                <a:uLnTx/>
                <a:uFillTx/>
                <a:latin typeface="Arial"/>
                <a:cs typeface="Arial"/>
                <a:sym typeface="Arial"/>
              </a:rPr>
              <a:t>Presentación del</a:t>
            </a:r>
            <a:r>
              <a:rPr kumimoji="0" lang="es-MX" sz="3100" b="0" i="0" u="none" strike="noStrike" kern="0" cap="none" spc="0" normalizeH="0" baseline="0" noProof="0" dirty="0">
                <a:ln>
                  <a:noFill/>
                </a:ln>
                <a:solidFill>
                  <a:srgbClr val="1C4587"/>
                </a:solidFill>
                <a:effectLst/>
                <a:highlight>
                  <a:srgbClr val="FFFFFF"/>
                </a:highlight>
                <a:uLnTx/>
                <a:uFillTx/>
                <a:latin typeface="Arial"/>
                <a:cs typeface="Arial"/>
                <a:sym typeface="Arial"/>
              </a:rPr>
              <a:t> proyecto titulado creación del INSPI sede Amazonia ubicada en la ciudad de Archidona </a:t>
            </a:r>
            <a:r>
              <a:rPr kumimoji="0" lang="es-MX" sz="3100" b="0" i="0" u="none" strike="noStrike" kern="0" cap="none" spc="0" normalizeH="0" baseline="0" noProof="0" dirty="0">
                <a:ln>
                  <a:noFill/>
                </a:ln>
                <a:solidFill>
                  <a:srgbClr val="1C4587"/>
                </a:solidFill>
                <a:effectLst/>
                <a:uLnTx/>
                <a:uFillTx/>
                <a:latin typeface="Arial"/>
                <a:cs typeface="Arial"/>
                <a:sym typeface="Arial"/>
              </a:rPr>
              <a:t>.</a:t>
            </a:r>
            <a:endParaRPr kumimoji="0" sz="3100" b="0" i="0" u="none" strike="noStrike" kern="0" cap="none" spc="0" normalizeH="0" baseline="0" noProof="0" dirty="0">
              <a:ln>
                <a:noFill/>
              </a:ln>
              <a:solidFill>
                <a:srgbClr val="1C4587"/>
              </a:solidFill>
              <a:effectLst/>
              <a:uLnTx/>
              <a:uFillTx/>
              <a:latin typeface="Arial"/>
              <a:cs typeface="Arial"/>
              <a:sym typeface="Arial"/>
            </a:endParaRPr>
          </a:p>
          <a:p>
            <a:pPr marL="914400" marR="0" lvl="1" indent="-425450" algn="just" defTabSz="914400" rtl="0" eaLnBrk="1" fontAlgn="auto" latinLnBrk="0" hangingPunct="1">
              <a:lnSpc>
                <a:spcPct val="100000"/>
              </a:lnSpc>
              <a:spcBef>
                <a:spcPts val="0"/>
              </a:spcBef>
              <a:spcAft>
                <a:spcPts val="0"/>
              </a:spcAft>
              <a:buClr>
                <a:srgbClr val="1C4587"/>
              </a:buClr>
              <a:buSzPts val="3100"/>
              <a:buFont typeface="Arial"/>
              <a:buAutoNum type="alphaLcPeriod"/>
              <a:tabLst/>
              <a:defRPr/>
            </a:pPr>
            <a:r>
              <a:rPr kumimoji="0" lang="es-MX" sz="3100" b="0" i="0" u="none" strike="noStrike" kern="0" cap="none" spc="0" normalizeH="0" baseline="0" noProof="0" dirty="0">
                <a:ln>
                  <a:noFill/>
                </a:ln>
                <a:solidFill>
                  <a:srgbClr val="1C4587"/>
                </a:solidFill>
                <a:effectLst/>
                <a:uLnTx/>
                <a:uFillTx/>
                <a:latin typeface="Arial"/>
                <a:cs typeface="Arial"/>
                <a:sym typeface="Arial"/>
              </a:rPr>
              <a:t>Gestión con autoridades locales para la adecuación y mejora de la infraestructura interna de la oficina técnica Tena.</a:t>
            </a:r>
            <a:endParaRPr kumimoji="0" sz="3100" b="0" i="0" u="none" strike="noStrike" kern="0" cap="none" spc="0" normalizeH="0" baseline="0" noProof="0" dirty="0">
              <a:ln>
                <a:noFill/>
              </a:ln>
              <a:solidFill>
                <a:srgbClr val="1C4587"/>
              </a:solidFill>
              <a:effectLst/>
              <a:uLnTx/>
              <a:uFillTx/>
              <a:latin typeface="Arial"/>
              <a:cs typeface="Arial"/>
              <a:sym typeface="Arial"/>
            </a:endParaRPr>
          </a:p>
          <a:p>
            <a:pPr marL="914400" marR="0" lvl="1" indent="-425450" algn="just" defTabSz="914400" rtl="0" eaLnBrk="1" fontAlgn="auto" latinLnBrk="0" hangingPunct="1">
              <a:lnSpc>
                <a:spcPct val="100000"/>
              </a:lnSpc>
              <a:spcBef>
                <a:spcPts val="0"/>
              </a:spcBef>
              <a:spcAft>
                <a:spcPts val="0"/>
              </a:spcAft>
              <a:buClr>
                <a:srgbClr val="1C4587"/>
              </a:buClr>
              <a:buSzPts val="3100"/>
              <a:buFont typeface="Arial"/>
              <a:buAutoNum type="alphaLcPeriod"/>
              <a:tabLst/>
              <a:defRPr/>
            </a:pPr>
            <a:r>
              <a:rPr kumimoji="0" lang="es-MX" sz="3100" b="0" i="0" u="none" strike="noStrike" kern="0" cap="none" spc="0" normalizeH="0" baseline="0" noProof="0" dirty="0">
                <a:ln>
                  <a:noFill/>
                </a:ln>
                <a:solidFill>
                  <a:srgbClr val="1C4587"/>
                </a:solidFill>
                <a:effectLst/>
                <a:uLnTx/>
                <a:uFillTx/>
                <a:latin typeface="Arial"/>
                <a:cs typeface="Arial"/>
                <a:sym typeface="Arial"/>
              </a:rPr>
              <a:t>Firma del contrato de servicio de arrendamiento para el periodo fiscal 2026-2027.</a:t>
            </a:r>
            <a:endParaRPr kumimoji="0" sz="3100" b="0" i="0" u="none" strike="noStrike" kern="0" cap="none" spc="0" normalizeH="0" baseline="0" noProof="0" dirty="0">
              <a:ln>
                <a:noFill/>
              </a:ln>
              <a:solidFill>
                <a:srgbClr val="1C4587"/>
              </a:solidFill>
              <a:effectLst/>
              <a:uLnTx/>
              <a:uFillTx/>
              <a:latin typeface="Arial"/>
              <a:cs typeface="Arial"/>
              <a:sym typeface="Arial"/>
            </a:endParaRPr>
          </a:p>
          <a:p>
            <a:pPr marL="914400" marR="0" lvl="1" indent="-425450" algn="just" defTabSz="914400" rtl="0" eaLnBrk="1" fontAlgn="auto" latinLnBrk="0" hangingPunct="1">
              <a:lnSpc>
                <a:spcPct val="100000"/>
              </a:lnSpc>
              <a:spcBef>
                <a:spcPts val="0"/>
              </a:spcBef>
              <a:spcAft>
                <a:spcPts val="0"/>
              </a:spcAft>
              <a:buClr>
                <a:srgbClr val="1C4587"/>
              </a:buClr>
              <a:buSzPts val="3100"/>
              <a:buFont typeface="Arial"/>
              <a:buAutoNum type="alphaLcPeriod"/>
              <a:tabLst/>
              <a:defRPr/>
            </a:pPr>
            <a:r>
              <a:rPr kumimoji="0" lang="es-MX" sz="3100" b="0" i="0" u="none" strike="noStrike" kern="0" cap="none" spc="0" normalizeH="0" baseline="0" noProof="0" dirty="0">
                <a:ln>
                  <a:noFill/>
                </a:ln>
                <a:solidFill>
                  <a:srgbClr val="1C4587"/>
                </a:solidFill>
                <a:effectLst/>
                <a:uLnTx/>
                <a:uFillTx/>
                <a:latin typeface="Arial"/>
                <a:cs typeface="Arial"/>
                <a:sym typeface="Arial"/>
              </a:rPr>
              <a:t>Gestión con la Organización Panamericana de Salud – OPS para la adquisición de equipos e inmobiliaria para la Oficina Técnica Tena.</a:t>
            </a:r>
            <a:endParaRPr kumimoji="0" sz="3100" b="0" i="0" u="none" strike="noStrike" kern="0" cap="none" spc="0" normalizeH="0" baseline="0" noProof="0" dirty="0">
              <a:ln>
                <a:noFill/>
              </a:ln>
              <a:solidFill>
                <a:srgbClr val="1C4587"/>
              </a:solidFill>
              <a:effectLst/>
              <a:uLnTx/>
              <a:uFillTx/>
              <a:latin typeface="Arial"/>
              <a:cs typeface="Arial"/>
              <a:sym typeface="Arial"/>
            </a:endParaRPr>
          </a:p>
        </p:txBody>
      </p:sp>
      <p:sp>
        <p:nvSpPr>
          <p:cNvPr id="149" name="Google Shape;149;p9"/>
          <p:cNvSpPr txBox="1"/>
          <p:nvPr/>
        </p:nvSpPr>
        <p:spPr>
          <a:xfrm>
            <a:off x="1417205" y="364199"/>
            <a:ext cx="8140200" cy="461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a:ln>
                  <a:noFill/>
                </a:ln>
                <a:solidFill>
                  <a:srgbClr val="2D2D93"/>
                </a:solidFill>
                <a:effectLst/>
                <a:uLnTx/>
                <a:uFillTx/>
                <a:latin typeface="Poppins"/>
                <a:ea typeface="Poppins"/>
                <a:cs typeface="Poppins"/>
                <a:sym typeface="Poppins"/>
              </a:rPr>
              <a:t>Ejes de trabajo</a:t>
            </a:r>
            <a:endParaRPr kumimoji="0" sz="2400" b="1" i="0" u="none" strike="noStrike" kern="0" cap="none" spc="0" normalizeH="0" baseline="0" noProof="0">
              <a:ln>
                <a:noFill/>
              </a:ln>
              <a:solidFill>
                <a:srgbClr val="2D2D93"/>
              </a:solidFill>
              <a:effectLst/>
              <a:uLnTx/>
              <a:uFillTx/>
              <a:latin typeface="Poppins"/>
              <a:ea typeface="Poppins"/>
              <a:cs typeface="Poppins"/>
              <a:sym typeface="Poppins"/>
            </a:endParaRPr>
          </a:p>
        </p:txBody>
      </p:sp>
      <p:pic>
        <p:nvPicPr>
          <p:cNvPr id="150" name="Google Shape;150;p9"/>
          <p:cNvPicPr preferRelativeResize="0"/>
          <p:nvPr/>
        </p:nvPicPr>
        <p:blipFill rotWithShape="1">
          <a:blip r:embed="rId5">
            <a:alphaModFix/>
          </a:blip>
          <a:srcRect/>
          <a:stretch/>
        </p:blipFill>
        <p:spPr>
          <a:xfrm>
            <a:off x="886101" y="296568"/>
            <a:ext cx="551156" cy="55115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pic>
        <p:nvPicPr>
          <p:cNvPr id="155" name="Google Shape;155;p10"/>
          <p:cNvPicPr preferRelativeResize="0"/>
          <p:nvPr/>
        </p:nvPicPr>
        <p:blipFill rotWithShape="1">
          <a:blip r:embed="rId4">
            <a:alphaModFix/>
          </a:blip>
          <a:srcRect l="80518"/>
          <a:stretch/>
        </p:blipFill>
        <p:spPr>
          <a:xfrm>
            <a:off x="0" y="260933"/>
            <a:ext cx="623898" cy="630385"/>
          </a:xfrm>
          <a:prstGeom prst="rect">
            <a:avLst/>
          </a:prstGeom>
          <a:noFill/>
          <a:ln>
            <a:noFill/>
          </a:ln>
        </p:spPr>
      </p:pic>
      <p:sp>
        <p:nvSpPr>
          <p:cNvPr id="156" name="Google Shape;156;p10"/>
          <p:cNvSpPr txBox="1"/>
          <p:nvPr/>
        </p:nvSpPr>
        <p:spPr>
          <a:xfrm>
            <a:off x="1417205" y="364199"/>
            <a:ext cx="8140115"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a:ln>
                  <a:noFill/>
                </a:ln>
                <a:solidFill>
                  <a:srgbClr val="2D2D93"/>
                </a:solidFill>
                <a:effectLst/>
                <a:uLnTx/>
                <a:uFillTx/>
                <a:latin typeface="Poppins"/>
                <a:ea typeface="Poppins"/>
                <a:cs typeface="Poppins"/>
                <a:sym typeface="Poppins"/>
              </a:rPr>
              <a:t>Ejes de trabajo</a:t>
            </a:r>
            <a:endParaRPr kumimoji="0" sz="2400" b="1" i="0" u="none" strike="noStrike" kern="0" cap="none" spc="0" normalizeH="0" baseline="0" noProof="0">
              <a:ln>
                <a:noFill/>
              </a:ln>
              <a:solidFill>
                <a:srgbClr val="2D2D93"/>
              </a:solidFill>
              <a:effectLst/>
              <a:uLnTx/>
              <a:uFillTx/>
              <a:latin typeface="Poppins"/>
              <a:ea typeface="Poppins"/>
              <a:cs typeface="Poppins"/>
              <a:sym typeface="Poppins"/>
            </a:endParaRPr>
          </a:p>
        </p:txBody>
      </p:sp>
      <p:grpSp>
        <p:nvGrpSpPr>
          <p:cNvPr id="157" name="Google Shape;157;p10"/>
          <p:cNvGrpSpPr/>
          <p:nvPr/>
        </p:nvGrpSpPr>
        <p:grpSpPr>
          <a:xfrm>
            <a:off x="2316357" y="8551322"/>
            <a:ext cx="11693249" cy="4130771"/>
            <a:chOff x="2554" y="331769"/>
            <a:chExt cx="11693249" cy="4130771"/>
          </a:xfrm>
        </p:grpSpPr>
        <p:sp>
          <p:nvSpPr>
            <p:cNvPr id="158" name="Google Shape;158;p10"/>
            <p:cNvSpPr/>
            <p:nvPr/>
          </p:nvSpPr>
          <p:spPr>
            <a:xfrm>
              <a:off x="231723" y="580036"/>
              <a:ext cx="5500056" cy="1718767"/>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159;p10"/>
            <p:cNvSpPr txBox="1"/>
            <p:nvPr/>
          </p:nvSpPr>
          <p:spPr>
            <a:xfrm>
              <a:off x="231723" y="580036"/>
              <a:ext cx="5500056" cy="1718767"/>
            </a:xfrm>
            <a:prstGeom prst="rect">
              <a:avLst/>
            </a:prstGeom>
            <a:noFill/>
            <a:ln>
              <a:noFill/>
            </a:ln>
          </p:spPr>
          <p:txBody>
            <a:bodyPr spcFirstLastPara="1" wrap="square" lIns="1164175" tIns="76200" rIns="76200" bIns="76200" anchor="ctr" anchorCtr="0">
              <a:noAutofit/>
            </a:bodyPr>
            <a:lstStyle/>
            <a:p>
              <a:pPr marL="0" marR="0" lvl="0" indent="0" algn="just" defTabSz="914400" rtl="0" eaLnBrk="1" fontAlgn="auto" latinLnBrk="0" hangingPunct="1">
                <a:lnSpc>
                  <a:spcPct val="90000"/>
                </a:lnSpc>
                <a:spcBef>
                  <a:spcPts val="0"/>
                </a:spcBef>
                <a:spcAft>
                  <a:spcPts val="0"/>
                </a:spcAft>
                <a:buClr>
                  <a:srgbClr val="000000"/>
                </a:buClr>
                <a:buSzPts val="2000"/>
                <a:buFont typeface="Calibri"/>
                <a:buNone/>
                <a:tabLst/>
                <a:defRPr/>
              </a:pPr>
              <a:r>
                <a:rPr kumimoji="0" lang="es-MX" sz="2000" b="0" i="0" u="none" strike="noStrike" kern="0" cap="none" spc="0" normalizeH="0" baseline="0" noProof="0">
                  <a:ln>
                    <a:noFill/>
                  </a:ln>
                  <a:solidFill>
                    <a:srgbClr val="000000"/>
                  </a:solidFill>
                  <a:effectLst/>
                  <a:uLnTx/>
                  <a:uFillTx/>
                  <a:latin typeface="Calibri"/>
                  <a:ea typeface="Calibri"/>
                  <a:cs typeface="Calibri"/>
                  <a:sym typeface="Calibri"/>
                </a:rPr>
                <a:t>Finalización de documentos de </a:t>
              </a:r>
              <a:r>
                <a:rPr kumimoji="0" lang="es-MX" sz="2000" b="1" i="0" u="none" strike="noStrike" kern="0" cap="none" spc="0" normalizeH="0" baseline="0" noProof="0">
                  <a:ln>
                    <a:noFill/>
                  </a:ln>
                  <a:solidFill>
                    <a:srgbClr val="000000"/>
                  </a:solidFill>
                  <a:effectLst/>
                  <a:uLnTx/>
                  <a:uFillTx/>
                  <a:latin typeface="Calibri"/>
                  <a:ea typeface="Calibri"/>
                  <a:cs typeface="Calibri"/>
                  <a:sym typeface="Calibri"/>
                </a:rPr>
                <a:t>Reforma Institucional: (</a:t>
              </a:r>
              <a:r>
                <a:rPr kumimoji="0" lang="es-MX" sz="2000" b="0" i="0" u="none" strike="noStrike" kern="0" cap="none" spc="0" normalizeH="0" baseline="0" noProof="0">
                  <a:ln>
                    <a:noFill/>
                  </a:ln>
                  <a:solidFill>
                    <a:srgbClr val="000000"/>
                  </a:solidFill>
                  <a:effectLst/>
                  <a:uLnTx/>
                  <a:uFillTx/>
                  <a:latin typeface="Calibri"/>
                  <a:ea typeface="Calibri"/>
                  <a:cs typeface="Calibri"/>
                  <a:sym typeface="Calibri"/>
                </a:rPr>
                <a:t>APIT, Matriz de competencias, Organigrama, Estatuto, </a:t>
              </a:r>
              <a:r>
                <a:rPr kumimoji="0" lang="es-MX" sz="2000" b="1" i="0" u="none" strike="noStrike" kern="0" cap="none" spc="0" normalizeH="0" baseline="0" noProof="0">
                  <a:ln>
                    <a:noFill/>
                  </a:ln>
                  <a:solidFill>
                    <a:srgbClr val="FF0000"/>
                  </a:solidFill>
                  <a:effectLst/>
                  <a:uLnTx/>
                  <a:uFillTx/>
                  <a:latin typeface="Calibri"/>
                  <a:ea typeface="Calibri"/>
                  <a:cs typeface="Calibri"/>
                  <a:sym typeface="Calibri"/>
                </a:rPr>
                <a:t>Manual de puestos)</a:t>
              </a:r>
              <a:endParaRPr kumimoji="0" sz="2000" b="1" i="0" u="none" strike="noStrike" kern="0" cap="none" spc="0" normalizeH="0" baseline="0" noProof="0">
                <a:ln>
                  <a:noFill/>
                </a:ln>
                <a:solidFill>
                  <a:srgbClr val="FF0000"/>
                </a:solidFill>
                <a:effectLst/>
                <a:uLnTx/>
                <a:uFillTx/>
                <a:latin typeface="Poppins"/>
                <a:ea typeface="Poppins"/>
                <a:cs typeface="Poppins"/>
                <a:sym typeface="Poppins"/>
              </a:endParaRPr>
            </a:p>
          </p:txBody>
        </p:sp>
        <p:sp>
          <p:nvSpPr>
            <p:cNvPr id="160" name="Google Shape;160;p10"/>
            <p:cNvSpPr/>
            <p:nvPr/>
          </p:nvSpPr>
          <p:spPr>
            <a:xfrm>
              <a:off x="2554" y="331769"/>
              <a:ext cx="1203137" cy="1804705"/>
            </a:xfrm>
            <a:prstGeom prst="rect">
              <a:avLst/>
            </a:prstGeom>
            <a:blipFill rotWithShape="1">
              <a:blip r:embed="rId5">
                <a:alphaModFix/>
              </a:blip>
              <a:stretch>
                <a:fillRect l="-51779" r="-3443" b="28796"/>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10"/>
            <p:cNvSpPr/>
            <p:nvPr/>
          </p:nvSpPr>
          <p:spPr>
            <a:xfrm>
              <a:off x="6195747" y="580036"/>
              <a:ext cx="5500056" cy="1718767"/>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162;p10"/>
            <p:cNvSpPr txBox="1"/>
            <p:nvPr/>
          </p:nvSpPr>
          <p:spPr>
            <a:xfrm>
              <a:off x="6195747" y="580036"/>
              <a:ext cx="5500056" cy="1718767"/>
            </a:xfrm>
            <a:prstGeom prst="rect">
              <a:avLst/>
            </a:prstGeom>
            <a:noFill/>
            <a:ln>
              <a:noFill/>
            </a:ln>
          </p:spPr>
          <p:txBody>
            <a:bodyPr spcFirstLastPara="1" wrap="square" lIns="1164175" tIns="76200" rIns="76200" bIns="76200" anchor="ctr" anchorCtr="0">
              <a:noAutofit/>
            </a:bodyPr>
            <a:lstStyle/>
            <a:p>
              <a:pPr marL="0" marR="0" lvl="0" indent="0" algn="just" defTabSz="914400" rtl="0" eaLnBrk="1" fontAlgn="auto" latinLnBrk="0" hangingPunct="1">
                <a:lnSpc>
                  <a:spcPct val="90000"/>
                </a:lnSpc>
                <a:spcBef>
                  <a:spcPts val="0"/>
                </a:spcBef>
                <a:spcAft>
                  <a:spcPts val="0"/>
                </a:spcAft>
                <a:buClr>
                  <a:srgbClr val="000000"/>
                </a:buClr>
                <a:buSzPts val="2000"/>
                <a:buFont typeface="Calibri"/>
                <a:buNone/>
                <a:tabLst/>
                <a:defRPr/>
              </a:pPr>
              <a:r>
                <a:rPr kumimoji="0" lang="es-MX" sz="2000" b="0" i="0" u="none" strike="noStrike" kern="0" cap="none" spc="0" normalizeH="0" baseline="0" noProof="0">
                  <a:ln>
                    <a:noFill/>
                  </a:ln>
                  <a:solidFill>
                    <a:srgbClr val="000000"/>
                  </a:solidFill>
                  <a:effectLst/>
                  <a:uLnTx/>
                  <a:uFillTx/>
                  <a:latin typeface="Calibri"/>
                  <a:ea typeface="Calibri"/>
                  <a:cs typeface="Calibri"/>
                  <a:sym typeface="Calibri"/>
                </a:rPr>
                <a:t>Preparación de propuestas de </a:t>
              </a:r>
              <a:r>
                <a:rPr kumimoji="0" lang="es-MX" sz="2000" b="1" i="0" u="none" strike="noStrike" kern="0" cap="none" spc="0" normalizeH="0" baseline="0" noProof="0">
                  <a:ln>
                    <a:noFill/>
                  </a:ln>
                  <a:solidFill>
                    <a:srgbClr val="000000"/>
                  </a:solidFill>
                  <a:effectLst/>
                  <a:uLnTx/>
                  <a:uFillTx/>
                  <a:latin typeface="Calibri"/>
                  <a:ea typeface="Calibri"/>
                  <a:cs typeface="Calibri"/>
                  <a:sym typeface="Calibri"/>
                </a:rPr>
                <a:t>fortalecimiento de infraestructura </a:t>
              </a:r>
              <a:r>
                <a:rPr kumimoji="0" lang="es-MX" sz="2000" b="0" i="0" u="none" strike="noStrike" kern="0" cap="none" spc="0" normalizeH="0" baseline="0" noProof="0">
                  <a:ln>
                    <a:noFill/>
                  </a:ln>
                  <a:solidFill>
                    <a:srgbClr val="000000"/>
                  </a:solidFill>
                  <a:effectLst/>
                  <a:uLnTx/>
                  <a:uFillTx/>
                  <a:latin typeface="Calibri"/>
                  <a:ea typeface="Calibri"/>
                  <a:cs typeface="Calibri"/>
                  <a:sym typeface="Calibri"/>
                </a:rPr>
                <a:t>(nuevo INSPI Guayaquil, </a:t>
              </a:r>
              <a:r>
                <a:rPr kumimoji="0" lang="es-MX" sz="2000" b="0" i="0" u="none" strike="noStrike" kern="0" cap="none" spc="0" normalizeH="0" baseline="0" noProof="0">
                  <a:ln>
                    <a:noFill/>
                  </a:ln>
                  <a:solidFill>
                    <a:srgbClr val="FF0000"/>
                  </a:solidFill>
                  <a:effectLst/>
                  <a:uLnTx/>
                  <a:uFillTx/>
                  <a:latin typeface="Calibri"/>
                  <a:ea typeface="Calibri"/>
                  <a:cs typeface="Calibri"/>
                  <a:sym typeface="Calibri"/>
                </a:rPr>
                <a:t>planta de producción de biológicos</a:t>
              </a:r>
              <a:r>
                <a:rPr kumimoji="0" lang="es-MX" sz="2000" b="0" i="0" u="none" strike="noStrike" kern="0" cap="none" spc="0" normalizeH="0" baseline="0" noProof="0">
                  <a:ln>
                    <a:noFill/>
                  </a:ln>
                  <a:solidFill>
                    <a:srgbClr val="000000"/>
                  </a:solidFill>
                  <a:effectLst/>
                  <a:uLnTx/>
                  <a:uFillTx/>
                  <a:latin typeface="Calibri"/>
                  <a:ea typeface="Calibri"/>
                  <a:cs typeface="Calibri"/>
                  <a:sym typeface="Calibri"/>
                </a:rPr>
                <a:t>, INSPI Amazonico, </a:t>
              </a:r>
              <a:r>
                <a:rPr kumimoji="0" lang="es-MX" sz="2000" b="0" i="0" u="none" strike="noStrike" kern="0" cap="none" spc="0" normalizeH="0" baseline="0" noProof="0">
                  <a:ln>
                    <a:noFill/>
                  </a:ln>
                  <a:solidFill>
                    <a:srgbClr val="FF0000"/>
                  </a:solidFill>
                  <a:effectLst/>
                  <a:uLnTx/>
                  <a:uFillTx/>
                  <a:latin typeface="Calibri"/>
                  <a:ea typeface="Calibri"/>
                  <a:cs typeface="Calibri"/>
                  <a:sym typeface="Calibri"/>
                </a:rPr>
                <a:t>adecuaciones CZ9 </a:t>
              </a:r>
              <a:r>
                <a:rPr kumimoji="0" lang="es-MX" sz="2000" b="0" i="0" u="none" strike="noStrike" kern="0" cap="none" spc="0" normalizeH="0" baseline="0" noProof="0">
                  <a:ln>
                    <a:noFill/>
                  </a:ln>
                  <a:solidFill>
                    <a:srgbClr val="000000"/>
                  </a:solidFill>
                  <a:effectLst/>
                  <a:uLnTx/>
                  <a:uFillTx/>
                  <a:latin typeface="Calibri"/>
                  <a:ea typeface="Calibri"/>
                  <a:cs typeface="Calibri"/>
                  <a:sym typeface="Calibri"/>
                </a:rPr>
                <a:t>y CZ6)</a:t>
              </a:r>
              <a:endParaRPr kumimoji="0" sz="2000" b="0" i="0" u="none" strike="noStrike" kern="0" cap="none" spc="0" normalizeH="0" baseline="0" noProof="0">
                <a:ln>
                  <a:noFill/>
                </a:ln>
                <a:solidFill>
                  <a:srgbClr val="000000"/>
                </a:solidFill>
                <a:effectLst/>
                <a:uLnTx/>
                <a:uFillTx/>
                <a:latin typeface="Poppins"/>
                <a:ea typeface="Poppins"/>
                <a:cs typeface="Poppins"/>
                <a:sym typeface="Poppins"/>
              </a:endParaRPr>
            </a:p>
          </p:txBody>
        </p:sp>
        <p:sp>
          <p:nvSpPr>
            <p:cNvPr id="163" name="Google Shape;163;p10"/>
            <p:cNvSpPr/>
            <p:nvPr/>
          </p:nvSpPr>
          <p:spPr>
            <a:xfrm>
              <a:off x="5966578" y="331769"/>
              <a:ext cx="1203137" cy="1804705"/>
            </a:xfrm>
            <a:prstGeom prst="rect">
              <a:avLst/>
            </a:prstGeom>
            <a:blipFill rotWithShape="1">
              <a:blip r:embed="rId6">
                <a:alphaModFix/>
              </a:blip>
              <a:stretch>
                <a:fillRect l="-58999" r="-58999"/>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164;p10"/>
            <p:cNvSpPr/>
            <p:nvPr/>
          </p:nvSpPr>
          <p:spPr>
            <a:xfrm>
              <a:off x="231723" y="2743773"/>
              <a:ext cx="5500056" cy="1718767"/>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165;p10"/>
            <p:cNvSpPr txBox="1"/>
            <p:nvPr/>
          </p:nvSpPr>
          <p:spPr>
            <a:xfrm>
              <a:off x="231723" y="2743773"/>
              <a:ext cx="5500056" cy="1718767"/>
            </a:xfrm>
            <a:prstGeom prst="rect">
              <a:avLst/>
            </a:prstGeom>
            <a:noFill/>
            <a:ln>
              <a:noFill/>
            </a:ln>
          </p:spPr>
          <p:txBody>
            <a:bodyPr spcFirstLastPara="1" wrap="square" lIns="1164175" tIns="76200" rIns="76200" bIns="762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000"/>
                <a:buFont typeface="Calibri"/>
                <a:buNone/>
                <a:tabLst/>
                <a:defRPr/>
              </a:pPr>
              <a:r>
                <a:rPr kumimoji="0" lang="es-MX" sz="2000" b="0" i="0" u="none" strike="noStrike" kern="0" cap="none" spc="0" normalizeH="0" baseline="0" noProof="0">
                  <a:ln>
                    <a:noFill/>
                  </a:ln>
                  <a:solidFill>
                    <a:srgbClr val="000000"/>
                  </a:solidFill>
                  <a:effectLst/>
                  <a:uLnTx/>
                  <a:uFillTx/>
                  <a:latin typeface="Calibri"/>
                  <a:ea typeface="Calibri"/>
                  <a:cs typeface="Calibri"/>
                  <a:sym typeface="Calibri"/>
                </a:rPr>
                <a:t>Fortalecimiento de </a:t>
              </a:r>
              <a:r>
                <a:rPr kumimoji="0" lang="es-MX" sz="2000" b="1" i="0" u="none" strike="noStrike" kern="0" cap="none" spc="0" normalizeH="0" baseline="0" noProof="0">
                  <a:ln>
                    <a:noFill/>
                  </a:ln>
                  <a:solidFill>
                    <a:srgbClr val="000000"/>
                  </a:solidFill>
                  <a:effectLst/>
                  <a:uLnTx/>
                  <a:uFillTx/>
                  <a:latin typeface="Calibri"/>
                  <a:ea typeface="Calibri"/>
                  <a:cs typeface="Calibri"/>
                  <a:sym typeface="Calibri"/>
                </a:rPr>
                <a:t>interacción intra-institucional</a:t>
              </a:r>
              <a:endParaRPr kumimoji="0" sz="20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6" name="Google Shape;166;p10"/>
            <p:cNvSpPr/>
            <p:nvPr/>
          </p:nvSpPr>
          <p:spPr>
            <a:xfrm>
              <a:off x="2554" y="2495507"/>
              <a:ext cx="1203137" cy="1804705"/>
            </a:xfrm>
            <a:prstGeom prst="rect">
              <a:avLst/>
            </a:prstGeom>
            <a:blipFill rotWithShape="1">
              <a:blip r:embed="rId7">
                <a:alphaModFix/>
              </a:blip>
              <a:stretch>
                <a:fillRect l="-16909" t="8700" r="689" b="19560"/>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10"/>
            <p:cNvSpPr/>
            <p:nvPr/>
          </p:nvSpPr>
          <p:spPr>
            <a:xfrm>
              <a:off x="6195747" y="2743773"/>
              <a:ext cx="5500056" cy="1718767"/>
            </a:xfrm>
            <a:prstGeom prst="rect">
              <a:avLst/>
            </a:prstGeom>
            <a:solidFill>
              <a:schemeClr val="lt1">
                <a:alpha val="40000"/>
              </a:schemeClr>
            </a:solidFill>
            <a:ln w="9525"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10"/>
            <p:cNvSpPr txBox="1"/>
            <p:nvPr/>
          </p:nvSpPr>
          <p:spPr>
            <a:xfrm>
              <a:off x="6195747" y="2743773"/>
              <a:ext cx="5500056" cy="1718767"/>
            </a:xfrm>
            <a:prstGeom prst="rect">
              <a:avLst/>
            </a:prstGeom>
            <a:noFill/>
            <a:ln>
              <a:noFill/>
            </a:ln>
          </p:spPr>
          <p:txBody>
            <a:bodyPr spcFirstLastPara="1" wrap="square" lIns="1164175" tIns="76200" rIns="76200" bIns="762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000"/>
                <a:buFont typeface="Calibri"/>
                <a:buNone/>
                <a:tabLst/>
                <a:defRPr/>
              </a:pPr>
              <a:r>
                <a:rPr kumimoji="0" lang="es-MX" sz="2000" b="0" i="0" u="none" strike="noStrike" kern="0" cap="none" spc="0" normalizeH="0" baseline="0" noProof="0">
                  <a:ln>
                    <a:noFill/>
                  </a:ln>
                  <a:solidFill>
                    <a:srgbClr val="000000"/>
                  </a:solidFill>
                  <a:effectLst/>
                  <a:uLnTx/>
                  <a:uFillTx/>
                  <a:latin typeface="Calibri"/>
                  <a:ea typeface="Calibri"/>
                  <a:cs typeface="Calibri"/>
                  <a:sym typeface="Calibri"/>
                </a:rPr>
                <a:t>Levantamiento de tarifario (pruebas especializadas, medios de cultivo)</a:t>
              </a:r>
              <a:endParaRPr kumimoji="0" sz="2000" b="0" i="0" u="none" strike="noStrike" kern="0" cap="none" spc="0" normalizeH="0" baseline="0" noProof="0">
                <a:ln>
                  <a:noFill/>
                </a:ln>
                <a:solidFill>
                  <a:srgbClr val="000000"/>
                </a:solidFill>
                <a:effectLst/>
                <a:uLnTx/>
                <a:uFillTx/>
                <a:latin typeface="Poppins"/>
                <a:ea typeface="Poppins"/>
                <a:cs typeface="Poppins"/>
                <a:sym typeface="Poppins"/>
              </a:endParaRPr>
            </a:p>
          </p:txBody>
        </p:sp>
        <p:sp>
          <p:nvSpPr>
            <p:cNvPr id="169" name="Google Shape;169;p10"/>
            <p:cNvSpPr/>
            <p:nvPr/>
          </p:nvSpPr>
          <p:spPr>
            <a:xfrm>
              <a:off x="5966578" y="2495507"/>
              <a:ext cx="1203137" cy="1804705"/>
            </a:xfrm>
            <a:prstGeom prst="rect">
              <a:avLst/>
            </a:prstGeom>
            <a:solidFill>
              <a:srgbClr val="BFC8E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170" name="Google Shape;170;p10"/>
          <p:cNvPicPr preferRelativeResize="0"/>
          <p:nvPr/>
        </p:nvPicPr>
        <p:blipFill rotWithShape="1">
          <a:blip r:embed="rId8">
            <a:alphaModFix/>
          </a:blip>
          <a:srcRect/>
          <a:stretch/>
        </p:blipFill>
        <p:spPr>
          <a:xfrm>
            <a:off x="886101" y="296568"/>
            <a:ext cx="551157" cy="551157"/>
          </a:xfrm>
          <a:prstGeom prst="rect">
            <a:avLst/>
          </a:prstGeom>
          <a:noFill/>
          <a:ln>
            <a:noFill/>
          </a:ln>
        </p:spPr>
      </p:pic>
      <p:sp>
        <p:nvSpPr>
          <p:cNvPr id="171" name="Google Shape;171;p10"/>
          <p:cNvSpPr txBox="1"/>
          <p:nvPr/>
        </p:nvSpPr>
        <p:spPr>
          <a:xfrm>
            <a:off x="4538250" y="1147850"/>
            <a:ext cx="8292300" cy="6618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37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rPr>
              <a:t>3. Fortalecimiento del talento humano.</a:t>
            </a:r>
            <a:endParaRPr kumimoji="0" sz="3700" b="1" i="0" u="none" strike="noStrike" kern="0" cap="none" spc="0" normalizeH="0" baseline="0" noProof="0">
              <a:ln>
                <a:noFill/>
              </a:ln>
              <a:solidFill>
                <a:srgbClr val="2D2D93"/>
              </a:solidFill>
              <a:effectLst/>
              <a:uLnTx/>
              <a:uFillTx/>
              <a:latin typeface="Barlow Condensed"/>
              <a:ea typeface="Barlow Condensed"/>
              <a:cs typeface="Barlow Condensed"/>
              <a:sym typeface="Barlow Condensed"/>
            </a:endParaRPr>
          </a:p>
        </p:txBody>
      </p:sp>
      <p:sp>
        <p:nvSpPr>
          <p:cNvPr id="172" name="Google Shape;172;p10"/>
          <p:cNvSpPr txBox="1"/>
          <p:nvPr/>
        </p:nvSpPr>
        <p:spPr>
          <a:xfrm>
            <a:off x="2209000" y="3022775"/>
            <a:ext cx="12076800" cy="2092850"/>
          </a:xfrm>
          <a:prstGeom prst="rect">
            <a:avLst/>
          </a:prstGeom>
          <a:noFill/>
          <a:ln>
            <a:noFill/>
          </a:ln>
        </p:spPr>
        <p:txBody>
          <a:bodyPr spcFirstLastPara="1" wrap="square" lIns="91425" tIns="91425" rIns="91425" bIns="91425" anchor="t" anchorCtr="0">
            <a:spAutoFit/>
          </a:bodyPr>
          <a:lstStyle/>
          <a:p>
            <a:pPr marL="914400" marR="0" lvl="1" indent="-425450" algn="just" defTabSz="914400" rtl="0" eaLnBrk="1" fontAlgn="auto" latinLnBrk="0" hangingPunct="1">
              <a:lnSpc>
                <a:spcPct val="100000"/>
              </a:lnSpc>
              <a:spcBef>
                <a:spcPts val="0"/>
              </a:spcBef>
              <a:spcAft>
                <a:spcPts val="0"/>
              </a:spcAft>
              <a:buClr>
                <a:srgbClr val="1C4587"/>
              </a:buClr>
              <a:buSzPts val="3100"/>
              <a:buFont typeface="Barlow Condensed"/>
              <a:buAutoNum type="alphaLcPeriod"/>
              <a:tabLst/>
              <a:defRPr/>
            </a:pPr>
            <a:r>
              <a:rPr kumimoji="0" lang="es-MX" sz="3100" b="0" i="0" u="none" strike="noStrike" kern="0" cap="none" spc="0" normalizeH="0" baseline="0" noProof="0" dirty="0">
                <a:ln>
                  <a:noFill/>
                </a:ln>
                <a:solidFill>
                  <a:srgbClr val="1C4587"/>
                </a:solidFill>
                <a:effectLst/>
                <a:uLnTx/>
                <a:uFillTx/>
                <a:latin typeface="Arial"/>
                <a:ea typeface="Barlow Condensed"/>
                <a:cs typeface="Barlow Condensed"/>
                <a:sym typeface="Barlow Condensed"/>
              </a:rPr>
              <a:t>Solicitud de partidas presupuestarias para contratación del personal.</a:t>
            </a:r>
            <a:endParaRPr kumimoji="0" sz="3100" b="0" i="0" u="none" strike="noStrike" kern="0" cap="none" spc="0" normalizeH="0" baseline="0" noProof="0" dirty="0">
              <a:ln>
                <a:noFill/>
              </a:ln>
              <a:solidFill>
                <a:srgbClr val="1C4587"/>
              </a:solidFill>
              <a:effectLst/>
              <a:uLnTx/>
              <a:uFillTx/>
              <a:latin typeface="Arial"/>
              <a:ea typeface="Barlow Condensed"/>
              <a:cs typeface="Barlow Condensed"/>
              <a:sym typeface="Barlow Condensed"/>
            </a:endParaRPr>
          </a:p>
          <a:p>
            <a:pPr marL="914400" marR="0" lvl="1" indent="-425450" algn="just" defTabSz="914400" rtl="0" eaLnBrk="1" fontAlgn="auto" latinLnBrk="0" hangingPunct="1">
              <a:lnSpc>
                <a:spcPct val="100000"/>
              </a:lnSpc>
              <a:spcBef>
                <a:spcPts val="0"/>
              </a:spcBef>
              <a:spcAft>
                <a:spcPts val="0"/>
              </a:spcAft>
              <a:buClr>
                <a:srgbClr val="1C4587"/>
              </a:buClr>
              <a:buSzPts val="3100"/>
              <a:buFont typeface="Barlow Condensed"/>
              <a:buAutoNum type="alphaLcPeriod"/>
              <a:tabLst/>
              <a:defRPr/>
            </a:pPr>
            <a:r>
              <a:rPr kumimoji="0" lang="es-MX" sz="3100" b="0" i="0" u="none" strike="noStrike" kern="0" cap="none" spc="0" normalizeH="0" baseline="0" noProof="0" dirty="0">
                <a:ln>
                  <a:noFill/>
                </a:ln>
                <a:solidFill>
                  <a:srgbClr val="1C4587"/>
                </a:solidFill>
                <a:effectLst/>
                <a:uLnTx/>
                <a:uFillTx/>
                <a:latin typeface="Arial"/>
                <a:ea typeface="Barlow Condensed"/>
                <a:cs typeface="Barlow Condensed"/>
                <a:sym typeface="Barlow Condensed"/>
              </a:rPr>
              <a:t>Garantizar la estabilidad laboral a través de la gestión nombramiento al personal.</a:t>
            </a:r>
            <a:endParaRPr kumimoji="0" sz="3100" b="0" i="0" u="none" strike="noStrike" kern="0" cap="none" spc="0" normalizeH="0" baseline="0" noProof="0" dirty="0">
              <a:ln>
                <a:noFill/>
              </a:ln>
              <a:solidFill>
                <a:srgbClr val="1C4587"/>
              </a:solidFill>
              <a:effectLst/>
              <a:uLnTx/>
              <a:uFillTx/>
              <a:latin typeface="Arial"/>
              <a:ea typeface="Barlow Condensed"/>
              <a:cs typeface="Barlow Condensed"/>
              <a:sym typeface="Barlow Condense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B8A47E7A-23E7-3487-9DDE-544DF739D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 y="0"/>
            <a:ext cx="17999279" cy="8280400"/>
          </a:xfrm>
          <a:prstGeom prst="rect">
            <a:avLst/>
          </a:prstGeom>
        </p:spPr>
      </p:pic>
      <p:sp>
        <p:nvSpPr>
          <p:cNvPr id="6" name="Google Shape;119;p4">
            <a:extLst>
              <a:ext uri="{FF2B5EF4-FFF2-40B4-BE49-F238E27FC236}">
                <a16:creationId xmlns:a16="http://schemas.microsoft.com/office/drawing/2014/main" id="{A11D6FB2-F0DE-5464-956F-7602EB65FA62}"/>
              </a:ext>
            </a:extLst>
          </p:cNvPr>
          <p:cNvSpPr txBox="1"/>
          <p:nvPr/>
        </p:nvSpPr>
        <p:spPr>
          <a:xfrm>
            <a:off x="6749942" y="3052025"/>
            <a:ext cx="8759231" cy="2495884"/>
          </a:xfrm>
          <a:prstGeom prst="rect">
            <a:avLst/>
          </a:prstGeom>
          <a:noFill/>
          <a:ln>
            <a:noFill/>
          </a:ln>
        </p:spPr>
        <p:txBody>
          <a:bodyPr spcFirstLastPara="1" wrap="square" lIns="134982" tIns="67473" rIns="134982" bIns="67473" anchor="t" anchorCtr="0">
            <a:spAutoFit/>
          </a:bodyPr>
          <a:lstStyle/>
          <a:p>
            <a:pPr defTabSz="736001">
              <a:lnSpc>
                <a:spcPts val="4635"/>
              </a:lnSpc>
            </a:pPr>
            <a:r>
              <a:rPr lang="en-US" sz="4000" i="1" spc="-1" dirty="0">
                <a:solidFill>
                  <a:schemeClr val="accent4">
                    <a:lumMod val="60000"/>
                    <a:lumOff val="40000"/>
                  </a:schemeClr>
                </a:solidFill>
                <a:latin typeface="Arial Italics"/>
                <a:ea typeface="Arial Italics"/>
                <a:cs typeface="Arial Italics"/>
                <a:sym typeface="Arial Italics"/>
              </a:rPr>
              <a:t>CENTRO DE REFERENCIA NACIONAL DE GENÓMICA,SECUENCIACIÓN Y BIOINFORMÁTICA</a:t>
            </a:r>
          </a:p>
        </p:txBody>
      </p:sp>
      <p:pic>
        <p:nvPicPr>
          <p:cNvPr id="7" name="Imagen 6">
            <a:extLst>
              <a:ext uri="{FF2B5EF4-FFF2-40B4-BE49-F238E27FC236}">
                <a16:creationId xmlns:a16="http://schemas.microsoft.com/office/drawing/2014/main" id="{619E6FA8-F0CC-6663-9F12-69961782C1E3}"/>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5426224" y="3052025"/>
            <a:ext cx="1323719" cy="1323719"/>
          </a:xfrm>
          <a:prstGeom prst="rect">
            <a:avLst/>
          </a:prstGeom>
        </p:spPr>
      </p:pic>
    </p:spTree>
    <p:extLst>
      <p:ext uri="{BB962C8B-B14F-4D97-AF65-F5344CB8AC3E}">
        <p14:creationId xmlns:p14="http://schemas.microsoft.com/office/powerpoint/2010/main" val="2074506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746781" y="230180"/>
            <a:ext cx="13163876" cy="923330"/>
          </a:xfrm>
          <a:prstGeom prst="rect">
            <a:avLst/>
          </a:prstGeom>
        </p:spPr>
        <p:txBody>
          <a:bodyPr wrap="square" lIns="0" tIns="0" rIns="0" bIns="0" rtlCol="0" anchor="t">
            <a:spAutoFit/>
          </a:bodyPr>
          <a:lstStyle/>
          <a:p>
            <a:pPr defTabSz="736001">
              <a:lnSpc>
                <a:spcPts val="3622"/>
              </a:lnSpc>
            </a:pPr>
            <a:r>
              <a:rPr lang="en-US" sz="3018" spc="-1" dirty="0">
                <a:solidFill>
                  <a:srgbClr val="2E2D91"/>
                </a:solidFill>
                <a:latin typeface="Arial"/>
                <a:ea typeface="Arial"/>
                <a:cs typeface="Arial"/>
                <a:sym typeface="Arial"/>
              </a:rPr>
              <a:t>Resultados de la Vigilancia Genómica de Patógenos Emergentes y Reemergentes</a:t>
            </a:r>
          </a:p>
        </p:txBody>
      </p:sp>
      <p:grpSp>
        <p:nvGrpSpPr>
          <p:cNvPr id="7" name="Group 7"/>
          <p:cNvGrpSpPr/>
          <p:nvPr/>
        </p:nvGrpSpPr>
        <p:grpSpPr>
          <a:xfrm>
            <a:off x="11534293" y="1892104"/>
            <a:ext cx="2171595" cy="1444832"/>
            <a:chOff x="0" y="0"/>
            <a:chExt cx="3597120" cy="2393280"/>
          </a:xfrm>
        </p:grpSpPr>
        <p:sp>
          <p:nvSpPr>
            <p:cNvPr id="8" name="Freeform 8"/>
            <p:cNvSpPr/>
            <p:nvPr/>
          </p:nvSpPr>
          <p:spPr>
            <a:xfrm>
              <a:off x="9398" y="9398"/>
              <a:ext cx="3578352" cy="2374519"/>
            </a:xfrm>
            <a:custGeom>
              <a:avLst/>
              <a:gdLst/>
              <a:ahLst/>
              <a:cxnLst/>
              <a:rect l="l" t="t" r="r" b="b"/>
              <a:pathLst>
                <a:path w="3578352" h="2374519">
                  <a:moveTo>
                    <a:pt x="0" y="1187196"/>
                  </a:moveTo>
                  <a:cubicBezTo>
                    <a:pt x="0" y="531495"/>
                    <a:pt x="800989" y="0"/>
                    <a:pt x="1789176" y="0"/>
                  </a:cubicBezTo>
                  <a:cubicBezTo>
                    <a:pt x="2777363" y="0"/>
                    <a:pt x="3578352" y="531495"/>
                    <a:pt x="3578352" y="1187196"/>
                  </a:cubicBezTo>
                  <a:cubicBezTo>
                    <a:pt x="3578352" y="1842897"/>
                    <a:pt x="2777363" y="2374519"/>
                    <a:pt x="1789176" y="2374519"/>
                  </a:cubicBezTo>
                  <a:cubicBezTo>
                    <a:pt x="800989" y="2374519"/>
                    <a:pt x="0" y="1842897"/>
                    <a:pt x="0" y="1187196"/>
                  </a:cubicBezTo>
                  <a:close/>
                </a:path>
              </a:pathLst>
            </a:custGeom>
            <a:gradFill rotWithShape="1">
              <a:gsLst>
                <a:gs pos="0">
                  <a:srgbClr val="9DCFFF">
                    <a:alpha val="100000"/>
                  </a:srgbClr>
                </a:gs>
                <a:gs pos="100000">
                  <a:srgbClr val="E3F1FF">
                    <a:alpha val="100000"/>
                  </a:srgbClr>
                </a:gs>
              </a:gsLst>
              <a:lin ang="16200000"/>
            </a:gradFill>
          </p:spPr>
          <p:txBody>
            <a:bodyPr/>
            <a:lstStyle/>
            <a:p>
              <a:pPr defTabSz="736001"/>
              <a:endParaRPr lang="es-EC" sz="1449">
                <a:solidFill>
                  <a:prstClr val="black"/>
                </a:solidFill>
                <a:latin typeface="Calibri"/>
              </a:endParaRPr>
            </a:p>
          </p:txBody>
        </p:sp>
        <p:sp>
          <p:nvSpPr>
            <p:cNvPr id="9" name="Freeform 9"/>
            <p:cNvSpPr/>
            <p:nvPr/>
          </p:nvSpPr>
          <p:spPr>
            <a:xfrm>
              <a:off x="0" y="0"/>
              <a:ext cx="3597148" cy="2393315"/>
            </a:xfrm>
            <a:custGeom>
              <a:avLst/>
              <a:gdLst/>
              <a:ahLst/>
              <a:cxnLst/>
              <a:rect l="l" t="t" r="r" b="b"/>
              <a:pathLst>
                <a:path w="3597148" h="2393315">
                  <a:moveTo>
                    <a:pt x="0" y="1196594"/>
                  </a:moveTo>
                  <a:cubicBezTo>
                    <a:pt x="0" y="532638"/>
                    <a:pt x="809117" y="0"/>
                    <a:pt x="1798574" y="0"/>
                  </a:cubicBezTo>
                  <a:cubicBezTo>
                    <a:pt x="2788031" y="0"/>
                    <a:pt x="3597148" y="532638"/>
                    <a:pt x="3597148" y="1196594"/>
                  </a:cubicBezTo>
                  <a:lnTo>
                    <a:pt x="3587750" y="1196594"/>
                  </a:lnTo>
                  <a:lnTo>
                    <a:pt x="3597148" y="1196594"/>
                  </a:lnTo>
                  <a:cubicBezTo>
                    <a:pt x="3597148" y="1860677"/>
                    <a:pt x="2788031" y="2393188"/>
                    <a:pt x="1798574" y="2393188"/>
                  </a:cubicBezTo>
                  <a:lnTo>
                    <a:pt x="1798574" y="2383790"/>
                  </a:lnTo>
                  <a:lnTo>
                    <a:pt x="1798574" y="2393188"/>
                  </a:lnTo>
                  <a:cubicBezTo>
                    <a:pt x="809117" y="2393315"/>
                    <a:pt x="0" y="1860677"/>
                    <a:pt x="0" y="1196594"/>
                  </a:cubicBezTo>
                  <a:lnTo>
                    <a:pt x="9398" y="1196594"/>
                  </a:lnTo>
                  <a:lnTo>
                    <a:pt x="18796" y="1196594"/>
                  </a:lnTo>
                  <a:lnTo>
                    <a:pt x="9398" y="1196594"/>
                  </a:lnTo>
                  <a:lnTo>
                    <a:pt x="0" y="1196594"/>
                  </a:lnTo>
                  <a:moveTo>
                    <a:pt x="18669" y="1196594"/>
                  </a:moveTo>
                  <a:cubicBezTo>
                    <a:pt x="18669" y="1201801"/>
                    <a:pt x="14478" y="1205992"/>
                    <a:pt x="9271" y="1205992"/>
                  </a:cubicBezTo>
                  <a:cubicBezTo>
                    <a:pt x="4064" y="1205992"/>
                    <a:pt x="0" y="1201801"/>
                    <a:pt x="0" y="1196594"/>
                  </a:cubicBezTo>
                  <a:cubicBezTo>
                    <a:pt x="0" y="1191387"/>
                    <a:pt x="4191" y="1187196"/>
                    <a:pt x="9398" y="1187196"/>
                  </a:cubicBezTo>
                  <a:cubicBezTo>
                    <a:pt x="14605" y="1187196"/>
                    <a:pt x="18796" y="1191387"/>
                    <a:pt x="18796" y="1196594"/>
                  </a:cubicBezTo>
                  <a:cubicBezTo>
                    <a:pt x="18796" y="1844040"/>
                    <a:pt x="811784" y="2374519"/>
                    <a:pt x="1798574" y="2374519"/>
                  </a:cubicBezTo>
                  <a:cubicBezTo>
                    <a:pt x="2785364" y="2374519"/>
                    <a:pt x="3578352" y="1844040"/>
                    <a:pt x="3578352" y="1196594"/>
                  </a:cubicBezTo>
                  <a:cubicBezTo>
                    <a:pt x="3578352" y="549148"/>
                    <a:pt x="2785364" y="18669"/>
                    <a:pt x="1798574" y="18669"/>
                  </a:cubicBezTo>
                  <a:lnTo>
                    <a:pt x="1798574" y="9398"/>
                  </a:lnTo>
                  <a:lnTo>
                    <a:pt x="1798574" y="18796"/>
                  </a:lnTo>
                  <a:cubicBezTo>
                    <a:pt x="811784" y="18669"/>
                    <a:pt x="18669" y="549275"/>
                    <a:pt x="18669" y="1196594"/>
                  </a:cubicBezTo>
                  <a:close/>
                </a:path>
              </a:pathLst>
            </a:custGeom>
            <a:solidFill>
              <a:srgbClr val="5698D3"/>
            </a:solidFill>
          </p:spPr>
          <p:txBody>
            <a:bodyPr/>
            <a:lstStyle/>
            <a:p>
              <a:pPr defTabSz="736001"/>
              <a:endParaRPr lang="es-EC" sz="1449">
                <a:solidFill>
                  <a:prstClr val="black"/>
                </a:solidFill>
                <a:latin typeface="Calibri"/>
              </a:endParaRPr>
            </a:p>
          </p:txBody>
        </p:sp>
        <p:sp>
          <p:nvSpPr>
            <p:cNvPr id="10" name="TextBox 10"/>
            <p:cNvSpPr txBox="1"/>
            <p:nvPr/>
          </p:nvSpPr>
          <p:spPr>
            <a:xfrm>
              <a:off x="0" y="-47625"/>
              <a:ext cx="3597120" cy="2440905"/>
            </a:xfrm>
            <a:prstGeom prst="rect">
              <a:avLst/>
            </a:prstGeom>
          </p:spPr>
          <p:txBody>
            <a:bodyPr lIns="40891" tIns="40891" rIns="40891" bIns="40891" rtlCol="0" anchor="ctr"/>
            <a:lstStyle/>
            <a:p>
              <a:pPr algn="ctr" defTabSz="736001">
                <a:lnSpc>
                  <a:spcPts val="2028"/>
                </a:lnSpc>
              </a:pPr>
              <a:r>
                <a:rPr lang="en-US" sz="1690" spc="-1" dirty="0">
                  <a:solidFill>
                    <a:srgbClr val="000000"/>
                  </a:solidFill>
                  <a:latin typeface="Arial"/>
                  <a:ea typeface="Arial"/>
                  <a:cs typeface="Arial"/>
                  <a:sym typeface="Arial"/>
                </a:rPr>
                <a:t>TOTAL  803 MUESTRAS</a:t>
              </a:r>
            </a:p>
          </p:txBody>
        </p:sp>
      </p:grpSp>
      <p:grpSp>
        <p:nvGrpSpPr>
          <p:cNvPr id="13" name="Group 13"/>
          <p:cNvGrpSpPr/>
          <p:nvPr/>
        </p:nvGrpSpPr>
        <p:grpSpPr>
          <a:xfrm>
            <a:off x="2191785" y="6148949"/>
            <a:ext cx="6846869" cy="1468314"/>
            <a:chOff x="0" y="-47625"/>
            <a:chExt cx="11341440" cy="2432177"/>
          </a:xfrm>
        </p:grpSpPr>
        <p:sp>
          <p:nvSpPr>
            <p:cNvPr id="14" name="Freeform 14"/>
            <p:cNvSpPr/>
            <p:nvPr/>
          </p:nvSpPr>
          <p:spPr>
            <a:xfrm>
              <a:off x="25527" y="28591"/>
              <a:ext cx="11290300" cy="2196089"/>
            </a:xfrm>
            <a:custGeom>
              <a:avLst/>
              <a:gdLst/>
              <a:ahLst/>
              <a:cxnLst/>
              <a:rect l="l" t="t" r="r" b="b"/>
              <a:pathLst>
                <a:path w="11290300" h="2327357">
                  <a:moveTo>
                    <a:pt x="0" y="0"/>
                  </a:moveTo>
                  <a:lnTo>
                    <a:pt x="11290300" y="0"/>
                  </a:lnTo>
                  <a:lnTo>
                    <a:pt x="11290300" y="2327357"/>
                  </a:lnTo>
                  <a:lnTo>
                    <a:pt x="0" y="2327357"/>
                  </a:lnTo>
                  <a:close/>
                </a:path>
              </a:pathLst>
            </a:custGeom>
            <a:solidFill>
              <a:srgbClr val="FFFFFF"/>
            </a:solidFill>
          </p:spPr>
          <p:txBody>
            <a:bodyPr/>
            <a:lstStyle/>
            <a:p>
              <a:pPr defTabSz="736001"/>
              <a:endParaRPr lang="es-EC" sz="1449">
                <a:solidFill>
                  <a:prstClr val="black"/>
                </a:solidFill>
                <a:latin typeface="Calibri"/>
              </a:endParaRPr>
            </a:p>
          </p:txBody>
        </p:sp>
        <p:sp>
          <p:nvSpPr>
            <p:cNvPr id="15" name="Freeform 15"/>
            <p:cNvSpPr/>
            <p:nvPr/>
          </p:nvSpPr>
          <p:spPr>
            <a:xfrm>
              <a:off x="0" y="0"/>
              <a:ext cx="11341354" cy="2384539"/>
            </a:xfrm>
            <a:custGeom>
              <a:avLst/>
              <a:gdLst/>
              <a:ahLst/>
              <a:cxnLst/>
              <a:rect l="l" t="t" r="r" b="b"/>
              <a:pathLst>
                <a:path w="11341354" h="2384539">
                  <a:moveTo>
                    <a:pt x="25527" y="0"/>
                  </a:moveTo>
                  <a:lnTo>
                    <a:pt x="11315827" y="0"/>
                  </a:lnTo>
                  <a:cubicBezTo>
                    <a:pt x="11329924" y="0"/>
                    <a:pt x="11341354" y="12802"/>
                    <a:pt x="11341354" y="28591"/>
                  </a:cubicBezTo>
                  <a:lnTo>
                    <a:pt x="11341354" y="2355948"/>
                  </a:lnTo>
                  <a:cubicBezTo>
                    <a:pt x="11341354" y="2371737"/>
                    <a:pt x="11329924" y="2384539"/>
                    <a:pt x="11315827" y="2384539"/>
                  </a:cubicBezTo>
                  <a:lnTo>
                    <a:pt x="25527" y="2384539"/>
                  </a:lnTo>
                  <a:cubicBezTo>
                    <a:pt x="11430" y="2384539"/>
                    <a:pt x="0" y="2371737"/>
                    <a:pt x="0" y="2355948"/>
                  </a:cubicBezTo>
                  <a:lnTo>
                    <a:pt x="0" y="28591"/>
                  </a:lnTo>
                  <a:cubicBezTo>
                    <a:pt x="0" y="12802"/>
                    <a:pt x="11430" y="0"/>
                    <a:pt x="25527" y="0"/>
                  </a:cubicBezTo>
                  <a:moveTo>
                    <a:pt x="25527" y="57323"/>
                  </a:moveTo>
                  <a:lnTo>
                    <a:pt x="25527" y="28591"/>
                  </a:lnTo>
                  <a:lnTo>
                    <a:pt x="51181" y="28591"/>
                  </a:lnTo>
                  <a:lnTo>
                    <a:pt x="51181" y="2355948"/>
                  </a:lnTo>
                  <a:lnTo>
                    <a:pt x="25527" y="2355948"/>
                  </a:lnTo>
                  <a:lnTo>
                    <a:pt x="25527" y="2327358"/>
                  </a:lnTo>
                  <a:lnTo>
                    <a:pt x="11315827" y="2327358"/>
                  </a:lnTo>
                  <a:lnTo>
                    <a:pt x="11315827" y="2355948"/>
                  </a:lnTo>
                  <a:lnTo>
                    <a:pt x="11290300" y="2355948"/>
                  </a:lnTo>
                  <a:lnTo>
                    <a:pt x="11290300" y="28591"/>
                  </a:lnTo>
                  <a:lnTo>
                    <a:pt x="11315827" y="28591"/>
                  </a:lnTo>
                  <a:lnTo>
                    <a:pt x="11315827" y="57323"/>
                  </a:lnTo>
                  <a:lnTo>
                    <a:pt x="25527" y="57323"/>
                  </a:lnTo>
                  <a:close/>
                </a:path>
              </a:pathLst>
            </a:custGeom>
            <a:solidFill>
              <a:srgbClr val="4472C4"/>
            </a:solidFill>
          </p:spPr>
          <p:txBody>
            <a:bodyPr/>
            <a:lstStyle/>
            <a:p>
              <a:pPr defTabSz="736001"/>
              <a:endParaRPr lang="es-EC" sz="1449">
                <a:solidFill>
                  <a:prstClr val="black"/>
                </a:solidFill>
                <a:latin typeface="Calibri"/>
              </a:endParaRPr>
            </a:p>
          </p:txBody>
        </p:sp>
        <p:sp>
          <p:nvSpPr>
            <p:cNvPr id="16" name="TextBox 16"/>
            <p:cNvSpPr txBox="1"/>
            <p:nvPr/>
          </p:nvSpPr>
          <p:spPr>
            <a:xfrm>
              <a:off x="0" y="-47625"/>
              <a:ext cx="11341440" cy="2432177"/>
            </a:xfrm>
            <a:prstGeom prst="rect">
              <a:avLst/>
            </a:prstGeom>
          </p:spPr>
          <p:txBody>
            <a:bodyPr lIns="40891" tIns="40891" rIns="40891" bIns="40891" rtlCol="0" anchor="t"/>
            <a:lstStyle/>
            <a:p>
              <a:pPr defTabSz="736001">
                <a:lnSpc>
                  <a:spcPts val="2028"/>
                </a:lnSpc>
              </a:pPr>
              <a:r>
                <a:rPr lang="en-US" sz="1690" b="1" spc="-1" dirty="0">
                  <a:solidFill>
                    <a:srgbClr val="000000"/>
                  </a:solidFill>
                  <a:latin typeface="Arial Bold"/>
                  <a:ea typeface="Arial Bold"/>
                  <a:cs typeface="Arial Bold"/>
                  <a:sym typeface="Arial Bold"/>
                </a:rPr>
                <a:t>Muestras sin </a:t>
              </a:r>
              <a:r>
                <a:rPr lang="en-US" sz="1690" b="1" spc="-1" dirty="0" err="1">
                  <a:solidFill>
                    <a:srgbClr val="000000"/>
                  </a:solidFill>
                  <a:latin typeface="Arial Bold"/>
                  <a:ea typeface="Arial Bold"/>
                  <a:cs typeface="Arial Bold"/>
                  <a:sym typeface="Arial Bold"/>
                </a:rPr>
                <a:t>diagnóstico</a:t>
              </a:r>
              <a:r>
                <a:rPr lang="en-US" sz="1690" b="1" spc="-1" dirty="0">
                  <a:solidFill>
                    <a:srgbClr val="000000"/>
                  </a:solidFill>
                  <a:latin typeface="Arial Bold"/>
                  <a:ea typeface="Arial Bold"/>
                  <a:cs typeface="Arial Bold"/>
                  <a:sym typeface="Arial Bold"/>
                </a:rPr>
                <a:t> </a:t>
              </a:r>
              <a:r>
                <a:rPr lang="en-US" sz="1690" b="1" spc="-1" dirty="0" err="1">
                  <a:solidFill>
                    <a:srgbClr val="000000"/>
                  </a:solidFill>
                  <a:latin typeface="Arial Bold"/>
                  <a:ea typeface="Arial Bold"/>
                  <a:cs typeface="Arial Bold"/>
                  <a:sym typeface="Arial Bold"/>
                </a:rPr>
                <a:t>concluyente</a:t>
              </a:r>
              <a:r>
                <a:rPr lang="en-US" sz="1690" b="1" spc="-1" dirty="0">
                  <a:solidFill>
                    <a:srgbClr val="000000"/>
                  </a:solidFill>
                  <a:latin typeface="Arial Bold"/>
                  <a:ea typeface="Arial Bold"/>
                  <a:cs typeface="Arial Bold"/>
                  <a:sym typeface="Arial Bold"/>
                </a:rPr>
                <a:t> por </a:t>
              </a:r>
              <a:r>
                <a:rPr lang="en-US" sz="1690" b="1" spc="-1" dirty="0" err="1">
                  <a:solidFill>
                    <a:srgbClr val="000000"/>
                  </a:solidFill>
                  <a:latin typeface="Arial Bold"/>
                  <a:ea typeface="Arial Bold"/>
                  <a:cs typeface="Arial Bold"/>
                  <a:sym typeface="Arial Bold"/>
                </a:rPr>
                <a:t>unidades</a:t>
              </a:r>
              <a:r>
                <a:rPr lang="en-US" sz="1690" b="1" spc="-1" dirty="0">
                  <a:solidFill>
                    <a:srgbClr val="000000"/>
                  </a:solidFill>
                  <a:latin typeface="Arial Bold"/>
                  <a:ea typeface="Arial Bold"/>
                  <a:cs typeface="Arial Bold"/>
                  <a:sym typeface="Arial Bold"/>
                </a:rPr>
                <a:t> de </a:t>
              </a:r>
              <a:r>
                <a:rPr lang="en-US" sz="1690" b="1" spc="-1" dirty="0" err="1">
                  <a:solidFill>
                    <a:srgbClr val="000000"/>
                  </a:solidFill>
                  <a:latin typeface="Arial Bold"/>
                  <a:ea typeface="Arial Bold"/>
                  <a:cs typeface="Arial Bold"/>
                  <a:sym typeface="Arial Bold"/>
                </a:rPr>
                <a:t>salud</a:t>
              </a:r>
              <a:r>
                <a:rPr lang="en-US" sz="1690" b="1" spc="-1" dirty="0">
                  <a:solidFill>
                    <a:srgbClr val="000000"/>
                  </a:solidFill>
                  <a:latin typeface="Arial Bold"/>
                  <a:ea typeface="Arial Bold"/>
                  <a:cs typeface="Arial Bold"/>
                  <a:sym typeface="Arial Bold"/>
                </a:rPr>
                <a:t>:</a:t>
              </a:r>
            </a:p>
            <a:p>
              <a:pPr marL="262200" lvl="1" indent="-131101" defTabSz="736001">
                <a:lnSpc>
                  <a:spcPts val="1739"/>
                </a:lnSpc>
                <a:buFont typeface="Arial"/>
                <a:buChar char="•"/>
              </a:pPr>
              <a:r>
                <a:rPr lang="en-US" sz="1449" i="1" spc="-1" dirty="0">
                  <a:solidFill>
                    <a:srgbClr val="000000"/>
                  </a:solidFill>
                  <a:latin typeface="Arial Italics"/>
                  <a:ea typeface="Arial Italics"/>
                  <a:cs typeface="Arial Italics"/>
                  <a:sym typeface="Arial Italics"/>
                </a:rPr>
                <a:t>Histoplasma capsulatum </a:t>
              </a:r>
              <a:r>
                <a:rPr lang="en-US" sz="1449" b="1" spc="-1" dirty="0">
                  <a:solidFill>
                    <a:srgbClr val="000000"/>
                  </a:solidFill>
                  <a:latin typeface="Arial Bold"/>
                  <a:ea typeface="Arial Bold"/>
                  <a:cs typeface="Arial Bold"/>
                  <a:sym typeface="Arial Bold"/>
                </a:rPr>
                <a:t>(</a:t>
              </a:r>
              <a:r>
                <a:rPr lang="en-US" sz="1449" b="1" spc="-1" dirty="0" err="1">
                  <a:solidFill>
                    <a:srgbClr val="000000"/>
                  </a:solidFill>
                  <a:latin typeface="Arial Bold"/>
                  <a:ea typeface="Arial Bold"/>
                  <a:cs typeface="Arial Bold"/>
                  <a:sym typeface="Arial Bold"/>
                </a:rPr>
                <a:t>Seguimiento</a:t>
              </a:r>
              <a:r>
                <a:rPr lang="en-US" sz="1449" b="1" spc="-1" dirty="0">
                  <a:solidFill>
                    <a:srgbClr val="000000"/>
                  </a:solidFill>
                  <a:latin typeface="Arial Bold"/>
                  <a:ea typeface="Arial Bold"/>
                  <a:cs typeface="Arial Bold"/>
                  <a:sym typeface="Arial Bold"/>
                </a:rPr>
                <a:t> a </a:t>
              </a:r>
              <a:r>
                <a:rPr lang="en-US" sz="1449" b="1" spc="-1" dirty="0" err="1">
                  <a:solidFill>
                    <a:srgbClr val="000000"/>
                  </a:solidFill>
                  <a:latin typeface="Arial Bold"/>
                  <a:ea typeface="Arial Bold"/>
                  <a:cs typeface="Arial Bold"/>
                  <a:sym typeface="Arial Bold"/>
                </a:rPr>
                <a:t>casos</a:t>
              </a:r>
              <a:r>
                <a:rPr lang="en-US" sz="1449" b="1" spc="-1" dirty="0">
                  <a:solidFill>
                    <a:srgbClr val="000000"/>
                  </a:solidFill>
                  <a:latin typeface="Arial Bold"/>
                  <a:ea typeface="Arial Bold"/>
                  <a:cs typeface="Arial Bold"/>
                  <a:sym typeface="Arial Bold"/>
                </a:rPr>
                <a:t> </a:t>
              </a:r>
              <a:r>
                <a:rPr lang="en-US" sz="1449" b="1" spc="-1" dirty="0" err="1">
                  <a:solidFill>
                    <a:srgbClr val="000000"/>
                  </a:solidFill>
                  <a:latin typeface="Arial Bold"/>
                  <a:ea typeface="Arial Bold"/>
                  <a:cs typeface="Arial Bold"/>
                  <a:sym typeface="Arial Bold"/>
                </a:rPr>
                <a:t>relacionados</a:t>
              </a:r>
              <a:r>
                <a:rPr lang="en-US" sz="1449" b="1" spc="-1" dirty="0">
                  <a:solidFill>
                    <a:srgbClr val="000000"/>
                  </a:solidFill>
                  <a:latin typeface="Arial Bold"/>
                  <a:ea typeface="Arial Bold"/>
                  <a:cs typeface="Arial Bold"/>
                  <a:sym typeface="Arial Bold"/>
                </a:rPr>
                <a:t> con </a:t>
              </a:r>
              <a:r>
                <a:rPr lang="en-US" sz="1449" b="1" spc="-1" dirty="0" err="1">
                  <a:solidFill>
                    <a:srgbClr val="000000"/>
                  </a:solidFill>
                  <a:latin typeface="Arial Bold"/>
                  <a:ea typeface="Arial Bold"/>
                  <a:cs typeface="Arial Bold"/>
                  <a:sym typeface="Arial Bold"/>
                </a:rPr>
                <a:t>el</a:t>
              </a:r>
              <a:r>
                <a:rPr lang="en-US" sz="1449" b="1" spc="-1" dirty="0">
                  <a:solidFill>
                    <a:srgbClr val="000000"/>
                  </a:solidFill>
                  <a:latin typeface="Arial Bold"/>
                  <a:ea typeface="Arial Bold"/>
                  <a:cs typeface="Arial Bold"/>
                  <a:sym typeface="Arial Bold"/>
                </a:rPr>
                <a:t> primer </a:t>
              </a:r>
              <a:r>
                <a:rPr lang="en-US" sz="1449" b="1" spc="-1" dirty="0" err="1">
                  <a:solidFill>
                    <a:srgbClr val="000000"/>
                  </a:solidFill>
                  <a:latin typeface="Arial Bold"/>
                  <a:ea typeface="Arial Bold"/>
                  <a:cs typeface="Arial Bold"/>
                  <a:sym typeface="Arial Bold"/>
                </a:rPr>
                <a:t>reporte</a:t>
              </a:r>
              <a:r>
                <a:rPr lang="en-US" sz="1449" b="1" spc="-1" dirty="0">
                  <a:solidFill>
                    <a:srgbClr val="000000"/>
                  </a:solidFill>
                  <a:latin typeface="Arial Bold"/>
                  <a:ea typeface="Arial Bold"/>
                  <a:cs typeface="Arial Bold"/>
                  <a:sym typeface="Arial Bold"/>
                </a:rPr>
                <a:t> en Ecuador)</a:t>
              </a:r>
            </a:p>
            <a:p>
              <a:pPr marL="262200" lvl="1" indent="-131101" defTabSz="736001">
                <a:lnSpc>
                  <a:spcPts val="1739"/>
                </a:lnSpc>
                <a:buFont typeface="Arial"/>
                <a:buChar char="•"/>
              </a:pPr>
              <a:r>
                <a:rPr lang="en-US" sz="1449" i="1" spc="-1" dirty="0" err="1">
                  <a:solidFill>
                    <a:srgbClr val="000000"/>
                  </a:solidFill>
                  <a:latin typeface="Arial Italics"/>
                  <a:ea typeface="Arial Italics"/>
                  <a:cs typeface="Arial Italics"/>
                  <a:sym typeface="Arial Italics"/>
                </a:rPr>
                <a:t>Fiebre</a:t>
              </a:r>
              <a:r>
                <a:rPr lang="en-US" sz="1449" i="1" spc="-1" dirty="0">
                  <a:solidFill>
                    <a:srgbClr val="000000"/>
                  </a:solidFill>
                  <a:latin typeface="Arial Italics"/>
                  <a:ea typeface="Arial Italics"/>
                  <a:cs typeface="Arial Italics"/>
                  <a:sym typeface="Arial Italics"/>
                </a:rPr>
                <a:t> amarilla </a:t>
              </a:r>
              <a:r>
                <a:rPr lang="en-US" sz="1449" i="1" spc="-1" dirty="0" err="1">
                  <a:solidFill>
                    <a:srgbClr val="000000"/>
                  </a:solidFill>
                  <a:latin typeface="Arial Italics"/>
                  <a:ea typeface="Arial Italics"/>
                  <a:cs typeface="Arial Italics"/>
                  <a:sym typeface="Arial Italics"/>
                </a:rPr>
                <a:t>Clado</a:t>
              </a:r>
              <a:r>
                <a:rPr lang="en-US" sz="1449" i="1" spc="-1" dirty="0">
                  <a:solidFill>
                    <a:srgbClr val="000000"/>
                  </a:solidFill>
                  <a:latin typeface="Arial Italics"/>
                  <a:ea typeface="Arial Italics"/>
                  <a:cs typeface="Arial Italics"/>
                  <a:sym typeface="Arial Italics"/>
                </a:rPr>
                <a:t> IV </a:t>
              </a:r>
              <a:r>
                <a:rPr lang="en-US" sz="1449" b="1" spc="-1" dirty="0">
                  <a:solidFill>
                    <a:srgbClr val="000000"/>
                  </a:solidFill>
                  <a:latin typeface="Arial Bold"/>
                  <a:sym typeface="Arial Italics"/>
                </a:rPr>
                <a:t>(Primer </a:t>
              </a:r>
              <a:r>
                <a:rPr lang="en-US" sz="1449" b="1" spc="-1" dirty="0" err="1">
                  <a:solidFill>
                    <a:srgbClr val="000000"/>
                  </a:solidFill>
                  <a:latin typeface="Arial Bold"/>
                  <a:sym typeface="Arial Italics"/>
                </a:rPr>
                <a:t>reporte</a:t>
              </a:r>
              <a:r>
                <a:rPr lang="en-US" sz="1449" b="1" spc="-1" dirty="0">
                  <a:solidFill>
                    <a:srgbClr val="000000"/>
                  </a:solidFill>
                  <a:latin typeface="Arial Bold"/>
                  <a:sym typeface="Arial Italics"/>
                </a:rPr>
                <a:t>)</a:t>
              </a:r>
            </a:p>
            <a:p>
              <a:pPr marL="262200" lvl="1" indent="-131101" defTabSz="736001">
                <a:lnSpc>
                  <a:spcPts val="1739"/>
                </a:lnSpc>
                <a:buFont typeface="Arial"/>
                <a:buChar char="•"/>
              </a:pPr>
              <a:r>
                <a:rPr lang="en-US" sz="1449" i="1" spc="-1" dirty="0" err="1">
                  <a:solidFill>
                    <a:srgbClr val="000000"/>
                  </a:solidFill>
                  <a:latin typeface="Arial Italics"/>
                  <a:sym typeface="Arial Italics"/>
                </a:rPr>
                <a:t>Spirometra</a:t>
              </a:r>
              <a:r>
                <a:rPr lang="en-US" sz="1449" i="1" spc="-1" dirty="0">
                  <a:solidFill>
                    <a:srgbClr val="000000"/>
                  </a:solidFill>
                  <a:latin typeface="Arial Italics"/>
                  <a:sym typeface="Arial Italics"/>
                </a:rPr>
                <a:t> </a:t>
              </a:r>
              <a:r>
                <a:rPr lang="en-US" sz="1449" i="1" spc="-1" dirty="0" err="1">
                  <a:solidFill>
                    <a:srgbClr val="000000"/>
                  </a:solidFill>
                  <a:latin typeface="Arial Italics"/>
                  <a:sym typeface="Arial Italics"/>
                </a:rPr>
                <a:t>erinaceieuropaei</a:t>
              </a:r>
              <a:r>
                <a:rPr lang="en-US" sz="1449" i="1" spc="-1" dirty="0">
                  <a:solidFill>
                    <a:srgbClr val="000000"/>
                  </a:solidFill>
                  <a:latin typeface="Arial Italics"/>
                  <a:sym typeface="Arial Italics"/>
                </a:rPr>
                <a:t> </a:t>
              </a:r>
              <a:r>
                <a:rPr lang="en-US" sz="1449" b="1" spc="-1" dirty="0">
                  <a:solidFill>
                    <a:srgbClr val="000000"/>
                  </a:solidFill>
                  <a:latin typeface="Arial Bold"/>
                  <a:sym typeface="Arial Italics"/>
                </a:rPr>
                <a:t>(Primer </a:t>
              </a:r>
              <a:r>
                <a:rPr lang="en-US" sz="1449" b="1" spc="-1" dirty="0" err="1">
                  <a:solidFill>
                    <a:srgbClr val="000000"/>
                  </a:solidFill>
                  <a:latin typeface="Arial Bold"/>
                  <a:sym typeface="Arial Italics"/>
                </a:rPr>
                <a:t>reporte</a:t>
              </a:r>
              <a:r>
                <a:rPr lang="en-US" sz="1449" b="1" spc="-1">
                  <a:solidFill>
                    <a:srgbClr val="000000"/>
                  </a:solidFill>
                  <a:latin typeface="Arial Bold"/>
                  <a:sym typeface="Arial Italics"/>
                </a:rPr>
                <a:t>)</a:t>
              </a:r>
            </a:p>
          </p:txBody>
        </p:sp>
      </p:grpSp>
      <p:grpSp>
        <p:nvGrpSpPr>
          <p:cNvPr id="17" name="Group 17"/>
          <p:cNvGrpSpPr>
            <a:grpSpLocks noChangeAspect="1"/>
          </p:cNvGrpSpPr>
          <p:nvPr/>
        </p:nvGrpSpPr>
        <p:grpSpPr>
          <a:xfrm>
            <a:off x="9472669" y="3795075"/>
            <a:ext cx="1993816" cy="1348771"/>
            <a:chOff x="0" y="0"/>
            <a:chExt cx="3302640" cy="2234160"/>
          </a:xfrm>
        </p:grpSpPr>
        <p:sp>
          <p:nvSpPr>
            <p:cNvPr id="18" name="Freeform 18"/>
            <p:cNvSpPr/>
            <p:nvPr/>
          </p:nvSpPr>
          <p:spPr>
            <a:xfrm>
              <a:off x="0" y="0"/>
              <a:ext cx="3302635" cy="2234184"/>
            </a:xfrm>
            <a:custGeom>
              <a:avLst/>
              <a:gdLst/>
              <a:ahLst/>
              <a:cxnLst/>
              <a:rect l="l" t="t" r="r" b="b"/>
              <a:pathLst>
                <a:path w="3302635" h="2234184">
                  <a:moveTo>
                    <a:pt x="0" y="0"/>
                  </a:moveTo>
                  <a:lnTo>
                    <a:pt x="3302635" y="0"/>
                  </a:lnTo>
                  <a:lnTo>
                    <a:pt x="3302635" y="2234184"/>
                  </a:lnTo>
                  <a:lnTo>
                    <a:pt x="0" y="2234184"/>
                  </a:lnTo>
                  <a:lnTo>
                    <a:pt x="0" y="0"/>
                  </a:lnTo>
                  <a:close/>
                </a:path>
              </a:pathLst>
            </a:custGeom>
            <a:blipFill>
              <a:blip r:embed="rId3"/>
              <a:stretch>
                <a:fillRect l="-24595" t="-16153" r="-47690" b="-62121"/>
              </a:stretch>
            </a:blipFill>
          </p:spPr>
          <p:txBody>
            <a:bodyPr/>
            <a:lstStyle/>
            <a:p>
              <a:pPr defTabSz="736001"/>
              <a:endParaRPr lang="es-EC" sz="1449">
                <a:solidFill>
                  <a:prstClr val="black"/>
                </a:solidFill>
                <a:latin typeface="Calibri"/>
              </a:endParaRPr>
            </a:p>
          </p:txBody>
        </p:sp>
      </p:grpSp>
      <p:sp>
        <p:nvSpPr>
          <p:cNvPr id="19" name="TextBox 19"/>
          <p:cNvSpPr txBox="1"/>
          <p:nvPr/>
        </p:nvSpPr>
        <p:spPr>
          <a:xfrm>
            <a:off x="9362119" y="5111728"/>
            <a:ext cx="2214916" cy="179536"/>
          </a:xfrm>
          <a:prstGeom prst="rect">
            <a:avLst/>
          </a:prstGeom>
        </p:spPr>
        <p:txBody>
          <a:bodyPr lIns="0" tIns="0" rIns="0" bIns="0" rtlCol="0" anchor="t">
            <a:spAutoFit/>
          </a:bodyPr>
          <a:lstStyle/>
          <a:p>
            <a:pPr algn="ctr" defTabSz="736001">
              <a:lnSpc>
                <a:spcPts val="1449"/>
              </a:lnSpc>
            </a:pPr>
            <a:r>
              <a:rPr lang="en-US" sz="1207" spc="-1" dirty="0">
                <a:solidFill>
                  <a:srgbClr val="000000"/>
                </a:solidFill>
                <a:latin typeface="Arial"/>
                <a:ea typeface="Arial"/>
                <a:cs typeface="Arial"/>
                <a:sym typeface="Arial"/>
              </a:rPr>
              <a:t>Enfermedades </a:t>
            </a:r>
            <a:r>
              <a:rPr lang="en-US" sz="1207" spc="-1" dirty="0" err="1">
                <a:solidFill>
                  <a:srgbClr val="000000"/>
                </a:solidFill>
                <a:latin typeface="Arial"/>
                <a:ea typeface="Arial"/>
                <a:cs typeface="Arial"/>
                <a:sym typeface="Arial"/>
              </a:rPr>
              <a:t>parasitarias</a:t>
            </a:r>
            <a:endParaRPr lang="en-US" sz="1207" spc="-1" dirty="0">
              <a:solidFill>
                <a:srgbClr val="000000"/>
              </a:solidFill>
              <a:latin typeface="Arial"/>
              <a:ea typeface="Arial"/>
              <a:cs typeface="Arial"/>
              <a:sym typeface="Arial"/>
            </a:endParaRPr>
          </a:p>
        </p:txBody>
      </p:sp>
      <p:sp>
        <p:nvSpPr>
          <p:cNvPr id="20" name="TextBox 20"/>
          <p:cNvSpPr txBox="1"/>
          <p:nvPr/>
        </p:nvSpPr>
        <p:spPr>
          <a:xfrm>
            <a:off x="11781038" y="4472768"/>
            <a:ext cx="2136242" cy="359073"/>
          </a:xfrm>
          <a:prstGeom prst="rect">
            <a:avLst/>
          </a:prstGeom>
        </p:spPr>
        <p:txBody>
          <a:bodyPr lIns="0" tIns="0" rIns="0" bIns="0" rtlCol="0" anchor="t">
            <a:spAutoFit/>
          </a:bodyPr>
          <a:lstStyle/>
          <a:p>
            <a:pPr algn="ctr" defTabSz="736001">
              <a:lnSpc>
                <a:spcPts val="1449"/>
              </a:lnSpc>
            </a:pPr>
            <a:r>
              <a:rPr lang="en-US" sz="1207" spc="-1" dirty="0">
                <a:solidFill>
                  <a:srgbClr val="000000"/>
                </a:solidFill>
                <a:latin typeface="Arial"/>
                <a:ea typeface="Arial"/>
                <a:cs typeface="Arial"/>
                <a:sym typeface="Arial"/>
              </a:rPr>
              <a:t>Enfermedades </a:t>
            </a:r>
            <a:r>
              <a:rPr lang="en-US" sz="1207" spc="-1" dirty="0" err="1">
                <a:solidFill>
                  <a:srgbClr val="000000"/>
                </a:solidFill>
                <a:latin typeface="Arial"/>
                <a:ea typeface="Arial"/>
                <a:cs typeface="Arial"/>
                <a:sym typeface="Arial"/>
              </a:rPr>
              <a:t>transmitidas</a:t>
            </a:r>
            <a:r>
              <a:rPr lang="en-US" sz="1207" spc="-1" dirty="0">
                <a:solidFill>
                  <a:srgbClr val="000000"/>
                </a:solidFill>
                <a:latin typeface="Arial"/>
                <a:ea typeface="Arial"/>
                <a:cs typeface="Arial"/>
                <a:sym typeface="Arial"/>
              </a:rPr>
              <a:t> por vectores</a:t>
            </a:r>
          </a:p>
        </p:txBody>
      </p:sp>
      <p:grpSp>
        <p:nvGrpSpPr>
          <p:cNvPr id="21" name="Group 21"/>
          <p:cNvGrpSpPr>
            <a:grpSpLocks noChangeAspect="1"/>
          </p:cNvGrpSpPr>
          <p:nvPr/>
        </p:nvGrpSpPr>
        <p:grpSpPr>
          <a:xfrm>
            <a:off x="12054589" y="3632075"/>
            <a:ext cx="1763008" cy="794136"/>
            <a:chOff x="0" y="0"/>
            <a:chExt cx="2920320" cy="1315440"/>
          </a:xfrm>
        </p:grpSpPr>
        <p:sp>
          <p:nvSpPr>
            <p:cNvPr id="22" name="Freeform 22"/>
            <p:cNvSpPr/>
            <p:nvPr/>
          </p:nvSpPr>
          <p:spPr>
            <a:xfrm>
              <a:off x="0" y="0"/>
              <a:ext cx="2920365" cy="1315466"/>
            </a:xfrm>
            <a:custGeom>
              <a:avLst/>
              <a:gdLst/>
              <a:ahLst/>
              <a:cxnLst/>
              <a:rect l="l" t="t" r="r" b="b"/>
              <a:pathLst>
                <a:path w="2920365" h="1315466">
                  <a:moveTo>
                    <a:pt x="0" y="0"/>
                  </a:moveTo>
                  <a:lnTo>
                    <a:pt x="2920365" y="0"/>
                  </a:lnTo>
                  <a:lnTo>
                    <a:pt x="2920365" y="1315466"/>
                  </a:lnTo>
                  <a:lnTo>
                    <a:pt x="0" y="1315466"/>
                  </a:lnTo>
                  <a:lnTo>
                    <a:pt x="0" y="0"/>
                  </a:lnTo>
                  <a:close/>
                </a:path>
              </a:pathLst>
            </a:custGeom>
            <a:blipFill>
              <a:blip r:embed="rId4"/>
              <a:stretch>
                <a:fillRect l="-23432" t="-40675" r="-35076" b="-105649"/>
              </a:stretch>
            </a:blipFill>
          </p:spPr>
          <p:txBody>
            <a:bodyPr/>
            <a:lstStyle/>
            <a:p>
              <a:pPr defTabSz="736001"/>
              <a:endParaRPr lang="es-EC" sz="1449">
                <a:solidFill>
                  <a:prstClr val="black"/>
                </a:solidFill>
                <a:latin typeface="Calibri"/>
              </a:endParaRPr>
            </a:p>
          </p:txBody>
        </p:sp>
      </p:grpSp>
      <p:grpSp>
        <p:nvGrpSpPr>
          <p:cNvPr id="23" name="Group 23"/>
          <p:cNvGrpSpPr>
            <a:grpSpLocks noChangeAspect="1"/>
          </p:cNvGrpSpPr>
          <p:nvPr/>
        </p:nvGrpSpPr>
        <p:grpSpPr>
          <a:xfrm>
            <a:off x="14686930" y="3795075"/>
            <a:ext cx="1121875" cy="1111443"/>
            <a:chOff x="0" y="0"/>
            <a:chExt cx="1858320" cy="1841040"/>
          </a:xfrm>
        </p:grpSpPr>
        <p:sp>
          <p:nvSpPr>
            <p:cNvPr id="24" name="Freeform 24"/>
            <p:cNvSpPr/>
            <p:nvPr/>
          </p:nvSpPr>
          <p:spPr>
            <a:xfrm>
              <a:off x="0" y="0"/>
              <a:ext cx="1858264" cy="1840992"/>
            </a:xfrm>
            <a:custGeom>
              <a:avLst/>
              <a:gdLst/>
              <a:ahLst/>
              <a:cxnLst/>
              <a:rect l="l" t="t" r="r" b="b"/>
              <a:pathLst>
                <a:path w="1858264" h="1840992">
                  <a:moveTo>
                    <a:pt x="0" y="0"/>
                  </a:moveTo>
                  <a:lnTo>
                    <a:pt x="1858264" y="0"/>
                  </a:lnTo>
                  <a:lnTo>
                    <a:pt x="1858264" y="1840992"/>
                  </a:lnTo>
                  <a:lnTo>
                    <a:pt x="0" y="1840992"/>
                  </a:lnTo>
                  <a:lnTo>
                    <a:pt x="0" y="0"/>
                  </a:lnTo>
                  <a:close/>
                </a:path>
              </a:pathLst>
            </a:custGeom>
            <a:blipFill>
              <a:blip r:embed="rId5"/>
              <a:stretch>
                <a:fillRect l="-51270" t="-16169" r="-53197" b="-28300"/>
              </a:stretch>
            </a:blipFill>
          </p:spPr>
          <p:txBody>
            <a:bodyPr/>
            <a:lstStyle/>
            <a:p>
              <a:pPr defTabSz="736001"/>
              <a:endParaRPr lang="es-EC" sz="1449">
                <a:solidFill>
                  <a:prstClr val="black"/>
                </a:solidFill>
                <a:latin typeface="Calibri"/>
              </a:endParaRPr>
            </a:p>
          </p:txBody>
        </p:sp>
      </p:grpSp>
      <p:sp>
        <p:nvSpPr>
          <p:cNvPr id="25" name="TextBox 25"/>
          <p:cNvSpPr txBox="1"/>
          <p:nvPr/>
        </p:nvSpPr>
        <p:spPr>
          <a:xfrm>
            <a:off x="14319057" y="4934819"/>
            <a:ext cx="1924994" cy="359073"/>
          </a:xfrm>
          <a:prstGeom prst="rect">
            <a:avLst/>
          </a:prstGeom>
        </p:spPr>
        <p:txBody>
          <a:bodyPr lIns="0" tIns="0" rIns="0" bIns="0" rtlCol="0" anchor="t">
            <a:spAutoFit/>
          </a:bodyPr>
          <a:lstStyle/>
          <a:p>
            <a:pPr algn="ctr" defTabSz="736001">
              <a:lnSpc>
                <a:spcPts val="1449"/>
              </a:lnSpc>
            </a:pPr>
            <a:r>
              <a:rPr lang="en-US" sz="1207" spc="-1" dirty="0">
                <a:solidFill>
                  <a:srgbClr val="000000"/>
                </a:solidFill>
                <a:latin typeface="Arial"/>
                <a:ea typeface="Arial"/>
                <a:cs typeface="Arial"/>
                <a:sym typeface="Arial"/>
              </a:rPr>
              <a:t>Enfermedades </a:t>
            </a:r>
            <a:r>
              <a:rPr lang="en-US" sz="1207" spc="-1" dirty="0" err="1">
                <a:solidFill>
                  <a:srgbClr val="000000"/>
                </a:solidFill>
                <a:latin typeface="Arial"/>
                <a:ea typeface="Arial"/>
                <a:cs typeface="Arial"/>
                <a:sym typeface="Arial"/>
              </a:rPr>
              <a:t>emergentes</a:t>
            </a:r>
            <a:r>
              <a:rPr lang="en-US" sz="1207" spc="-1" dirty="0">
                <a:solidFill>
                  <a:srgbClr val="000000"/>
                </a:solidFill>
                <a:latin typeface="Arial"/>
                <a:ea typeface="Arial"/>
                <a:cs typeface="Arial"/>
                <a:sym typeface="Arial"/>
              </a:rPr>
              <a:t> - COVID</a:t>
            </a:r>
          </a:p>
        </p:txBody>
      </p:sp>
      <p:grpSp>
        <p:nvGrpSpPr>
          <p:cNvPr id="26" name="Group 26"/>
          <p:cNvGrpSpPr>
            <a:grpSpLocks noChangeAspect="1"/>
          </p:cNvGrpSpPr>
          <p:nvPr/>
        </p:nvGrpSpPr>
        <p:grpSpPr>
          <a:xfrm>
            <a:off x="9521786" y="5729342"/>
            <a:ext cx="2787083" cy="1520029"/>
            <a:chOff x="0" y="0"/>
            <a:chExt cx="4616640" cy="2517840"/>
          </a:xfrm>
        </p:grpSpPr>
        <p:sp>
          <p:nvSpPr>
            <p:cNvPr id="27" name="Freeform 27"/>
            <p:cNvSpPr/>
            <p:nvPr/>
          </p:nvSpPr>
          <p:spPr>
            <a:xfrm>
              <a:off x="0" y="0"/>
              <a:ext cx="4616577" cy="2517902"/>
            </a:xfrm>
            <a:custGeom>
              <a:avLst/>
              <a:gdLst/>
              <a:ahLst/>
              <a:cxnLst/>
              <a:rect l="l" t="t" r="r" b="b"/>
              <a:pathLst>
                <a:path w="4616577" h="2517902">
                  <a:moveTo>
                    <a:pt x="0" y="0"/>
                  </a:moveTo>
                  <a:lnTo>
                    <a:pt x="4616577" y="0"/>
                  </a:lnTo>
                  <a:lnTo>
                    <a:pt x="4616577" y="2517902"/>
                  </a:lnTo>
                  <a:lnTo>
                    <a:pt x="0" y="2517902"/>
                  </a:lnTo>
                  <a:lnTo>
                    <a:pt x="0" y="0"/>
                  </a:lnTo>
                  <a:close/>
                </a:path>
              </a:pathLst>
            </a:custGeom>
            <a:blipFill>
              <a:blip r:embed="rId6"/>
              <a:stretch>
                <a:fillRect l="-6799" t="-21709" r="-3568" b="-19942"/>
              </a:stretch>
            </a:blipFill>
          </p:spPr>
          <p:txBody>
            <a:bodyPr/>
            <a:lstStyle/>
            <a:p>
              <a:pPr defTabSz="736001"/>
              <a:endParaRPr lang="es-EC" sz="1449">
                <a:solidFill>
                  <a:prstClr val="black"/>
                </a:solidFill>
                <a:latin typeface="Calibri"/>
              </a:endParaRPr>
            </a:p>
          </p:txBody>
        </p:sp>
      </p:grpSp>
      <p:sp>
        <p:nvSpPr>
          <p:cNvPr id="28" name="TextBox 28"/>
          <p:cNvSpPr txBox="1"/>
          <p:nvPr/>
        </p:nvSpPr>
        <p:spPr>
          <a:xfrm>
            <a:off x="9692465" y="7267675"/>
            <a:ext cx="2441378" cy="179536"/>
          </a:xfrm>
          <a:prstGeom prst="rect">
            <a:avLst/>
          </a:prstGeom>
        </p:spPr>
        <p:txBody>
          <a:bodyPr lIns="0" tIns="0" rIns="0" bIns="0" rtlCol="0" anchor="t">
            <a:spAutoFit/>
          </a:bodyPr>
          <a:lstStyle/>
          <a:p>
            <a:pPr defTabSz="736001">
              <a:lnSpc>
                <a:spcPts val="1449"/>
              </a:lnSpc>
            </a:pPr>
            <a:r>
              <a:rPr lang="en-US" sz="1207" spc="-1">
                <a:solidFill>
                  <a:srgbClr val="000000"/>
                </a:solidFill>
                <a:latin typeface="Arial"/>
                <a:ea typeface="Arial"/>
                <a:cs typeface="Arial"/>
                <a:sym typeface="Arial"/>
              </a:rPr>
              <a:t>Resistencia a los antimicrobianos</a:t>
            </a:r>
          </a:p>
        </p:txBody>
      </p:sp>
      <p:sp>
        <p:nvSpPr>
          <p:cNvPr id="31" name="TextBox 31"/>
          <p:cNvSpPr txBox="1"/>
          <p:nvPr/>
        </p:nvSpPr>
        <p:spPr>
          <a:xfrm>
            <a:off x="13477881" y="7241792"/>
            <a:ext cx="2076451" cy="179536"/>
          </a:xfrm>
          <a:prstGeom prst="rect">
            <a:avLst/>
          </a:prstGeom>
        </p:spPr>
        <p:txBody>
          <a:bodyPr wrap="square" lIns="0" tIns="0" rIns="0" bIns="0" rtlCol="0" anchor="t">
            <a:spAutoFit/>
          </a:bodyPr>
          <a:lstStyle/>
          <a:p>
            <a:pPr algn="ctr" defTabSz="736001">
              <a:lnSpc>
                <a:spcPts val="1449"/>
              </a:lnSpc>
            </a:pPr>
            <a:r>
              <a:rPr lang="en-US" sz="1207" spc="-1" dirty="0">
                <a:solidFill>
                  <a:srgbClr val="000000"/>
                </a:solidFill>
                <a:latin typeface="Arial"/>
                <a:ea typeface="Arial"/>
                <a:cs typeface="Arial"/>
                <a:sym typeface="Arial"/>
              </a:rPr>
              <a:t>Mycobacterium tuberculosis</a:t>
            </a:r>
          </a:p>
        </p:txBody>
      </p:sp>
      <p:sp>
        <p:nvSpPr>
          <p:cNvPr id="32" name="TextBox 32"/>
          <p:cNvSpPr txBox="1"/>
          <p:nvPr/>
        </p:nvSpPr>
        <p:spPr>
          <a:xfrm>
            <a:off x="9435143" y="1309409"/>
            <a:ext cx="6722265" cy="256480"/>
          </a:xfrm>
          <a:prstGeom prst="rect">
            <a:avLst/>
          </a:prstGeom>
        </p:spPr>
        <p:txBody>
          <a:bodyPr lIns="0" tIns="0" rIns="0" bIns="0" rtlCol="0" anchor="t">
            <a:spAutoFit/>
          </a:bodyPr>
          <a:lstStyle/>
          <a:p>
            <a:pPr defTabSz="736001">
              <a:lnSpc>
                <a:spcPts val="2028"/>
              </a:lnSpc>
            </a:pPr>
            <a:r>
              <a:rPr lang="en-US" sz="1690" spc="-1" dirty="0" err="1">
                <a:solidFill>
                  <a:srgbClr val="32266B"/>
                </a:solidFill>
                <a:latin typeface="Arial"/>
                <a:ea typeface="Arial"/>
                <a:cs typeface="Arial"/>
                <a:sym typeface="Arial"/>
              </a:rPr>
              <a:t>Eventos</a:t>
            </a:r>
            <a:r>
              <a:rPr lang="en-US" sz="1690" spc="-1" dirty="0">
                <a:solidFill>
                  <a:srgbClr val="32266B"/>
                </a:solidFill>
                <a:latin typeface="Arial"/>
                <a:ea typeface="Arial"/>
                <a:cs typeface="Arial"/>
                <a:sym typeface="Arial"/>
              </a:rPr>
              <a:t> </a:t>
            </a:r>
            <a:r>
              <a:rPr lang="en-US" sz="1690" spc="-1" dirty="0" err="1">
                <a:solidFill>
                  <a:srgbClr val="32266B"/>
                </a:solidFill>
                <a:latin typeface="Arial"/>
                <a:ea typeface="Arial"/>
                <a:cs typeface="Arial"/>
                <a:sym typeface="Arial"/>
              </a:rPr>
              <a:t>cubiertos</a:t>
            </a:r>
            <a:r>
              <a:rPr lang="en-US" sz="1690" spc="-1" dirty="0">
                <a:solidFill>
                  <a:srgbClr val="32266B"/>
                </a:solidFill>
                <a:latin typeface="Arial"/>
                <a:ea typeface="Arial"/>
                <a:cs typeface="Arial"/>
                <a:sym typeface="Arial"/>
              </a:rPr>
              <a:t> (164 sec. + 190 </a:t>
            </a:r>
            <a:r>
              <a:rPr lang="en-US" sz="1690" spc="-1" dirty="0" err="1">
                <a:solidFill>
                  <a:srgbClr val="32266B"/>
                </a:solidFill>
                <a:latin typeface="Arial"/>
                <a:ea typeface="Arial"/>
                <a:cs typeface="Arial"/>
                <a:sym typeface="Arial"/>
              </a:rPr>
              <a:t>informes</a:t>
            </a:r>
            <a:r>
              <a:rPr lang="en-US" sz="1690" spc="-1" dirty="0">
                <a:solidFill>
                  <a:srgbClr val="32266B"/>
                </a:solidFill>
                <a:latin typeface="Arial"/>
                <a:ea typeface="Arial"/>
                <a:cs typeface="Arial"/>
                <a:sym typeface="Arial"/>
              </a:rPr>
              <a:t> </a:t>
            </a:r>
            <a:r>
              <a:rPr lang="en-US" sz="1690" spc="-1" dirty="0" err="1">
                <a:solidFill>
                  <a:srgbClr val="32266B"/>
                </a:solidFill>
                <a:latin typeface="Arial"/>
                <a:ea typeface="Arial"/>
                <a:cs typeface="Arial"/>
                <a:sym typeface="Arial"/>
              </a:rPr>
              <a:t>técnicos</a:t>
            </a:r>
            <a:r>
              <a:rPr lang="en-US" sz="1690" spc="-1" dirty="0">
                <a:solidFill>
                  <a:srgbClr val="32266B"/>
                </a:solidFill>
                <a:latin typeface="Arial"/>
                <a:ea typeface="Arial"/>
                <a:cs typeface="Arial"/>
                <a:sym typeface="Arial"/>
              </a:rPr>
              <a:t> + 6 </a:t>
            </a:r>
            <a:r>
              <a:rPr lang="en-US" sz="1690" spc="-1" dirty="0" err="1">
                <a:solidFill>
                  <a:srgbClr val="32266B"/>
                </a:solidFill>
                <a:latin typeface="Arial"/>
                <a:ea typeface="Arial"/>
                <a:cs typeface="Arial"/>
                <a:sym typeface="Arial"/>
              </a:rPr>
              <a:t>proyectos</a:t>
            </a:r>
            <a:r>
              <a:rPr lang="en-US" sz="1690" spc="-1" dirty="0">
                <a:solidFill>
                  <a:srgbClr val="32266B"/>
                </a:solidFill>
                <a:latin typeface="Arial"/>
                <a:ea typeface="Arial"/>
                <a:cs typeface="Arial"/>
                <a:sym typeface="Arial"/>
              </a:rPr>
              <a:t>) </a:t>
            </a:r>
          </a:p>
        </p:txBody>
      </p:sp>
      <p:grpSp>
        <p:nvGrpSpPr>
          <p:cNvPr id="33" name="Grupo 32">
            <a:extLst>
              <a:ext uri="{FF2B5EF4-FFF2-40B4-BE49-F238E27FC236}">
                <a16:creationId xmlns:a16="http://schemas.microsoft.com/office/drawing/2014/main" id="{74C61BD4-FE07-4E78-8562-4E439C185893}"/>
              </a:ext>
            </a:extLst>
          </p:cNvPr>
          <p:cNvGrpSpPr/>
          <p:nvPr/>
        </p:nvGrpSpPr>
        <p:grpSpPr>
          <a:xfrm>
            <a:off x="5982657" y="7715415"/>
            <a:ext cx="6035017" cy="613524"/>
            <a:chOff x="3789074" y="5946791"/>
            <a:chExt cx="7497491" cy="762200"/>
          </a:xfrm>
        </p:grpSpPr>
        <p:pic>
          <p:nvPicPr>
            <p:cNvPr id="34" name="Imagen 33">
              <a:extLst>
                <a:ext uri="{FF2B5EF4-FFF2-40B4-BE49-F238E27FC236}">
                  <a16:creationId xmlns:a16="http://schemas.microsoft.com/office/drawing/2014/main" id="{CFF4EE22-66B2-46C3-8E7B-0AC8D25BE14E}"/>
                </a:ext>
              </a:extLst>
            </p:cNvPr>
            <p:cNvPicPr>
              <a:picLocks noChangeAspect="1"/>
            </p:cNvPicPr>
            <p:nvPr/>
          </p:nvPicPr>
          <p:blipFill>
            <a:blip r:embed="rId7"/>
            <a:srcRect l="24584"/>
            <a:stretch/>
          </p:blipFill>
          <p:spPr>
            <a:xfrm>
              <a:off x="3789074" y="5946791"/>
              <a:ext cx="2283279" cy="746529"/>
            </a:xfrm>
            <a:prstGeom prst="rect">
              <a:avLst/>
            </a:prstGeom>
          </p:spPr>
        </p:pic>
        <p:sp>
          <p:nvSpPr>
            <p:cNvPr id="35" name="CuadroTexto 34">
              <a:extLst>
                <a:ext uri="{FF2B5EF4-FFF2-40B4-BE49-F238E27FC236}">
                  <a16:creationId xmlns:a16="http://schemas.microsoft.com/office/drawing/2014/main" id="{1945CAFF-8C81-4F6A-9729-78FEAC4A6F51}"/>
                </a:ext>
              </a:extLst>
            </p:cNvPr>
            <p:cNvSpPr txBox="1"/>
            <p:nvPr/>
          </p:nvSpPr>
          <p:spPr>
            <a:xfrm>
              <a:off x="6205703" y="6040178"/>
              <a:ext cx="5080862" cy="668813"/>
            </a:xfrm>
            <a:prstGeom prst="rect">
              <a:avLst/>
            </a:prstGeom>
            <a:noFill/>
          </p:spPr>
          <p:txBody>
            <a:bodyPr wrap="square" rtlCol="0">
              <a:spAutoFit/>
            </a:bodyPr>
            <a:lstStyle/>
            <a:p>
              <a:pPr defTabSz="736001"/>
              <a:r>
                <a:rPr lang="es-EC" sz="1449" dirty="0">
                  <a:solidFill>
                    <a:srgbClr val="2D2D93"/>
                  </a:solidFill>
                  <a:latin typeface="Barlow Condensed Medium" pitchFamily="2" charset="77"/>
                </a:rPr>
                <a:t>Instituto Nacional de Investigación en Salud Pública – INSPI – “Dr. Leopoldo </a:t>
              </a:r>
              <a:r>
                <a:rPr lang="es-EC" sz="1449" dirty="0" err="1">
                  <a:solidFill>
                    <a:srgbClr val="2D2D93"/>
                  </a:solidFill>
                  <a:latin typeface="Barlow Condensed Medium" pitchFamily="2" charset="77"/>
                </a:rPr>
                <a:t>Izquieta</a:t>
              </a:r>
              <a:r>
                <a:rPr lang="es-EC" sz="1449" dirty="0">
                  <a:solidFill>
                    <a:srgbClr val="2D2D93"/>
                  </a:solidFill>
                  <a:latin typeface="Barlow Condensed Medium" pitchFamily="2" charset="77"/>
                </a:rPr>
                <a:t> Pérez</a:t>
              </a:r>
            </a:p>
          </p:txBody>
        </p:sp>
      </p:grpSp>
      <p:pic>
        <p:nvPicPr>
          <p:cNvPr id="36" name="Imagen 35">
            <a:extLst>
              <a:ext uri="{FF2B5EF4-FFF2-40B4-BE49-F238E27FC236}">
                <a16:creationId xmlns:a16="http://schemas.microsoft.com/office/drawing/2014/main" id="{20273D26-B0FF-4E4A-B1E0-FC8DD7D1FDA4}"/>
              </a:ext>
            </a:extLst>
          </p:cNvPr>
          <p:cNvPicPr>
            <a:picLocks noChangeAspect="1"/>
          </p:cNvPicPr>
          <p:nvPr/>
        </p:nvPicPr>
        <p:blipFill>
          <a:blip r:embed="rId8"/>
          <a:srcRect l="53416"/>
          <a:stretch/>
        </p:blipFill>
        <p:spPr>
          <a:xfrm>
            <a:off x="1639975" y="222080"/>
            <a:ext cx="813310" cy="343680"/>
          </a:xfrm>
          <a:prstGeom prst="rect">
            <a:avLst/>
          </a:prstGeom>
        </p:spPr>
      </p:pic>
      <p:pic>
        <p:nvPicPr>
          <p:cNvPr id="37" name="Imagen 36">
            <a:extLst>
              <a:ext uri="{FF2B5EF4-FFF2-40B4-BE49-F238E27FC236}">
                <a16:creationId xmlns:a16="http://schemas.microsoft.com/office/drawing/2014/main" id="{EB97B4F1-6189-4660-9A5D-10AA6C5510E3}"/>
              </a:ext>
            </a:extLst>
          </p:cNvPr>
          <p:cNvPicPr>
            <a:picLocks noChangeAspect="1"/>
          </p:cNvPicPr>
          <p:nvPr/>
        </p:nvPicPr>
        <p:blipFill>
          <a:blip r:embed="rId9"/>
          <a:srcRect r="51333"/>
          <a:stretch/>
        </p:blipFill>
        <p:spPr>
          <a:xfrm>
            <a:off x="15329263" y="7358088"/>
            <a:ext cx="1031424" cy="417203"/>
          </a:xfrm>
          <a:prstGeom prst="rect">
            <a:avLst/>
          </a:prstGeom>
        </p:spPr>
      </p:pic>
      <p:pic>
        <p:nvPicPr>
          <p:cNvPr id="3" name="Imagen 2">
            <a:extLst>
              <a:ext uri="{FF2B5EF4-FFF2-40B4-BE49-F238E27FC236}">
                <a16:creationId xmlns:a16="http://schemas.microsoft.com/office/drawing/2014/main" id="{4CCDEABF-B227-A0F1-2810-94C6A3E10E57}"/>
              </a:ext>
            </a:extLst>
          </p:cNvPr>
          <p:cNvPicPr>
            <a:picLocks noChangeAspect="1"/>
          </p:cNvPicPr>
          <p:nvPr/>
        </p:nvPicPr>
        <p:blipFill>
          <a:blip r:embed="rId10"/>
          <a:stretch>
            <a:fillRect/>
          </a:stretch>
        </p:blipFill>
        <p:spPr>
          <a:xfrm>
            <a:off x="1921622" y="1697483"/>
            <a:ext cx="7210600" cy="4031859"/>
          </a:xfrm>
          <a:prstGeom prst="rect">
            <a:avLst/>
          </a:prstGeom>
        </p:spPr>
      </p:pic>
      <p:pic>
        <p:nvPicPr>
          <p:cNvPr id="5" name="Imagen 4">
            <a:extLst>
              <a:ext uri="{FF2B5EF4-FFF2-40B4-BE49-F238E27FC236}">
                <a16:creationId xmlns:a16="http://schemas.microsoft.com/office/drawing/2014/main" id="{D96E8022-F590-49C2-B8F3-4244CB7DFBD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304259" y="5395885"/>
            <a:ext cx="2606399" cy="1824480"/>
          </a:xfrm>
          <a:prstGeom prst="rect">
            <a:avLst/>
          </a:prstGeom>
        </p:spPr>
      </p:pic>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2571742" y="306682"/>
            <a:ext cx="10935489" cy="461665"/>
          </a:xfrm>
          <a:prstGeom prst="rect">
            <a:avLst/>
          </a:prstGeom>
        </p:spPr>
        <p:txBody>
          <a:bodyPr lIns="0" tIns="0" rIns="0" bIns="0" rtlCol="0" anchor="t">
            <a:spAutoFit/>
          </a:bodyPr>
          <a:lstStyle/>
          <a:p>
            <a:pPr defTabSz="736001">
              <a:lnSpc>
                <a:spcPts val="3622"/>
              </a:lnSpc>
            </a:pPr>
            <a:r>
              <a:rPr lang="en-US" sz="3018" spc="-1" dirty="0">
                <a:solidFill>
                  <a:srgbClr val="2E2D91"/>
                </a:solidFill>
                <a:latin typeface="Arial"/>
                <a:ea typeface="Arial"/>
                <a:cs typeface="Arial"/>
                <a:sym typeface="Arial"/>
              </a:rPr>
              <a:t>Eventos de Vigilancia Genómica 2025</a:t>
            </a:r>
          </a:p>
        </p:txBody>
      </p:sp>
      <p:grpSp>
        <p:nvGrpSpPr>
          <p:cNvPr id="9" name="Group 9"/>
          <p:cNvGrpSpPr/>
          <p:nvPr/>
        </p:nvGrpSpPr>
        <p:grpSpPr>
          <a:xfrm>
            <a:off x="2437347" y="3086484"/>
            <a:ext cx="2701019" cy="1013208"/>
            <a:chOff x="0" y="0"/>
            <a:chExt cx="4474080" cy="1678320"/>
          </a:xfrm>
        </p:grpSpPr>
        <p:sp>
          <p:nvSpPr>
            <p:cNvPr id="10" name="Freeform 10"/>
            <p:cNvSpPr/>
            <p:nvPr/>
          </p:nvSpPr>
          <p:spPr>
            <a:xfrm>
              <a:off x="25527" y="25654"/>
              <a:ext cx="4422902" cy="1627124"/>
            </a:xfrm>
            <a:custGeom>
              <a:avLst/>
              <a:gdLst/>
              <a:ahLst/>
              <a:cxnLst/>
              <a:rect l="l" t="t" r="r" b="b"/>
              <a:pathLst>
                <a:path w="4422902" h="1627124">
                  <a:moveTo>
                    <a:pt x="0" y="271145"/>
                  </a:moveTo>
                  <a:cubicBezTo>
                    <a:pt x="0" y="121412"/>
                    <a:pt x="123825" y="0"/>
                    <a:pt x="276479" y="0"/>
                  </a:cubicBezTo>
                  <a:lnTo>
                    <a:pt x="4146423" y="0"/>
                  </a:lnTo>
                  <a:cubicBezTo>
                    <a:pt x="4299204" y="0"/>
                    <a:pt x="4422902" y="121412"/>
                    <a:pt x="4422902" y="271145"/>
                  </a:cubicBezTo>
                  <a:lnTo>
                    <a:pt x="4422902" y="1355979"/>
                  </a:lnTo>
                  <a:cubicBezTo>
                    <a:pt x="4422902" y="1505712"/>
                    <a:pt x="4299077" y="1627124"/>
                    <a:pt x="4146423" y="1627124"/>
                  </a:cubicBezTo>
                  <a:lnTo>
                    <a:pt x="276606" y="1627124"/>
                  </a:lnTo>
                  <a:cubicBezTo>
                    <a:pt x="123825" y="1627124"/>
                    <a:pt x="127" y="1505712"/>
                    <a:pt x="127" y="1355979"/>
                  </a:cubicBezTo>
                  <a:close/>
                </a:path>
              </a:pathLst>
            </a:custGeom>
            <a:solidFill>
              <a:srgbClr val="FFFFFF"/>
            </a:solidFill>
          </p:spPr>
          <p:txBody>
            <a:bodyPr/>
            <a:lstStyle/>
            <a:p>
              <a:pPr defTabSz="736001"/>
              <a:endParaRPr lang="es-EC" sz="1449">
                <a:solidFill>
                  <a:prstClr val="black"/>
                </a:solidFill>
                <a:latin typeface="Calibri"/>
              </a:endParaRPr>
            </a:p>
          </p:txBody>
        </p:sp>
        <p:sp>
          <p:nvSpPr>
            <p:cNvPr id="11" name="Freeform 11"/>
            <p:cNvSpPr/>
            <p:nvPr/>
          </p:nvSpPr>
          <p:spPr>
            <a:xfrm>
              <a:off x="0" y="0"/>
              <a:ext cx="4474083" cy="1678432"/>
            </a:xfrm>
            <a:custGeom>
              <a:avLst/>
              <a:gdLst/>
              <a:ahLst/>
              <a:cxnLst/>
              <a:rect l="l" t="t" r="r" b="b"/>
              <a:pathLst>
                <a:path w="4474083" h="1678432">
                  <a:moveTo>
                    <a:pt x="0" y="296799"/>
                  </a:moveTo>
                  <a:cubicBezTo>
                    <a:pt x="0" y="132461"/>
                    <a:pt x="135763" y="0"/>
                    <a:pt x="302133" y="0"/>
                  </a:cubicBezTo>
                  <a:lnTo>
                    <a:pt x="4171950" y="0"/>
                  </a:lnTo>
                  <a:lnTo>
                    <a:pt x="4171950" y="25527"/>
                  </a:lnTo>
                  <a:lnTo>
                    <a:pt x="4171950" y="0"/>
                  </a:lnTo>
                  <a:cubicBezTo>
                    <a:pt x="4338320" y="0"/>
                    <a:pt x="4474083" y="132461"/>
                    <a:pt x="4474083" y="296799"/>
                  </a:cubicBezTo>
                  <a:lnTo>
                    <a:pt x="4448556" y="296799"/>
                  </a:lnTo>
                  <a:lnTo>
                    <a:pt x="4474083" y="296799"/>
                  </a:lnTo>
                  <a:lnTo>
                    <a:pt x="4474083" y="1381633"/>
                  </a:lnTo>
                  <a:lnTo>
                    <a:pt x="4448556" y="1381633"/>
                  </a:lnTo>
                  <a:lnTo>
                    <a:pt x="4474083" y="1381633"/>
                  </a:lnTo>
                  <a:cubicBezTo>
                    <a:pt x="4474083" y="1545971"/>
                    <a:pt x="4338320" y="1678432"/>
                    <a:pt x="4171950" y="1678432"/>
                  </a:cubicBezTo>
                  <a:lnTo>
                    <a:pt x="4171950" y="1652905"/>
                  </a:lnTo>
                  <a:lnTo>
                    <a:pt x="4171950" y="1678432"/>
                  </a:lnTo>
                  <a:lnTo>
                    <a:pt x="302133" y="1678432"/>
                  </a:lnTo>
                  <a:lnTo>
                    <a:pt x="302133" y="1652905"/>
                  </a:lnTo>
                  <a:lnTo>
                    <a:pt x="302133" y="1678432"/>
                  </a:lnTo>
                  <a:cubicBezTo>
                    <a:pt x="135763" y="1678305"/>
                    <a:pt x="0" y="1545971"/>
                    <a:pt x="0" y="1381506"/>
                  </a:cubicBezTo>
                  <a:lnTo>
                    <a:pt x="0" y="296799"/>
                  </a:lnTo>
                  <a:lnTo>
                    <a:pt x="25527" y="296799"/>
                  </a:lnTo>
                  <a:lnTo>
                    <a:pt x="0" y="296799"/>
                  </a:lnTo>
                  <a:moveTo>
                    <a:pt x="51181" y="296799"/>
                  </a:moveTo>
                  <a:lnTo>
                    <a:pt x="51181" y="1381633"/>
                  </a:lnTo>
                  <a:lnTo>
                    <a:pt x="25527" y="1381633"/>
                  </a:lnTo>
                  <a:lnTo>
                    <a:pt x="51181" y="1381633"/>
                  </a:lnTo>
                  <a:cubicBezTo>
                    <a:pt x="51181" y="1516888"/>
                    <a:pt x="163068" y="1627251"/>
                    <a:pt x="302133" y="1627251"/>
                  </a:cubicBezTo>
                  <a:lnTo>
                    <a:pt x="4171950" y="1627251"/>
                  </a:lnTo>
                  <a:cubicBezTo>
                    <a:pt x="4311015" y="1627251"/>
                    <a:pt x="4422902" y="1516761"/>
                    <a:pt x="4422902" y="1381633"/>
                  </a:cubicBezTo>
                  <a:lnTo>
                    <a:pt x="4422902" y="296799"/>
                  </a:lnTo>
                  <a:cubicBezTo>
                    <a:pt x="4422902" y="161544"/>
                    <a:pt x="4311015" y="51181"/>
                    <a:pt x="4171950" y="51181"/>
                  </a:cubicBezTo>
                  <a:lnTo>
                    <a:pt x="302133" y="51181"/>
                  </a:lnTo>
                  <a:lnTo>
                    <a:pt x="302133" y="25527"/>
                  </a:lnTo>
                  <a:lnTo>
                    <a:pt x="302133" y="51181"/>
                  </a:lnTo>
                  <a:cubicBezTo>
                    <a:pt x="163068" y="51181"/>
                    <a:pt x="51181" y="161671"/>
                    <a:pt x="51181" y="296799"/>
                  </a:cubicBezTo>
                  <a:close/>
                </a:path>
              </a:pathLst>
            </a:custGeom>
            <a:solidFill>
              <a:srgbClr val="2CB5E0"/>
            </a:solidFill>
          </p:spPr>
          <p:txBody>
            <a:bodyPr/>
            <a:lstStyle/>
            <a:p>
              <a:pPr defTabSz="736001"/>
              <a:endParaRPr lang="es-EC" sz="1449">
                <a:solidFill>
                  <a:prstClr val="black"/>
                </a:solidFill>
                <a:latin typeface="Calibri"/>
              </a:endParaRPr>
            </a:p>
          </p:txBody>
        </p:sp>
        <p:sp>
          <p:nvSpPr>
            <p:cNvPr id="12" name="TextBox 12"/>
            <p:cNvSpPr txBox="1"/>
            <p:nvPr/>
          </p:nvSpPr>
          <p:spPr>
            <a:xfrm>
              <a:off x="0" y="-47625"/>
              <a:ext cx="4474080" cy="1725945"/>
            </a:xfrm>
            <a:prstGeom prst="rect">
              <a:avLst/>
            </a:prstGeom>
          </p:spPr>
          <p:txBody>
            <a:bodyPr lIns="40891" tIns="40891" rIns="40891" bIns="40891" rtlCol="0" anchor="ctr"/>
            <a:lstStyle/>
            <a:p>
              <a:pPr algn="ctr" defTabSz="736001">
                <a:lnSpc>
                  <a:spcPts val="2028"/>
                </a:lnSpc>
              </a:pPr>
              <a:r>
                <a:rPr lang="en-US" sz="1690" spc="-1" dirty="0">
                  <a:solidFill>
                    <a:srgbClr val="000000"/>
                  </a:solidFill>
                  <a:latin typeface="Arial"/>
                  <a:ea typeface="Arial"/>
                  <a:cs typeface="Arial"/>
                  <a:sym typeface="Arial"/>
                </a:rPr>
                <a:t>Total de </a:t>
              </a:r>
              <a:r>
                <a:rPr lang="en-US" sz="1690" spc="-1" dirty="0" err="1">
                  <a:solidFill>
                    <a:srgbClr val="000000"/>
                  </a:solidFill>
                  <a:latin typeface="Arial"/>
                  <a:ea typeface="Arial"/>
                  <a:cs typeface="Arial"/>
                  <a:sym typeface="Arial"/>
                </a:rPr>
                <a:t>pruebas</a:t>
              </a:r>
              <a:r>
                <a:rPr lang="en-US" sz="1690" spc="-1" dirty="0">
                  <a:solidFill>
                    <a:srgbClr val="000000"/>
                  </a:solidFill>
                  <a:latin typeface="Arial"/>
                  <a:ea typeface="Arial"/>
                  <a:cs typeface="Arial"/>
                  <a:sym typeface="Arial"/>
                </a:rPr>
                <a:t> </a:t>
              </a:r>
              <a:r>
                <a:rPr lang="en-US" sz="1690" spc="-1" dirty="0" err="1">
                  <a:solidFill>
                    <a:srgbClr val="000000"/>
                  </a:solidFill>
                  <a:latin typeface="Arial"/>
                  <a:ea typeface="Arial"/>
                  <a:cs typeface="Arial"/>
                  <a:sym typeface="Arial"/>
                </a:rPr>
                <a:t>especializadas</a:t>
              </a:r>
              <a:r>
                <a:rPr lang="en-US" sz="1690" spc="-1" dirty="0">
                  <a:solidFill>
                    <a:srgbClr val="000000"/>
                  </a:solidFill>
                  <a:latin typeface="Arial"/>
                  <a:ea typeface="Arial"/>
                  <a:cs typeface="Arial"/>
                  <a:sym typeface="Arial"/>
                </a:rPr>
                <a:t> </a:t>
              </a:r>
              <a:r>
                <a:rPr lang="en-US" sz="1690" spc="-1" dirty="0" err="1">
                  <a:solidFill>
                    <a:srgbClr val="000000"/>
                  </a:solidFill>
                  <a:latin typeface="Arial"/>
                  <a:ea typeface="Arial"/>
                  <a:cs typeface="Arial"/>
                  <a:sym typeface="Arial"/>
                </a:rPr>
                <a:t>en</a:t>
              </a:r>
              <a:r>
                <a:rPr lang="en-US" sz="1690" spc="-1" dirty="0">
                  <a:solidFill>
                    <a:srgbClr val="000000"/>
                  </a:solidFill>
                  <a:latin typeface="Arial"/>
                  <a:ea typeface="Arial"/>
                  <a:cs typeface="Arial"/>
                  <a:sym typeface="Arial"/>
                </a:rPr>
                <a:t> </a:t>
              </a:r>
              <a:r>
                <a:rPr lang="en-US" sz="1690" spc="-1" dirty="0" err="1">
                  <a:solidFill>
                    <a:srgbClr val="000000"/>
                  </a:solidFill>
                  <a:latin typeface="Arial"/>
                  <a:ea typeface="Arial"/>
                  <a:cs typeface="Arial"/>
                  <a:sym typeface="Arial"/>
                </a:rPr>
                <a:t>el</a:t>
              </a:r>
              <a:r>
                <a:rPr lang="en-US" sz="1690" spc="-1" dirty="0">
                  <a:solidFill>
                    <a:srgbClr val="000000"/>
                  </a:solidFill>
                  <a:latin typeface="Arial"/>
                  <a:ea typeface="Arial"/>
                  <a:cs typeface="Arial"/>
                  <a:sym typeface="Arial"/>
                </a:rPr>
                <a:t> 2025: </a:t>
              </a:r>
              <a:r>
                <a:rPr lang="en-US" sz="1690" b="1" spc="-1" dirty="0">
                  <a:solidFill>
                    <a:srgbClr val="000000"/>
                  </a:solidFill>
                  <a:latin typeface="Arial Bold"/>
                  <a:ea typeface="Arial"/>
                  <a:cs typeface="Arial"/>
                  <a:sym typeface="Arial Bold"/>
                </a:rPr>
                <a:t>4034</a:t>
              </a:r>
              <a:endParaRPr lang="en-US" sz="1690" b="1" spc="-1" dirty="0">
                <a:solidFill>
                  <a:srgbClr val="000000"/>
                </a:solidFill>
                <a:latin typeface="Arial Bold"/>
                <a:ea typeface="Arial Bold"/>
                <a:cs typeface="Arial Bold"/>
                <a:sym typeface="Arial Bold"/>
              </a:endParaRPr>
            </a:p>
          </p:txBody>
        </p:sp>
      </p:grpSp>
      <p:graphicFrame>
        <p:nvGraphicFramePr>
          <p:cNvPr id="13" name="Gráfico 12">
            <a:extLst>
              <a:ext uri="{FF2B5EF4-FFF2-40B4-BE49-F238E27FC236}">
                <a16:creationId xmlns:a16="http://schemas.microsoft.com/office/drawing/2014/main" id="{CE34AC57-D20B-1D3F-7059-4224F9A6BACA}"/>
              </a:ext>
            </a:extLst>
          </p:cNvPr>
          <p:cNvGraphicFramePr>
            <a:graphicFrameLocks/>
          </p:cNvGraphicFramePr>
          <p:nvPr/>
        </p:nvGraphicFramePr>
        <p:xfrm>
          <a:off x="1762648" y="1029103"/>
          <a:ext cx="14168684" cy="6194966"/>
        </p:xfrm>
        <a:graphic>
          <a:graphicData uri="http://schemas.openxmlformats.org/drawingml/2006/chart">
            <c:chart xmlns:c="http://schemas.openxmlformats.org/drawingml/2006/chart" xmlns:r="http://schemas.openxmlformats.org/officeDocument/2006/relationships" r:id="rId3"/>
          </a:graphicData>
        </a:graphic>
      </p:graphicFrame>
      <p:grpSp>
        <p:nvGrpSpPr>
          <p:cNvPr id="14" name="Grupo 13">
            <a:extLst>
              <a:ext uri="{FF2B5EF4-FFF2-40B4-BE49-F238E27FC236}">
                <a16:creationId xmlns:a16="http://schemas.microsoft.com/office/drawing/2014/main" id="{2656377D-86A9-43FD-8DBB-FB43BC18E3D3}"/>
              </a:ext>
            </a:extLst>
          </p:cNvPr>
          <p:cNvGrpSpPr/>
          <p:nvPr/>
        </p:nvGrpSpPr>
        <p:grpSpPr>
          <a:xfrm>
            <a:off x="5982657" y="7715415"/>
            <a:ext cx="6035017" cy="613524"/>
            <a:chOff x="3789074" y="5946791"/>
            <a:chExt cx="7497491" cy="762200"/>
          </a:xfrm>
        </p:grpSpPr>
        <p:pic>
          <p:nvPicPr>
            <p:cNvPr id="15" name="Imagen 14">
              <a:extLst>
                <a:ext uri="{FF2B5EF4-FFF2-40B4-BE49-F238E27FC236}">
                  <a16:creationId xmlns:a16="http://schemas.microsoft.com/office/drawing/2014/main" id="{2B3B8372-7B97-4A3D-8F61-4CFB19DCE4D7}"/>
                </a:ext>
              </a:extLst>
            </p:cNvPr>
            <p:cNvPicPr>
              <a:picLocks noChangeAspect="1"/>
            </p:cNvPicPr>
            <p:nvPr/>
          </p:nvPicPr>
          <p:blipFill>
            <a:blip r:embed="rId4"/>
            <a:srcRect l="24584"/>
            <a:stretch/>
          </p:blipFill>
          <p:spPr>
            <a:xfrm>
              <a:off x="3789074" y="5946791"/>
              <a:ext cx="2283279" cy="746529"/>
            </a:xfrm>
            <a:prstGeom prst="rect">
              <a:avLst/>
            </a:prstGeom>
          </p:spPr>
        </p:pic>
        <p:sp>
          <p:nvSpPr>
            <p:cNvPr id="16" name="CuadroTexto 15">
              <a:extLst>
                <a:ext uri="{FF2B5EF4-FFF2-40B4-BE49-F238E27FC236}">
                  <a16:creationId xmlns:a16="http://schemas.microsoft.com/office/drawing/2014/main" id="{4C499087-F827-408C-824F-3A051BE998FE}"/>
                </a:ext>
              </a:extLst>
            </p:cNvPr>
            <p:cNvSpPr txBox="1"/>
            <p:nvPr/>
          </p:nvSpPr>
          <p:spPr>
            <a:xfrm>
              <a:off x="6205703" y="6040178"/>
              <a:ext cx="5080862" cy="668813"/>
            </a:xfrm>
            <a:prstGeom prst="rect">
              <a:avLst/>
            </a:prstGeom>
            <a:noFill/>
          </p:spPr>
          <p:txBody>
            <a:bodyPr wrap="square" rtlCol="0">
              <a:spAutoFit/>
            </a:bodyPr>
            <a:lstStyle/>
            <a:p>
              <a:pPr defTabSz="736001"/>
              <a:r>
                <a:rPr lang="es-EC" sz="1449" dirty="0">
                  <a:solidFill>
                    <a:srgbClr val="2D2D93"/>
                  </a:solidFill>
                  <a:latin typeface="Barlow Condensed Medium" pitchFamily="2" charset="77"/>
                </a:rPr>
                <a:t>Instituto Nacional de Investigación en Salud Pública – INSPI – “Dr. Leopoldo </a:t>
              </a:r>
              <a:r>
                <a:rPr lang="es-EC" sz="1449" dirty="0" err="1">
                  <a:solidFill>
                    <a:srgbClr val="2D2D93"/>
                  </a:solidFill>
                  <a:latin typeface="Barlow Condensed Medium" pitchFamily="2" charset="77"/>
                </a:rPr>
                <a:t>Izquieta</a:t>
              </a:r>
              <a:r>
                <a:rPr lang="es-EC" sz="1449" dirty="0">
                  <a:solidFill>
                    <a:srgbClr val="2D2D93"/>
                  </a:solidFill>
                  <a:latin typeface="Barlow Condensed Medium" pitchFamily="2" charset="77"/>
                </a:rPr>
                <a:t> Pérez</a:t>
              </a:r>
            </a:p>
          </p:txBody>
        </p:sp>
      </p:grpSp>
      <p:pic>
        <p:nvPicPr>
          <p:cNvPr id="17" name="Imagen 16">
            <a:extLst>
              <a:ext uri="{FF2B5EF4-FFF2-40B4-BE49-F238E27FC236}">
                <a16:creationId xmlns:a16="http://schemas.microsoft.com/office/drawing/2014/main" id="{920173D6-2755-49E5-9DC2-2600FE0870CE}"/>
              </a:ext>
            </a:extLst>
          </p:cNvPr>
          <p:cNvPicPr>
            <a:picLocks noChangeAspect="1"/>
          </p:cNvPicPr>
          <p:nvPr/>
        </p:nvPicPr>
        <p:blipFill>
          <a:blip r:embed="rId5"/>
          <a:srcRect l="53416"/>
          <a:stretch/>
        </p:blipFill>
        <p:spPr>
          <a:xfrm>
            <a:off x="1639975" y="222080"/>
            <a:ext cx="813310" cy="343680"/>
          </a:xfrm>
          <a:prstGeom prst="rect">
            <a:avLst/>
          </a:prstGeom>
        </p:spPr>
      </p:pic>
      <p:pic>
        <p:nvPicPr>
          <p:cNvPr id="18" name="Imagen 17">
            <a:extLst>
              <a:ext uri="{FF2B5EF4-FFF2-40B4-BE49-F238E27FC236}">
                <a16:creationId xmlns:a16="http://schemas.microsoft.com/office/drawing/2014/main" id="{C6E21CE3-882C-402C-94C9-D138BDFDC8D0}"/>
              </a:ext>
            </a:extLst>
          </p:cNvPr>
          <p:cNvPicPr>
            <a:picLocks noChangeAspect="1"/>
          </p:cNvPicPr>
          <p:nvPr/>
        </p:nvPicPr>
        <p:blipFill>
          <a:blip r:embed="rId6"/>
          <a:srcRect r="51333"/>
          <a:stretch/>
        </p:blipFill>
        <p:spPr>
          <a:xfrm>
            <a:off x="15329263" y="7358088"/>
            <a:ext cx="1031424" cy="417203"/>
          </a:xfrm>
          <a:prstGeom prst="rect">
            <a:avLst/>
          </a:prstGeom>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Google Shape;119;p4">
            <a:extLst>
              <a:ext uri="{FF2B5EF4-FFF2-40B4-BE49-F238E27FC236}">
                <a16:creationId xmlns:a16="http://schemas.microsoft.com/office/drawing/2014/main" id="{04F924BB-77CC-46C0-9E3D-240CC3AEA12B}"/>
              </a:ext>
            </a:extLst>
          </p:cNvPr>
          <p:cNvSpPr txBox="1"/>
          <p:nvPr/>
        </p:nvSpPr>
        <p:spPr>
          <a:xfrm>
            <a:off x="1346670" y="2676116"/>
            <a:ext cx="5403273" cy="3214029"/>
          </a:xfrm>
          <a:prstGeom prst="rect">
            <a:avLst/>
          </a:prstGeom>
          <a:noFill/>
          <a:ln>
            <a:noFill/>
          </a:ln>
        </p:spPr>
        <p:txBody>
          <a:bodyPr spcFirstLastPara="1" wrap="square" lIns="134982" tIns="67473" rIns="134982" bIns="67473" anchor="t" anchorCtr="0">
            <a:spAutoFit/>
          </a:bodyPr>
          <a:lstStyle/>
          <a:p>
            <a:pPr>
              <a:buClr>
                <a:srgbClr val="000000"/>
              </a:buClr>
              <a:buSzPts val="2000"/>
            </a:pPr>
            <a:r>
              <a:rPr lang="es-EC" sz="4000" b="1" dirty="0">
                <a:solidFill>
                  <a:srgbClr val="E5C400"/>
                </a:solidFill>
                <a:latin typeface="Helvetica" panose="00000700000000000000" pitchFamily="2" charset="0"/>
                <a:sym typeface="Arial"/>
              </a:rPr>
              <a:t>GESTIÓN DE INVESTIGACIÓN,
DESARROLLO E INNOVACIÓN </a:t>
            </a:r>
          </a:p>
          <a:p>
            <a:pPr>
              <a:buClr>
                <a:srgbClr val="000000"/>
              </a:buClr>
              <a:buSzPts val="2000"/>
            </a:pPr>
            <a:r>
              <a:rPr lang="es-EC" sz="4000" b="1" dirty="0">
                <a:solidFill>
                  <a:srgbClr val="E5C400"/>
                </a:solidFill>
                <a:latin typeface="Helvetica" panose="00000700000000000000" pitchFamily="2" charset="0"/>
                <a:sym typeface="Arial"/>
              </a:rPr>
              <a:t>INSPI - CZ9</a:t>
            </a:r>
            <a:endParaRPr sz="4000" b="1" dirty="0">
              <a:solidFill>
                <a:srgbClr val="E5C400"/>
              </a:solidFill>
              <a:latin typeface="Montserrat SemiBold" panose="00000700000000000000" pitchFamily="2" charset="0"/>
              <a:sym typeface="Arial"/>
            </a:endParaRPr>
          </a:p>
        </p:txBody>
      </p:sp>
      <p:sp>
        <p:nvSpPr>
          <p:cNvPr id="4" name="TextBox 3">
            <a:extLst>
              <a:ext uri="{FF2B5EF4-FFF2-40B4-BE49-F238E27FC236}">
                <a16:creationId xmlns:a16="http://schemas.microsoft.com/office/drawing/2014/main" id="{F3058773-65E0-CEF3-487E-01C0FE673C4C}"/>
              </a:ext>
            </a:extLst>
          </p:cNvPr>
          <p:cNvSpPr txBox="1"/>
          <p:nvPr/>
        </p:nvSpPr>
        <p:spPr>
          <a:xfrm>
            <a:off x="6749943" y="1399270"/>
            <a:ext cx="9129731" cy="4832092"/>
          </a:xfrm>
          <a:prstGeom prst="rect">
            <a:avLst/>
          </a:prstGeom>
          <a:noFill/>
        </p:spPr>
        <p:txBody>
          <a:bodyPr wrap="square" rtlCol="0">
            <a:spAutoFit/>
          </a:bodyPr>
          <a:lstStyle/>
          <a:p>
            <a:r>
              <a:rPr lang="en-US" sz="4400" dirty="0">
                <a:solidFill>
                  <a:schemeClr val="bg1"/>
                </a:solidFill>
              </a:rPr>
              <a:t>“La </a:t>
            </a:r>
            <a:r>
              <a:rPr lang="en-US" sz="4400" dirty="0" err="1">
                <a:solidFill>
                  <a:schemeClr val="bg1"/>
                </a:solidFill>
              </a:rPr>
              <a:t>Gestión</a:t>
            </a:r>
            <a:r>
              <a:rPr lang="en-US" sz="4400" dirty="0">
                <a:solidFill>
                  <a:schemeClr val="bg1"/>
                </a:solidFill>
              </a:rPr>
              <a:t> de </a:t>
            </a:r>
            <a:r>
              <a:rPr lang="en-US" sz="4400" dirty="0" err="1">
                <a:solidFill>
                  <a:schemeClr val="bg1"/>
                </a:solidFill>
              </a:rPr>
              <a:t>Investigación</a:t>
            </a:r>
            <a:r>
              <a:rPr lang="en-US" sz="4400" dirty="0">
                <a:solidFill>
                  <a:schemeClr val="bg1"/>
                </a:solidFill>
              </a:rPr>
              <a:t> del INSPI CZ9 </a:t>
            </a:r>
            <a:r>
              <a:rPr lang="en-US" sz="4400" dirty="0" err="1">
                <a:solidFill>
                  <a:schemeClr val="bg1"/>
                </a:solidFill>
              </a:rPr>
              <a:t>trabaja</a:t>
            </a:r>
            <a:r>
              <a:rPr lang="en-US" sz="4400" dirty="0">
                <a:solidFill>
                  <a:schemeClr val="bg1"/>
                </a:solidFill>
              </a:rPr>
              <a:t> para </a:t>
            </a:r>
            <a:r>
              <a:rPr lang="en-US" sz="4400" dirty="0" err="1">
                <a:solidFill>
                  <a:schemeClr val="bg1"/>
                </a:solidFill>
              </a:rPr>
              <a:t>generar</a:t>
            </a:r>
            <a:r>
              <a:rPr lang="en-US" sz="4400" dirty="0">
                <a:solidFill>
                  <a:schemeClr val="bg1"/>
                </a:solidFill>
              </a:rPr>
              <a:t> </a:t>
            </a:r>
            <a:r>
              <a:rPr lang="en-US" sz="4400" dirty="0" err="1">
                <a:solidFill>
                  <a:schemeClr val="bg1"/>
                </a:solidFill>
              </a:rPr>
              <a:t>evidencia</a:t>
            </a:r>
            <a:r>
              <a:rPr lang="en-US" sz="4400" dirty="0">
                <a:solidFill>
                  <a:schemeClr val="bg1"/>
                </a:solidFill>
              </a:rPr>
              <a:t> </a:t>
            </a:r>
            <a:r>
              <a:rPr lang="en-US" sz="4400" dirty="0" err="1">
                <a:solidFill>
                  <a:schemeClr val="bg1"/>
                </a:solidFill>
              </a:rPr>
              <a:t>útil</a:t>
            </a:r>
            <a:r>
              <a:rPr lang="en-US" sz="4400" dirty="0">
                <a:solidFill>
                  <a:schemeClr val="bg1"/>
                </a:solidFill>
              </a:rPr>
              <a:t> </a:t>
            </a:r>
            <a:r>
              <a:rPr lang="en-US" sz="4400" dirty="0" err="1">
                <a:solidFill>
                  <a:schemeClr val="bg1"/>
                </a:solidFill>
              </a:rPr>
              <a:t>sobre</a:t>
            </a:r>
            <a:r>
              <a:rPr lang="en-US" sz="4400" dirty="0">
                <a:solidFill>
                  <a:schemeClr val="bg1"/>
                </a:solidFill>
              </a:rPr>
              <a:t> </a:t>
            </a:r>
            <a:r>
              <a:rPr lang="en-US" sz="4400" dirty="0" err="1">
                <a:solidFill>
                  <a:schemeClr val="bg1"/>
                </a:solidFill>
              </a:rPr>
              <a:t>enfermedades</a:t>
            </a:r>
            <a:r>
              <a:rPr lang="en-US" sz="4400" dirty="0">
                <a:solidFill>
                  <a:schemeClr val="bg1"/>
                </a:solidFill>
              </a:rPr>
              <a:t> </a:t>
            </a:r>
            <a:r>
              <a:rPr lang="en-US" sz="4400" dirty="0" err="1">
                <a:solidFill>
                  <a:schemeClr val="bg1"/>
                </a:solidFill>
              </a:rPr>
              <a:t>transmisibles</a:t>
            </a:r>
            <a:r>
              <a:rPr lang="en-US" sz="4400" dirty="0">
                <a:solidFill>
                  <a:schemeClr val="bg1"/>
                </a:solidFill>
              </a:rPr>
              <a:t> , </a:t>
            </a:r>
            <a:r>
              <a:rPr lang="en-US" sz="4400" dirty="0" err="1">
                <a:solidFill>
                  <a:schemeClr val="bg1"/>
                </a:solidFill>
              </a:rPr>
              <a:t>riesgos</a:t>
            </a:r>
            <a:r>
              <a:rPr lang="en-US" sz="4400" dirty="0">
                <a:solidFill>
                  <a:schemeClr val="bg1"/>
                </a:solidFill>
              </a:rPr>
              <a:t> </a:t>
            </a:r>
            <a:r>
              <a:rPr lang="en-US" sz="4400" dirty="0" err="1">
                <a:solidFill>
                  <a:schemeClr val="bg1"/>
                </a:solidFill>
              </a:rPr>
              <a:t>en</a:t>
            </a:r>
            <a:r>
              <a:rPr lang="en-US" sz="4400" dirty="0">
                <a:solidFill>
                  <a:schemeClr val="bg1"/>
                </a:solidFill>
              </a:rPr>
              <a:t> </a:t>
            </a:r>
            <a:r>
              <a:rPr lang="en-US" sz="4400" dirty="0" err="1">
                <a:solidFill>
                  <a:schemeClr val="bg1"/>
                </a:solidFill>
              </a:rPr>
              <a:t>salud</a:t>
            </a:r>
            <a:r>
              <a:rPr lang="en-US" sz="4400" dirty="0">
                <a:solidFill>
                  <a:schemeClr val="bg1"/>
                </a:solidFill>
              </a:rPr>
              <a:t>, y para </a:t>
            </a:r>
            <a:r>
              <a:rPr lang="en-US" sz="4400" dirty="0" err="1">
                <a:solidFill>
                  <a:schemeClr val="bg1"/>
                </a:solidFill>
              </a:rPr>
              <a:t>transformar</a:t>
            </a:r>
            <a:r>
              <a:rPr lang="en-US" sz="4400" dirty="0">
                <a:solidFill>
                  <a:schemeClr val="bg1"/>
                </a:solidFill>
              </a:rPr>
              <a:t> </a:t>
            </a:r>
            <a:r>
              <a:rPr lang="en-US" sz="4400" dirty="0" err="1">
                <a:solidFill>
                  <a:schemeClr val="bg1"/>
                </a:solidFill>
              </a:rPr>
              <a:t>esa</a:t>
            </a:r>
            <a:r>
              <a:rPr lang="en-US" sz="4400" dirty="0">
                <a:solidFill>
                  <a:schemeClr val="bg1"/>
                </a:solidFill>
              </a:rPr>
              <a:t> </a:t>
            </a:r>
            <a:r>
              <a:rPr lang="en-US" sz="4400" dirty="0" err="1">
                <a:solidFill>
                  <a:schemeClr val="bg1"/>
                </a:solidFill>
              </a:rPr>
              <a:t>evidencia</a:t>
            </a:r>
            <a:r>
              <a:rPr lang="en-US" sz="4400" dirty="0">
                <a:solidFill>
                  <a:schemeClr val="bg1"/>
                </a:solidFill>
              </a:rPr>
              <a:t> </a:t>
            </a:r>
            <a:r>
              <a:rPr lang="en-US" sz="4400" dirty="0" err="1">
                <a:solidFill>
                  <a:schemeClr val="bg1"/>
                </a:solidFill>
              </a:rPr>
              <a:t>en</a:t>
            </a:r>
            <a:r>
              <a:rPr lang="en-US" sz="4400" dirty="0">
                <a:solidFill>
                  <a:schemeClr val="bg1"/>
                </a:solidFill>
              </a:rPr>
              <a:t> </a:t>
            </a:r>
            <a:r>
              <a:rPr lang="en-US" sz="4400" dirty="0" err="1">
                <a:solidFill>
                  <a:schemeClr val="bg1"/>
                </a:solidFill>
              </a:rPr>
              <a:t>decisiones</a:t>
            </a:r>
            <a:r>
              <a:rPr lang="en-US" sz="4400" dirty="0">
                <a:solidFill>
                  <a:schemeClr val="bg1"/>
                </a:solidFill>
              </a:rPr>
              <a:t>, </a:t>
            </a:r>
            <a:r>
              <a:rPr lang="en-US" sz="4400" dirty="0" err="1">
                <a:solidFill>
                  <a:schemeClr val="bg1"/>
                </a:solidFill>
              </a:rPr>
              <a:t>herramientas</a:t>
            </a:r>
            <a:r>
              <a:rPr lang="en-US" sz="4400" dirty="0">
                <a:solidFill>
                  <a:schemeClr val="bg1"/>
                </a:solidFill>
              </a:rPr>
              <a:t> y </a:t>
            </a:r>
            <a:r>
              <a:rPr lang="en-US" sz="4400" dirty="0" err="1">
                <a:solidFill>
                  <a:schemeClr val="bg1"/>
                </a:solidFill>
              </a:rPr>
              <a:t>capacidades</a:t>
            </a:r>
            <a:r>
              <a:rPr lang="en-US" sz="4400" dirty="0">
                <a:solidFill>
                  <a:schemeClr val="bg1"/>
                </a:solidFill>
              </a:rPr>
              <a:t> para </a:t>
            </a:r>
            <a:r>
              <a:rPr lang="en-US" sz="4400" dirty="0" err="1">
                <a:solidFill>
                  <a:schemeClr val="bg1"/>
                </a:solidFill>
              </a:rPr>
              <a:t>proteger</a:t>
            </a:r>
            <a:r>
              <a:rPr lang="en-US" sz="4400" dirty="0">
                <a:solidFill>
                  <a:schemeClr val="bg1"/>
                </a:solidFill>
              </a:rPr>
              <a:t> a la población.”</a:t>
            </a:r>
            <a:endParaRPr lang="en-EC" sz="4400" dirty="0">
              <a:solidFill>
                <a:schemeClr val="bg1"/>
              </a:solidFill>
            </a:endParaRPr>
          </a:p>
        </p:txBody>
      </p:sp>
    </p:spTree>
    <p:extLst>
      <p:ext uri="{BB962C8B-B14F-4D97-AF65-F5344CB8AC3E}">
        <p14:creationId xmlns:p14="http://schemas.microsoft.com/office/powerpoint/2010/main" val="3693530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552920" y="249740"/>
            <a:ext cx="10582974" cy="461665"/>
          </a:xfrm>
          <a:prstGeom prst="rect">
            <a:avLst/>
          </a:prstGeom>
        </p:spPr>
        <p:txBody>
          <a:bodyPr lIns="0" tIns="0" rIns="0" bIns="0" rtlCol="0" anchor="t">
            <a:spAutoFit/>
          </a:bodyPr>
          <a:lstStyle/>
          <a:p>
            <a:pPr defTabSz="736001">
              <a:lnSpc>
                <a:spcPts val="3622"/>
              </a:lnSpc>
            </a:pPr>
            <a:r>
              <a:rPr lang="en-US" sz="3018" spc="-1">
                <a:solidFill>
                  <a:srgbClr val="2E2D91"/>
                </a:solidFill>
                <a:latin typeface="Arial"/>
                <a:ea typeface="Arial"/>
                <a:cs typeface="Arial"/>
                <a:sym typeface="Arial"/>
              </a:rPr>
              <a:t>Aportes de la Vigilancia Genómica a la Salud Pública</a:t>
            </a:r>
          </a:p>
        </p:txBody>
      </p:sp>
      <p:sp>
        <p:nvSpPr>
          <p:cNvPr id="8" name="Freeform 8"/>
          <p:cNvSpPr/>
          <p:nvPr/>
        </p:nvSpPr>
        <p:spPr>
          <a:xfrm>
            <a:off x="6767373" y="5698104"/>
            <a:ext cx="9171022" cy="2317767"/>
          </a:xfrm>
          <a:custGeom>
            <a:avLst/>
            <a:gdLst/>
            <a:ahLst/>
            <a:cxnLst/>
            <a:rect l="l" t="t" r="r" b="b"/>
            <a:pathLst>
              <a:path w="11393447" h="2879435">
                <a:moveTo>
                  <a:pt x="0" y="0"/>
                </a:moveTo>
                <a:lnTo>
                  <a:pt x="11393447" y="0"/>
                </a:lnTo>
                <a:lnTo>
                  <a:pt x="11393447" y="2879435"/>
                </a:lnTo>
                <a:lnTo>
                  <a:pt x="0" y="2879435"/>
                </a:lnTo>
                <a:lnTo>
                  <a:pt x="0" y="0"/>
                </a:lnTo>
                <a:close/>
              </a:path>
            </a:pathLst>
          </a:custGeom>
          <a:blipFill>
            <a:blip r:embed="rId3">
              <a:alphaModFix amt="19999"/>
              <a:extLst>
                <a:ext uri="{96DAC541-7B7A-43D3-8B79-37D633B846F1}">
                  <asvg:svgBlip xmlns:asvg="http://schemas.microsoft.com/office/drawing/2016/SVG/main" r:embed="rId4"/>
                </a:ext>
              </a:extLst>
            </a:blip>
            <a:stretch>
              <a:fillRect/>
            </a:stretch>
          </a:blipFill>
        </p:spPr>
        <p:txBody>
          <a:bodyPr/>
          <a:lstStyle/>
          <a:p>
            <a:pPr defTabSz="736001"/>
            <a:endParaRPr lang="es-EC" sz="1449">
              <a:solidFill>
                <a:prstClr val="black"/>
              </a:solidFill>
              <a:latin typeface="Calibri"/>
            </a:endParaRPr>
          </a:p>
        </p:txBody>
      </p:sp>
      <p:sp>
        <p:nvSpPr>
          <p:cNvPr id="10" name="Freeform 10"/>
          <p:cNvSpPr/>
          <p:nvPr/>
        </p:nvSpPr>
        <p:spPr>
          <a:xfrm>
            <a:off x="6229275" y="1030664"/>
            <a:ext cx="9402555" cy="2376282"/>
          </a:xfrm>
          <a:custGeom>
            <a:avLst/>
            <a:gdLst/>
            <a:ahLst/>
            <a:cxnLst/>
            <a:rect l="l" t="t" r="r" b="b"/>
            <a:pathLst>
              <a:path w="11681088" h="2952130">
                <a:moveTo>
                  <a:pt x="0" y="0"/>
                </a:moveTo>
                <a:lnTo>
                  <a:pt x="11681089" y="0"/>
                </a:lnTo>
                <a:lnTo>
                  <a:pt x="11681089" y="2952129"/>
                </a:lnTo>
                <a:lnTo>
                  <a:pt x="0" y="2952129"/>
                </a:lnTo>
                <a:lnTo>
                  <a:pt x="0" y="0"/>
                </a:lnTo>
                <a:close/>
              </a:path>
            </a:pathLst>
          </a:custGeom>
          <a:blipFill>
            <a:blip r:embed="rId3">
              <a:alphaModFix amt="19999"/>
              <a:extLst>
                <a:ext uri="{96DAC541-7B7A-43D3-8B79-37D633B846F1}">
                  <asvg:svgBlip xmlns:asvg="http://schemas.microsoft.com/office/drawing/2016/SVG/main" r:embed="rId4"/>
                </a:ext>
              </a:extLst>
            </a:blip>
            <a:stretch>
              <a:fillRect/>
            </a:stretch>
          </a:blipFill>
        </p:spPr>
        <p:txBody>
          <a:bodyPr/>
          <a:lstStyle/>
          <a:p>
            <a:pPr defTabSz="736001"/>
            <a:endParaRPr lang="es-EC" sz="1449">
              <a:solidFill>
                <a:prstClr val="black"/>
              </a:solidFill>
              <a:latin typeface="Calibri"/>
            </a:endParaRPr>
          </a:p>
        </p:txBody>
      </p:sp>
      <p:sp>
        <p:nvSpPr>
          <p:cNvPr id="13" name="Freeform 13"/>
          <p:cNvSpPr/>
          <p:nvPr/>
        </p:nvSpPr>
        <p:spPr>
          <a:xfrm>
            <a:off x="2012748" y="3309341"/>
            <a:ext cx="9171022" cy="2317767"/>
          </a:xfrm>
          <a:custGeom>
            <a:avLst/>
            <a:gdLst/>
            <a:ahLst/>
            <a:cxnLst/>
            <a:rect l="l" t="t" r="r" b="b"/>
            <a:pathLst>
              <a:path w="11393447" h="2879435">
                <a:moveTo>
                  <a:pt x="0" y="0"/>
                </a:moveTo>
                <a:lnTo>
                  <a:pt x="11393447" y="0"/>
                </a:lnTo>
                <a:lnTo>
                  <a:pt x="11393447" y="2879435"/>
                </a:lnTo>
                <a:lnTo>
                  <a:pt x="0" y="2879435"/>
                </a:lnTo>
                <a:lnTo>
                  <a:pt x="0" y="0"/>
                </a:lnTo>
                <a:close/>
              </a:path>
            </a:pathLst>
          </a:custGeom>
          <a:blipFill>
            <a:blip r:embed="rId3">
              <a:alphaModFix amt="19999"/>
              <a:extLst>
                <a:ext uri="{96DAC541-7B7A-43D3-8B79-37D633B846F1}">
                  <asvg:svgBlip xmlns:asvg="http://schemas.microsoft.com/office/drawing/2016/SVG/main" r:embed="rId4"/>
                </a:ext>
              </a:extLst>
            </a:blip>
            <a:stretch>
              <a:fillRect/>
            </a:stretch>
          </a:blipFill>
        </p:spPr>
        <p:txBody>
          <a:bodyPr/>
          <a:lstStyle/>
          <a:p>
            <a:pPr defTabSz="736001"/>
            <a:endParaRPr lang="es-EC" sz="1449">
              <a:solidFill>
                <a:prstClr val="black"/>
              </a:solidFill>
              <a:latin typeface="Calibri"/>
            </a:endParaRPr>
          </a:p>
        </p:txBody>
      </p:sp>
      <p:sp>
        <p:nvSpPr>
          <p:cNvPr id="14" name="TextBox 14"/>
          <p:cNvSpPr txBox="1"/>
          <p:nvPr/>
        </p:nvSpPr>
        <p:spPr>
          <a:xfrm>
            <a:off x="2453285" y="3821430"/>
            <a:ext cx="8451742" cy="1527341"/>
          </a:xfrm>
          <a:prstGeom prst="rect">
            <a:avLst/>
          </a:prstGeom>
        </p:spPr>
        <p:txBody>
          <a:bodyPr wrap="square" lIns="0" tIns="0" rIns="0" bIns="0" rtlCol="0" anchor="t">
            <a:spAutoFit/>
          </a:bodyPr>
          <a:lstStyle/>
          <a:p>
            <a:pPr algn="just" defTabSz="736001">
              <a:lnSpc>
                <a:spcPts val="2366"/>
              </a:lnSpc>
            </a:pPr>
            <a:r>
              <a:rPr lang="pt-BR" sz="1932" b="1" dirty="0">
                <a:solidFill>
                  <a:prstClr val="black"/>
                </a:solidFill>
                <a:latin typeface="Calibri"/>
              </a:rPr>
              <a:t>Vigilancia genómica de influenza A (H3N2) variante K</a:t>
            </a:r>
          </a:p>
          <a:p>
            <a:pPr algn="just" defTabSz="736001">
              <a:lnSpc>
                <a:spcPts val="2366"/>
              </a:lnSpc>
            </a:pPr>
            <a:r>
              <a:rPr lang="es-MX" sz="1932" dirty="0">
                <a:solidFill>
                  <a:prstClr val="black"/>
                </a:solidFill>
                <a:latin typeface="Calibri"/>
              </a:rPr>
              <a:t>La vigilancia genómica de influenza A (H3N2) variante K permite identificar cambios genéticos asociados a su transmisibilidad, establecer vínculos entre casos importados y circulación local, y generar evidencia molecular que fortalece la notificación y respuesta oportuna del sistema nacional de vigilancia epidemiológica.</a:t>
            </a:r>
            <a:endParaRPr lang="en-US" sz="1623" dirty="0">
              <a:solidFill>
                <a:srgbClr val="000000"/>
              </a:solidFill>
              <a:latin typeface="Open Sans"/>
              <a:ea typeface="Open Sans"/>
              <a:cs typeface="Open Sans"/>
              <a:sym typeface="Open Sans"/>
            </a:endParaRPr>
          </a:p>
        </p:txBody>
      </p:sp>
      <p:sp>
        <p:nvSpPr>
          <p:cNvPr id="15" name="TextBox 15"/>
          <p:cNvSpPr txBox="1"/>
          <p:nvPr/>
        </p:nvSpPr>
        <p:spPr>
          <a:xfrm>
            <a:off x="6531842" y="1707986"/>
            <a:ext cx="8797421" cy="1219565"/>
          </a:xfrm>
          <a:prstGeom prst="rect">
            <a:avLst/>
          </a:prstGeom>
        </p:spPr>
        <p:txBody>
          <a:bodyPr lIns="0" tIns="0" rIns="0" bIns="0" rtlCol="0" anchor="t">
            <a:spAutoFit/>
          </a:bodyPr>
          <a:lstStyle/>
          <a:p>
            <a:pPr algn="just" defTabSz="736001">
              <a:lnSpc>
                <a:spcPts val="2366"/>
              </a:lnSpc>
            </a:pPr>
            <a:r>
              <a:rPr lang="es-EC" sz="1932" b="1" dirty="0">
                <a:solidFill>
                  <a:prstClr val="black"/>
                </a:solidFill>
                <a:latin typeface="Calibri"/>
              </a:rPr>
              <a:t>Vigilancia genómica del virus de chikungunya</a:t>
            </a:r>
          </a:p>
          <a:p>
            <a:pPr algn="just" defTabSz="736001">
              <a:lnSpc>
                <a:spcPts val="2366"/>
              </a:lnSpc>
            </a:pPr>
            <a:r>
              <a:rPr lang="es-MX" sz="1932" dirty="0">
                <a:solidFill>
                  <a:prstClr val="black"/>
                </a:solidFill>
                <a:latin typeface="Calibri"/>
              </a:rPr>
              <a:t>La vigilancia genómica del virus de chikungunya ha permitido identificar el genotipo circulante en casos importados y sustentar su origen, como una estrategia que fortalece la detección oportuna y la respuesta del sistema de salud pública.</a:t>
            </a:r>
          </a:p>
        </p:txBody>
      </p:sp>
      <p:sp>
        <p:nvSpPr>
          <p:cNvPr id="16" name="TextBox 16"/>
          <p:cNvSpPr txBox="1"/>
          <p:nvPr/>
        </p:nvSpPr>
        <p:spPr>
          <a:xfrm>
            <a:off x="7344251" y="6242979"/>
            <a:ext cx="8135888" cy="1219565"/>
          </a:xfrm>
          <a:prstGeom prst="rect">
            <a:avLst/>
          </a:prstGeom>
        </p:spPr>
        <p:txBody>
          <a:bodyPr lIns="0" tIns="0" rIns="0" bIns="0" rtlCol="0" anchor="t">
            <a:spAutoFit/>
          </a:bodyPr>
          <a:lstStyle/>
          <a:p>
            <a:pPr algn="just" defTabSz="736001">
              <a:lnSpc>
                <a:spcPts val="2366"/>
              </a:lnSpc>
            </a:pPr>
            <a:r>
              <a:rPr lang="es-EC" sz="1932" b="1" dirty="0">
                <a:solidFill>
                  <a:prstClr val="black"/>
                </a:solidFill>
                <a:latin typeface="Calibri"/>
              </a:rPr>
              <a:t>Vigilancia genómica del virus de la fiebre amarilla</a:t>
            </a:r>
          </a:p>
          <a:p>
            <a:pPr algn="just" defTabSz="736001">
              <a:lnSpc>
                <a:spcPts val="2366"/>
              </a:lnSpc>
            </a:pPr>
            <a:r>
              <a:rPr lang="es-MX" sz="1932" dirty="0">
                <a:solidFill>
                  <a:prstClr val="black"/>
                </a:solidFill>
                <a:latin typeface="Calibri"/>
              </a:rPr>
              <a:t>La vigilancia genómica del virus de la fiebre amarilla permite identificar linajes circulantes y sustentar la notificación oportuna de casos importados en el sistema nacional de vigilancia epidemiológica así como los casos asociados a vacunación.</a:t>
            </a:r>
            <a:endParaRPr lang="en-US" sz="1623" dirty="0">
              <a:solidFill>
                <a:srgbClr val="000000"/>
              </a:solidFill>
              <a:latin typeface="Open Sans"/>
              <a:ea typeface="Open Sans"/>
              <a:cs typeface="Open Sans"/>
              <a:sym typeface="Open Sans"/>
            </a:endParaRPr>
          </a:p>
        </p:txBody>
      </p:sp>
      <p:grpSp>
        <p:nvGrpSpPr>
          <p:cNvPr id="17" name="Grupo 16">
            <a:extLst>
              <a:ext uri="{FF2B5EF4-FFF2-40B4-BE49-F238E27FC236}">
                <a16:creationId xmlns:a16="http://schemas.microsoft.com/office/drawing/2014/main" id="{973F11AA-D18E-4CCE-9A69-E4C0F4C798EF}"/>
              </a:ext>
            </a:extLst>
          </p:cNvPr>
          <p:cNvGrpSpPr/>
          <p:nvPr/>
        </p:nvGrpSpPr>
        <p:grpSpPr>
          <a:xfrm>
            <a:off x="5982657" y="7715415"/>
            <a:ext cx="6035017" cy="613524"/>
            <a:chOff x="3789074" y="5946791"/>
            <a:chExt cx="7497491" cy="762200"/>
          </a:xfrm>
        </p:grpSpPr>
        <p:pic>
          <p:nvPicPr>
            <p:cNvPr id="18" name="Imagen 17">
              <a:extLst>
                <a:ext uri="{FF2B5EF4-FFF2-40B4-BE49-F238E27FC236}">
                  <a16:creationId xmlns:a16="http://schemas.microsoft.com/office/drawing/2014/main" id="{1ABA1AF9-714B-45D7-88C0-BAE99F39375E}"/>
                </a:ext>
              </a:extLst>
            </p:cNvPr>
            <p:cNvPicPr>
              <a:picLocks noChangeAspect="1"/>
            </p:cNvPicPr>
            <p:nvPr/>
          </p:nvPicPr>
          <p:blipFill>
            <a:blip r:embed="rId5"/>
            <a:srcRect l="24584"/>
            <a:stretch/>
          </p:blipFill>
          <p:spPr>
            <a:xfrm>
              <a:off x="3789074" y="5946791"/>
              <a:ext cx="2283279" cy="746529"/>
            </a:xfrm>
            <a:prstGeom prst="rect">
              <a:avLst/>
            </a:prstGeom>
          </p:spPr>
        </p:pic>
        <p:sp>
          <p:nvSpPr>
            <p:cNvPr id="19" name="CuadroTexto 18">
              <a:extLst>
                <a:ext uri="{FF2B5EF4-FFF2-40B4-BE49-F238E27FC236}">
                  <a16:creationId xmlns:a16="http://schemas.microsoft.com/office/drawing/2014/main" id="{FEA89726-B5D5-4551-899D-CFDE6697E21C}"/>
                </a:ext>
              </a:extLst>
            </p:cNvPr>
            <p:cNvSpPr txBox="1"/>
            <p:nvPr/>
          </p:nvSpPr>
          <p:spPr>
            <a:xfrm>
              <a:off x="6205703" y="6040178"/>
              <a:ext cx="5080862" cy="668813"/>
            </a:xfrm>
            <a:prstGeom prst="rect">
              <a:avLst/>
            </a:prstGeom>
            <a:noFill/>
          </p:spPr>
          <p:txBody>
            <a:bodyPr wrap="square" rtlCol="0">
              <a:spAutoFit/>
            </a:bodyPr>
            <a:lstStyle/>
            <a:p>
              <a:pPr defTabSz="736001"/>
              <a:r>
                <a:rPr lang="es-EC" sz="1449" dirty="0">
                  <a:solidFill>
                    <a:srgbClr val="2D2D93"/>
                  </a:solidFill>
                  <a:latin typeface="Barlow Condensed Medium" pitchFamily="2" charset="77"/>
                </a:rPr>
                <a:t>Instituto Nacional de Investigación en Salud Pública – INSPI – “Dr. Leopoldo </a:t>
              </a:r>
              <a:r>
                <a:rPr lang="es-EC" sz="1449" dirty="0" err="1">
                  <a:solidFill>
                    <a:srgbClr val="2D2D93"/>
                  </a:solidFill>
                  <a:latin typeface="Barlow Condensed Medium" pitchFamily="2" charset="77"/>
                </a:rPr>
                <a:t>Izquieta</a:t>
              </a:r>
              <a:r>
                <a:rPr lang="es-EC" sz="1449" dirty="0">
                  <a:solidFill>
                    <a:srgbClr val="2D2D93"/>
                  </a:solidFill>
                  <a:latin typeface="Barlow Condensed Medium" pitchFamily="2" charset="77"/>
                </a:rPr>
                <a:t> Pérez</a:t>
              </a:r>
            </a:p>
          </p:txBody>
        </p:sp>
      </p:grpSp>
      <p:pic>
        <p:nvPicPr>
          <p:cNvPr id="20" name="Imagen 19">
            <a:extLst>
              <a:ext uri="{FF2B5EF4-FFF2-40B4-BE49-F238E27FC236}">
                <a16:creationId xmlns:a16="http://schemas.microsoft.com/office/drawing/2014/main" id="{E753C9CB-73E5-4B92-B5A1-65C60B84BA51}"/>
              </a:ext>
            </a:extLst>
          </p:cNvPr>
          <p:cNvPicPr>
            <a:picLocks noChangeAspect="1"/>
          </p:cNvPicPr>
          <p:nvPr/>
        </p:nvPicPr>
        <p:blipFill>
          <a:blip r:embed="rId6"/>
          <a:srcRect l="53416"/>
          <a:stretch/>
        </p:blipFill>
        <p:spPr>
          <a:xfrm>
            <a:off x="1639975" y="222080"/>
            <a:ext cx="813310" cy="343680"/>
          </a:xfrm>
          <a:prstGeom prst="rect">
            <a:avLst/>
          </a:prstGeom>
        </p:spPr>
      </p:pic>
      <p:pic>
        <p:nvPicPr>
          <p:cNvPr id="21" name="Imagen 20">
            <a:extLst>
              <a:ext uri="{FF2B5EF4-FFF2-40B4-BE49-F238E27FC236}">
                <a16:creationId xmlns:a16="http://schemas.microsoft.com/office/drawing/2014/main" id="{E072DE29-8434-43D5-8CC2-718D67336889}"/>
              </a:ext>
            </a:extLst>
          </p:cNvPr>
          <p:cNvPicPr>
            <a:picLocks noChangeAspect="1"/>
          </p:cNvPicPr>
          <p:nvPr/>
        </p:nvPicPr>
        <p:blipFill>
          <a:blip r:embed="rId7"/>
          <a:srcRect r="51333"/>
          <a:stretch/>
        </p:blipFill>
        <p:spPr>
          <a:xfrm>
            <a:off x="15329263" y="7358088"/>
            <a:ext cx="1031424" cy="417203"/>
          </a:xfrm>
          <a:prstGeom prst="rect">
            <a:avLst/>
          </a:prstGeom>
        </p:spPr>
      </p:pic>
      <p:pic>
        <p:nvPicPr>
          <p:cNvPr id="3" name="Imagen 2">
            <a:extLst>
              <a:ext uri="{FF2B5EF4-FFF2-40B4-BE49-F238E27FC236}">
                <a16:creationId xmlns:a16="http://schemas.microsoft.com/office/drawing/2014/main" id="{DDB960E8-05FE-48D7-8A31-907E33AB7E1C}"/>
              </a:ext>
            </a:extLst>
          </p:cNvPr>
          <p:cNvPicPr>
            <a:picLocks noChangeAspect="1"/>
          </p:cNvPicPr>
          <p:nvPr/>
        </p:nvPicPr>
        <p:blipFill>
          <a:blip r:embed="rId8"/>
          <a:stretch>
            <a:fillRect/>
          </a:stretch>
        </p:blipFill>
        <p:spPr>
          <a:xfrm>
            <a:off x="1795929" y="1196058"/>
            <a:ext cx="4380096" cy="2113283"/>
          </a:xfrm>
          <a:prstGeom prst="rect">
            <a:avLst/>
          </a:prstGeom>
        </p:spPr>
      </p:pic>
      <p:pic>
        <p:nvPicPr>
          <p:cNvPr id="6" name="Imagen 5">
            <a:extLst>
              <a:ext uri="{FF2B5EF4-FFF2-40B4-BE49-F238E27FC236}">
                <a16:creationId xmlns:a16="http://schemas.microsoft.com/office/drawing/2014/main" id="{FB252C33-8FE8-4C3F-959B-7DEA76243098}"/>
              </a:ext>
            </a:extLst>
          </p:cNvPr>
          <p:cNvPicPr>
            <a:picLocks noChangeAspect="1"/>
          </p:cNvPicPr>
          <p:nvPr/>
        </p:nvPicPr>
        <p:blipFill>
          <a:blip r:embed="rId9"/>
          <a:stretch>
            <a:fillRect/>
          </a:stretch>
        </p:blipFill>
        <p:spPr>
          <a:xfrm>
            <a:off x="11521996" y="3528549"/>
            <a:ext cx="3122315" cy="2369978"/>
          </a:xfrm>
          <a:prstGeom prst="rect">
            <a:avLst/>
          </a:prstGeom>
        </p:spPr>
      </p:pic>
      <p:pic>
        <p:nvPicPr>
          <p:cNvPr id="25" name="Imagen 24">
            <a:extLst>
              <a:ext uri="{FF2B5EF4-FFF2-40B4-BE49-F238E27FC236}">
                <a16:creationId xmlns:a16="http://schemas.microsoft.com/office/drawing/2014/main" id="{C27B773F-A7B9-4C84-9A91-112B371E4458}"/>
              </a:ext>
            </a:extLst>
          </p:cNvPr>
          <p:cNvPicPr>
            <a:picLocks noChangeAspect="1"/>
          </p:cNvPicPr>
          <p:nvPr/>
        </p:nvPicPr>
        <p:blipFill>
          <a:blip r:embed="rId10"/>
          <a:stretch>
            <a:fillRect/>
          </a:stretch>
        </p:blipFill>
        <p:spPr>
          <a:xfrm>
            <a:off x="1778977" y="6157411"/>
            <a:ext cx="5107019" cy="1721061"/>
          </a:xfrm>
          <a:prstGeom prst="rect">
            <a:avLst/>
          </a:prstGeom>
        </p:spPr>
      </p:pic>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552920" y="249740"/>
            <a:ext cx="10582974" cy="461665"/>
          </a:xfrm>
          <a:prstGeom prst="rect">
            <a:avLst/>
          </a:prstGeom>
        </p:spPr>
        <p:txBody>
          <a:bodyPr lIns="0" tIns="0" rIns="0" bIns="0" rtlCol="0" anchor="t">
            <a:spAutoFit/>
          </a:bodyPr>
          <a:lstStyle/>
          <a:p>
            <a:pPr defTabSz="736001">
              <a:lnSpc>
                <a:spcPts val="3622"/>
              </a:lnSpc>
            </a:pPr>
            <a:r>
              <a:rPr lang="en-US" sz="3018" spc="-1">
                <a:solidFill>
                  <a:srgbClr val="2E2D91"/>
                </a:solidFill>
                <a:latin typeface="Arial"/>
                <a:ea typeface="Arial"/>
                <a:cs typeface="Arial"/>
                <a:sym typeface="Arial"/>
              </a:rPr>
              <a:t>Aportes de la Vigilancia Genómica a la Salud Pública</a:t>
            </a:r>
          </a:p>
        </p:txBody>
      </p:sp>
      <p:sp>
        <p:nvSpPr>
          <p:cNvPr id="7" name="Freeform 7"/>
          <p:cNvSpPr/>
          <p:nvPr/>
        </p:nvSpPr>
        <p:spPr>
          <a:xfrm>
            <a:off x="6682856" y="833756"/>
            <a:ext cx="9402555" cy="2376282"/>
          </a:xfrm>
          <a:custGeom>
            <a:avLst/>
            <a:gdLst/>
            <a:ahLst/>
            <a:cxnLst/>
            <a:rect l="l" t="t" r="r" b="b"/>
            <a:pathLst>
              <a:path w="11681088" h="2952130">
                <a:moveTo>
                  <a:pt x="0" y="0"/>
                </a:moveTo>
                <a:lnTo>
                  <a:pt x="11681088" y="0"/>
                </a:lnTo>
                <a:lnTo>
                  <a:pt x="11681088" y="2952130"/>
                </a:lnTo>
                <a:lnTo>
                  <a:pt x="0" y="2952130"/>
                </a:lnTo>
                <a:lnTo>
                  <a:pt x="0" y="0"/>
                </a:lnTo>
                <a:close/>
              </a:path>
            </a:pathLst>
          </a:custGeom>
          <a:blipFill>
            <a:blip r:embed="rId3">
              <a:alphaModFix amt="19999"/>
              <a:extLst>
                <a:ext uri="{96DAC541-7B7A-43D3-8B79-37D633B846F1}">
                  <asvg:svgBlip xmlns:asvg="http://schemas.microsoft.com/office/drawing/2016/SVG/main" r:embed="rId4"/>
                </a:ext>
              </a:extLst>
            </a:blip>
            <a:stretch>
              <a:fillRect/>
            </a:stretch>
          </a:blipFill>
        </p:spPr>
        <p:txBody>
          <a:bodyPr/>
          <a:lstStyle/>
          <a:p>
            <a:pPr defTabSz="736001"/>
            <a:endParaRPr lang="es-EC" sz="1449">
              <a:solidFill>
                <a:prstClr val="black"/>
              </a:solidFill>
              <a:latin typeface="Calibri"/>
            </a:endParaRPr>
          </a:p>
        </p:txBody>
      </p:sp>
      <p:sp>
        <p:nvSpPr>
          <p:cNvPr id="9" name="Freeform 9"/>
          <p:cNvSpPr/>
          <p:nvPr/>
        </p:nvSpPr>
        <p:spPr>
          <a:xfrm>
            <a:off x="2054446" y="3214978"/>
            <a:ext cx="9402555" cy="2376282"/>
          </a:xfrm>
          <a:custGeom>
            <a:avLst/>
            <a:gdLst/>
            <a:ahLst/>
            <a:cxnLst/>
            <a:rect l="l" t="t" r="r" b="b"/>
            <a:pathLst>
              <a:path w="11681088" h="2952130">
                <a:moveTo>
                  <a:pt x="0" y="0"/>
                </a:moveTo>
                <a:lnTo>
                  <a:pt x="11681088" y="0"/>
                </a:lnTo>
                <a:lnTo>
                  <a:pt x="11681088" y="2952129"/>
                </a:lnTo>
                <a:lnTo>
                  <a:pt x="0" y="2952129"/>
                </a:lnTo>
                <a:lnTo>
                  <a:pt x="0" y="0"/>
                </a:lnTo>
                <a:close/>
              </a:path>
            </a:pathLst>
          </a:custGeom>
          <a:blipFill>
            <a:blip r:embed="rId3">
              <a:alphaModFix amt="19999"/>
              <a:extLst>
                <a:ext uri="{96DAC541-7B7A-43D3-8B79-37D633B846F1}">
                  <asvg:svgBlip xmlns:asvg="http://schemas.microsoft.com/office/drawing/2016/SVG/main" r:embed="rId4"/>
                </a:ext>
              </a:extLst>
            </a:blip>
            <a:stretch>
              <a:fillRect/>
            </a:stretch>
          </a:blipFill>
        </p:spPr>
        <p:txBody>
          <a:bodyPr/>
          <a:lstStyle/>
          <a:p>
            <a:pPr defTabSz="736001"/>
            <a:endParaRPr lang="es-EC" sz="1449">
              <a:solidFill>
                <a:prstClr val="black"/>
              </a:solidFill>
              <a:latin typeface="Calibri"/>
            </a:endParaRPr>
          </a:p>
        </p:txBody>
      </p:sp>
      <p:sp>
        <p:nvSpPr>
          <p:cNvPr id="11" name="Freeform 11"/>
          <p:cNvSpPr/>
          <p:nvPr/>
        </p:nvSpPr>
        <p:spPr>
          <a:xfrm>
            <a:off x="5966398" y="5705348"/>
            <a:ext cx="9402555" cy="2376282"/>
          </a:xfrm>
          <a:custGeom>
            <a:avLst/>
            <a:gdLst/>
            <a:ahLst/>
            <a:cxnLst/>
            <a:rect l="l" t="t" r="r" b="b"/>
            <a:pathLst>
              <a:path w="11681088" h="2952130">
                <a:moveTo>
                  <a:pt x="0" y="0"/>
                </a:moveTo>
                <a:lnTo>
                  <a:pt x="11681089" y="0"/>
                </a:lnTo>
                <a:lnTo>
                  <a:pt x="11681089" y="2952129"/>
                </a:lnTo>
                <a:lnTo>
                  <a:pt x="0" y="2952129"/>
                </a:lnTo>
                <a:lnTo>
                  <a:pt x="0" y="0"/>
                </a:lnTo>
                <a:close/>
              </a:path>
            </a:pathLst>
          </a:custGeom>
          <a:blipFill>
            <a:blip r:embed="rId3">
              <a:alphaModFix amt="19999"/>
              <a:extLst>
                <a:ext uri="{96DAC541-7B7A-43D3-8B79-37D633B846F1}">
                  <asvg:svgBlip xmlns:asvg="http://schemas.microsoft.com/office/drawing/2016/SVG/main" r:embed="rId4"/>
                </a:ext>
              </a:extLst>
            </a:blip>
            <a:stretch>
              <a:fillRect/>
            </a:stretch>
          </a:blipFill>
        </p:spPr>
        <p:txBody>
          <a:bodyPr/>
          <a:lstStyle/>
          <a:p>
            <a:pPr defTabSz="736001"/>
            <a:endParaRPr lang="es-EC" sz="1449">
              <a:solidFill>
                <a:prstClr val="black"/>
              </a:solidFill>
              <a:latin typeface="Calibri"/>
            </a:endParaRPr>
          </a:p>
        </p:txBody>
      </p:sp>
      <p:sp>
        <p:nvSpPr>
          <p:cNvPr id="12" name="Freeform 12"/>
          <p:cNvSpPr/>
          <p:nvPr/>
        </p:nvSpPr>
        <p:spPr>
          <a:xfrm>
            <a:off x="2684294" y="5904118"/>
            <a:ext cx="3195001" cy="2376282"/>
          </a:xfrm>
          <a:custGeom>
            <a:avLst/>
            <a:gdLst/>
            <a:ahLst/>
            <a:cxnLst/>
            <a:rect l="l" t="t" r="r" b="b"/>
            <a:pathLst>
              <a:path w="3969250" h="2952130">
                <a:moveTo>
                  <a:pt x="0" y="0"/>
                </a:moveTo>
                <a:lnTo>
                  <a:pt x="3969250" y="0"/>
                </a:lnTo>
                <a:lnTo>
                  <a:pt x="3969250" y="2952130"/>
                </a:lnTo>
                <a:lnTo>
                  <a:pt x="0" y="2952130"/>
                </a:lnTo>
                <a:lnTo>
                  <a:pt x="0" y="0"/>
                </a:lnTo>
                <a:close/>
              </a:path>
            </a:pathLst>
          </a:custGeom>
          <a:blipFill>
            <a:blip r:embed="rId5"/>
            <a:stretch>
              <a:fillRect/>
            </a:stretch>
          </a:blipFill>
        </p:spPr>
        <p:txBody>
          <a:bodyPr/>
          <a:lstStyle/>
          <a:p>
            <a:pPr defTabSz="736001"/>
            <a:endParaRPr lang="es-EC" sz="1449">
              <a:solidFill>
                <a:prstClr val="black"/>
              </a:solidFill>
              <a:latin typeface="Calibri"/>
            </a:endParaRPr>
          </a:p>
        </p:txBody>
      </p:sp>
      <p:sp>
        <p:nvSpPr>
          <p:cNvPr id="13" name="TextBox 13"/>
          <p:cNvSpPr txBox="1"/>
          <p:nvPr/>
        </p:nvSpPr>
        <p:spPr>
          <a:xfrm>
            <a:off x="7159544" y="1402757"/>
            <a:ext cx="8685430" cy="1487587"/>
          </a:xfrm>
          <a:prstGeom prst="rect">
            <a:avLst/>
          </a:prstGeom>
        </p:spPr>
        <p:txBody>
          <a:bodyPr lIns="0" tIns="0" rIns="0" bIns="0" rtlCol="0" anchor="t">
            <a:spAutoFit/>
          </a:bodyPr>
          <a:lstStyle/>
          <a:p>
            <a:pPr algn="just" defTabSz="736001">
              <a:lnSpc>
                <a:spcPts val="2366"/>
              </a:lnSpc>
            </a:pPr>
            <a:r>
              <a:rPr lang="en-US" sz="1690" b="1" dirty="0">
                <a:solidFill>
                  <a:srgbClr val="000000"/>
                </a:solidFill>
                <a:latin typeface="Open Sans Bold"/>
                <a:ea typeface="Open Sans Bold"/>
                <a:cs typeface="Open Sans Bold"/>
                <a:sym typeface="Open Sans Bold"/>
              </a:rPr>
              <a:t>Vigilancia Genómica de Dengue</a:t>
            </a:r>
          </a:p>
          <a:p>
            <a:pPr algn="just" defTabSz="736001">
              <a:lnSpc>
                <a:spcPts val="2271"/>
              </a:lnSpc>
            </a:pPr>
            <a:r>
              <a:rPr lang="es-MX" sz="1932" dirty="0">
                <a:solidFill>
                  <a:prstClr val="black"/>
                </a:solidFill>
                <a:latin typeface="Calibri"/>
              </a:rPr>
              <a:t>La vigilancia genómica del virus de Dengue ha permitido identificar los genotipos circulantes, así como su dispersión en el país como una estrategia integrada de prevención y control que permite la toma oportuna de decisiones en el ámbito de salud pública.</a:t>
            </a:r>
            <a:endParaRPr lang="en-US" sz="1623" dirty="0">
              <a:solidFill>
                <a:srgbClr val="000000"/>
              </a:solidFill>
              <a:latin typeface="Open Sans"/>
              <a:ea typeface="Open Sans"/>
              <a:cs typeface="Open Sans"/>
              <a:sym typeface="Open Sans"/>
            </a:endParaRPr>
          </a:p>
        </p:txBody>
      </p:sp>
      <p:sp>
        <p:nvSpPr>
          <p:cNvPr id="14" name="TextBox 14"/>
          <p:cNvSpPr txBox="1"/>
          <p:nvPr/>
        </p:nvSpPr>
        <p:spPr>
          <a:xfrm>
            <a:off x="2552921" y="3859656"/>
            <a:ext cx="8685430" cy="1487587"/>
          </a:xfrm>
          <a:prstGeom prst="rect">
            <a:avLst/>
          </a:prstGeom>
        </p:spPr>
        <p:txBody>
          <a:bodyPr lIns="0" tIns="0" rIns="0" bIns="0" rtlCol="0" anchor="t">
            <a:spAutoFit/>
          </a:bodyPr>
          <a:lstStyle/>
          <a:p>
            <a:pPr algn="just" defTabSz="736001">
              <a:lnSpc>
                <a:spcPts val="2366"/>
              </a:lnSpc>
            </a:pPr>
            <a:r>
              <a:rPr lang="en-US" sz="1690" b="1" dirty="0">
                <a:solidFill>
                  <a:srgbClr val="000000"/>
                </a:solidFill>
                <a:latin typeface="Open Sans Bold"/>
                <a:ea typeface="Open Sans Bold"/>
                <a:cs typeface="Open Sans Bold"/>
                <a:sym typeface="Open Sans Bold"/>
              </a:rPr>
              <a:t>Identificación de </a:t>
            </a:r>
            <a:r>
              <a:rPr lang="en-US" sz="1690" b="1" i="1" dirty="0">
                <a:solidFill>
                  <a:srgbClr val="000000"/>
                </a:solidFill>
                <a:latin typeface="Open Sans Bold Italics"/>
                <a:ea typeface="Open Sans Bold Italics"/>
                <a:cs typeface="Open Sans Bold Italics"/>
                <a:sym typeface="Open Sans Bold Italics"/>
              </a:rPr>
              <a:t>Naegleria fowleri</a:t>
            </a:r>
            <a:endParaRPr lang="en-US" sz="1690" b="1" dirty="0">
              <a:solidFill>
                <a:srgbClr val="000000"/>
              </a:solidFill>
              <a:latin typeface="Open Sans Bold"/>
              <a:ea typeface="Open Sans Bold"/>
              <a:cs typeface="Open Sans Bold"/>
              <a:sym typeface="Open Sans Bold"/>
            </a:endParaRPr>
          </a:p>
          <a:p>
            <a:pPr algn="just" defTabSz="736001">
              <a:lnSpc>
                <a:spcPts val="2271"/>
              </a:lnSpc>
            </a:pPr>
            <a:r>
              <a:rPr lang="es-MX" sz="1932" dirty="0">
                <a:solidFill>
                  <a:prstClr val="black"/>
                </a:solidFill>
                <a:latin typeface="Calibri"/>
              </a:rPr>
              <a:t>En articulación con el Hospital General Docente de Calderón, se documentó el primer caso en Ecuador de meningoencefalitis amebiana primaria por Naegleria fowleri en coinfección con Staphylococcus aureus (MRSA) asociada a derivación ventriculoperitoneal.</a:t>
            </a:r>
            <a:endParaRPr lang="en-US" sz="1623" dirty="0">
              <a:solidFill>
                <a:srgbClr val="000000"/>
              </a:solidFill>
              <a:latin typeface="Open Sans"/>
              <a:ea typeface="Open Sans"/>
              <a:cs typeface="Open Sans"/>
              <a:sym typeface="Open Sans"/>
            </a:endParaRPr>
          </a:p>
        </p:txBody>
      </p:sp>
      <p:sp>
        <p:nvSpPr>
          <p:cNvPr id="15" name="TextBox 15"/>
          <p:cNvSpPr txBox="1"/>
          <p:nvPr/>
        </p:nvSpPr>
        <p:spPr>
          <a:xfrm>
            <a:off x="6232507" y="6227102"/>
            <a:ext cx="8870336" cy="1497076"/>
          </a:xfrm>
          <a:prstGeom prst="rect">
            <a:avLst/>
          </a:prstGeom>
        </p:spPr>
        <p:txBody>
          <a:bodyPr wrap="square" lIns="0" tIns="0" rIns="0" bIns="0" rtlCol="0" anchor="t">
            <a:spAutoFit/>
          </a:bodyPr>
          <a:lstStyle/>
          <a:p>
            <a:pPr algn="just" defTabSz="736001">
              <a:lnSpc>
                <a:spcPts val="2366"/>
              </a:lnSpc>
            </a:pPr>
            <a:r>
              <a:rPr lang="en-US" sz="1690" b="1" dirty="0">
                <a:solidFill>
                  <a:srgbClr val="000000"/>
                </a:solidFill>
                <a:latin typeface="Open Sans Bold"/>
                <a:ea typeface="Open Sans Bold"/>
                <a:cs typeface="Open Sans Bold"/>
                <a:sym typeface="Open Sans Bold"/>
              </a:rPr>
              <a:t>Identificación de nuevas variantes bajo monitoreo de SARS-CoV-2 </a:t>
            </a:r>
          </a:p>
          <a:p>
            <a:pPr algn="just" defTabSz="736001"/>
            <a:r>
              <a:rPr lang="es-MX" sz="1932" dirty="0">
                <a:solidFill>
                  <a:prstClr val="black"/>
                </a:solidFill>
                <a:latin typeface="Calibri"/>
              </a:rPr>
              <a:t>En el marco de la vigilancia genómica, se identificó en Ecuador la variante KP.2 (FLiRT) de SARS-CoV-2, constituyendo el primer reporte en la Comunidad Andina y evidenciando la capacidad nacional para la detección temprana de variantes emergentes de relevancia regional.</a:t>
            </a:r>
          </a:p>
        </p:txBody>
      </p:sp>
      <p:grpSp>
        <p:nvGrpSpPr>
          <p:cNvPr id="16" name="Grupo 15">
            <a:extLst>
              <a:ext uri="{FF2B5EF4-FFF2-40B4-BE49-F238E27FC236}">
                <a16:creationId xmlns:a16="http://schemas.microsoft.com/office/drawing/2014/main" id="{51594B54-BD67-4FB5-945C-DC41C98BDD8B}"/>
              </a:ext>
            </a:extLst>
          </p:cNvPr>
          <p:cNvGrpSpPr/>
          <p:nvPr/>
        </p:nvGrpSpPr>
        <p:grpSpPr>
          <a:xfrm>
            <a:off x="5982657" y="7715415"/>
            <a:ext cx="6035017" cy="613524"/>
            <a:chOff x="3789074" y="5946791"/>
            <a:chExt cx="7497491" cy="762200"/>
          </a:xfrm>
        </p:grpSpPr>
        <p:pic>
          <p:nvPicPr>
            <p:cNvPr id="17" name="Imagen 16">
              <a:extLst>
                <a:ext uri="{FF2B5EF4-FFF2-40B4-BE49-F238E27FC236}">
                  <a16:creationId xmlns:a16="http://schemas.microsoft.com/office/drawing/2014/main" id="{F0675E82-C36F-49C9-81BE-396AA74B8267}"/>
                </a:ext>
              </a:extLst>
            </p:cNvPr>
            <p:cNvPicPr>
              <a:picLocks noChangeAspect="1"/>
            </p:cNvPicPr>
            <p:nvPr/>
          </p:nvPicPr>
          <p:blipFill>
            <a:blip r:embed="rId6"/>
            <a:srcRect l="24584"/>
            <a:stretch/>
          </p:blipFill>
          <p:spPr>
            <a:xfrm>
              <a:off x="3789074" y="5946791"/>
              <a:ext cx="2283279" cy="746529"/>
            </a:xfrm>
            <a:prstGeom prst="rect">
              <a:avLst/>
            </a:prstGeom>
          </p:spPr>
        </p:pic>
        <p:sp>
          <p:nvSpPr>
            <p:cNvPr id="18" name="CuadroTexto 17">
              <a:extLst>
                <a:ext uri="{FF2B5EF4-FFF2-40B4-BE49-F238E27FC236}">
                  <a16:creationId xmlns:a16="http://schemas.microsoft.com/office/drawing/2014/main" id="{3A83082E-0D94-40B2-BBC8-6E2CF436BEA7}"/>
                </a:ext>
              </a:extLst>
            </p:cNvPr>
            <p:cNvSpPr txBox="1"/>
            <p:nvPr/>
          </p:nvSpPr>
          <p:spPr>
            <a:xfrm>
              <a:off x="6205703" y="6040178"/>
              <a:ext cx="5080862" cy="668813"/>
            </a:xfrm>
            <a:prstGeom prst="rect">
              <a:avLst/>
            </a:prstGeom>
            <a:noFill/>
          </p:spPr>
          <p:txBody>
            <a:bodyPr wrap="square" rtlCol="0">
              <a:spAutoFit/>
            </a:bodyPr>
            <a:lstStyle/>
            <a:p>
              <a:pPr defTabSz="736001"/>
              <a:r>
                <a:rPr lang="es-EC" sz="1449" dirty="0">
                  <a:solidFill>
                    <a:srgbClr val="2D2D93"/>
                  </a:solidFill>
                  <a:latin typeface="Barlow Condensed Medium" pitchFamily="2" charset="77"/>
                </a:rPr>
                <a:t>Instituto Nacional de Investigación en Salud Pública – INSPI – “Dr. Leopoldo </a:t>
              </a:r>
              <a:r>
                <a:rPr lang="es-EC" sz="1449" dirty="0" err="1">
                  <a:solidFill>
                    <a:srgbClr val="2D2D93"/>
                  </a:solidFill>
                  <a:latin typeface="Barlow Condensed Medium" pitchFamily="2" charset="77"/>
                </a:rPr>
                <a:t>Izquieta</a:t>
              </a:r>
              <a:r>
                <a:rPr lang="es-EC" sz="1449" dirty="0">
                  <a:solidFill>
                    <a:srgbClr val="2D2D93"/>
                  </a:solidFill>
                  <a:latin typeface="Barlow Condensed Medium" pitchFamily="2" charset="77"/>
                </a:rPr>
                <a:t> Pérez</a:t>
              </a:r>
            </a:p>
          </p:txBody>
        </p:sp>
      </p:grpSp>
      <p:pic>
        <p:nvPicPr>
          <p:cNvPr id="19" name="Imagen 18">
            <a:extLst>
              <a:ext uri="{FF2B5EF4-FFF2-40B4-BE49-F238E27FC236}">
                <a16:creationId xmlns:a16="http://schemas.microsoft.com/office/drawing/2014/main" id="{BC330B1E-1321-4710-A883-A0203F016FFF}"/>
              </a:ext>
            </a:extLst>
          </p:cNvPr>
          <p:cNvPicPr>
            <a:picLocks noChangeAspect="1"/>
          </p:cNvPicPr>
          <p:nvPr/>
        </p:nvPicPr>
        <p:blipFill>
          <a:blip r:embed="rId7"/>
          <a:srcRect l="53416"/>
          <a:stretch/>
        </p:blipFill>
        <p:spPr>
          <a:xfrm>
            <a:off x="1639975" y="222080"/>
            <a:ext cx="813310" cy="343680"/>
          </a:xfrm>
          <a:prstGeom prst="rect">
            <a:avLst/>
          </a:prstGeom>
        </p:spPr>
      </p:pic>
      <p:pic>
        <p:nvPicPr>
          <p:cNvPr id="20" name="Imagen 19">
            <a:extLst>
              <a:ext uri="{FF2B5EF4-FFF2-40B4-BE49-F238E27FC236}">
                <a16:creationId xmlns:a16="http://schemas.microsoft.com/office/drawing/2014/main" id="{88AD50C8-6B7E-4D23-A6A4-525DF27C4529}"/>
              </a:ext>
            </a:extLst>
          </p:cNvPr>
          <p:cNvPicPr>
            <a:picLocks noChangeAspect="1"/>
          </p:cNvPicPr>
          <p:nvPr/>
        </p:nvPicPr>
        <p:blipFill>
          <a:blip r:embed="rId8"/>
          <a:srcRect r="51333"/>
          <a:stretch/>
        </p:blipFill>
        <p:spPr>
          <a:xfrm>
            <a:off x="15329263" y="7358088"/>
            <a:ext cx="1031424" cy="417203"/>
          </a:xfrm>
          <a:prstGeom prst="rect">
            <a:avLst/>
          </a:prstGeom>
        </p:spPr>
      </p:pic>
      <p:pic>
        <p:nvPicPr>
          <p:cNvPr id="5" name="Imagen 4">
            <a:extLst>
              <a:ext uri="{FF2B5EF4-FFF2-40B4-BE49-F238E27FC236}">
                <a16:creationId xmlns:a16="http://schemas.microsoft.com/office/drawing/2014/main" id="{B48E0B46-1782-4485-ACCE-01BF89E578C7}"/>
              </a:ext>
            </a:extLst>
          </p:cNvPr>
          <p:cNvPicPr>
            <a:picLocks noChangeAspect="1"/>
          </p:cNvPicPr>
          <p:nvPr/>
        </p:nvPicPr>
        <p:blipFill>
          <a:blip r:embed="rId9"/>
          <a:stretch>
            <a:fillRect/>
          </a:stretch>
        </p:blipFill>
        <p:spPr>
          <a:xfrm>
            <a:off x="1701312" y="1464612"/>
            <a:ext cx="4915218" cy="1626922"/>
          </a:xfrm>
          <a:prstGeom prst="rect">
            <a:avLst/>
          </a:prstGeom>
        </p:spPr>
      </p:pic>
      <p:pic>
        <p:nvPicPr>
          <p:cNvPr id="3" name="Imagen 2">
            <a:extLst>
              <a:ext uri="{FF2B5EF4-FFF2-40B4-BE49-F238E27FC236}">
                <a16:creationId xmlns:a16="http://schemas.microsoft.com/office/drawing/2014/main" id="{F1234805-3FB9-4E33-9CFF-6FAB273854C5}"/>
              </a:ext>
            </a:extLst>
          </p:cNvPr>
          <p:cNvPicPr>
            <a:picLocks noChangeAspect="1"/>
          </p:cNvPicPr>
          <p:nvPr/>
        </p:nvPicPr>
        <p:blipFill>
          <a:blip r:embed="rId10"/>
          <a:stretch>
            <a:fillRect/>
          </a:stretch>
        </p:blipFill>
        <p:spPr>
          <a:xfrm>
            <a:off x="11636281" y="3605352"/>
            <a:ext cx="4614565" cy="2191428"/>
          </a:xfrm>
          <a:prstGeom prst="rect">
            <a:avLst/>
          </a:prstGeom>
        </p:spPr>
      </p:pic>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p:cNvGraphicFramePr>
            <a:graphicFrameLocks noGrp="1"/>
          </p:cNvGraphicFramePr>
          <p:nvPr/>
        </p:nvGraphicFramePr>
        <p:xfrm>
          <a:off x="2272303" y="921579"/>
          <a:ext cx="13745567" cy="7090319"/>
        </p:xfrm>
        <a:graphic>
          <a:graphicData uri="http://schemas.openxmlformats.org/drawingml/2006/table">
            <a:tbl>
              <a:tblPr/>
              <a:tblGrid>
                <a:gridCol w="2986514">
                  <a:extLst>
                    <a:ext uri="{9D8B030D-6E8A-4147-A177-3AD203B41FA5}">
                      <a16:colId xmlns:a16="http://schemas.microsoft.com/office/drawing/2014/main" val="20000"/>
                    </a:ext>
                  </a:extLst>
                </a:gridCol>
                <a:gridCol w="3526089">
                  <a:extLst>
                    <a:ext uri="{9D8B030D-6E8A-4147-A177-3AD203B41FA5}">
                      <a16:colId xmlns:a16="http://schemas.microsoft.com/office/drawing/2014/main" val="20001"/>
                    </a:ext>
                  </a:extLst>
                </a:gridCol>
                <a:gridCol w="1671556">
                  <a:extLst>
                    <a:ext uri="{9D8B030D-6E8A-4147-A177-3AD203B41FA5}">
                      <a16:colId xmlns:a16="http://schemas.microsoft.com/office/drawing/2014/main" val="20002"/>
                    </a:ext>
                  </a:extLst>
                </a:gridCol>
                <a:gridCol w="4134739">
                  <a:extLst>
                    <a:ext uri="{9D8B030D-6E8A-4147-A177-3AD203B41FA5}">
                      <a16:colId xmlns:a16="http://schemas.microsoft.com/office/drawing/2014/main" val="20003"/>
                    </a:ext>
                  </a:extLst>
                </a:gridCol>
                <a:gridCol w="1426669">
                  <a:extLst>
                    <a:ext uri="{9D8B030D-6E8A-4147-A177-3AD203B41FA5}">
                      <a16:colId xmlns:a16="http://schemas.microsoft.com/office/drawing/2014/main" val="20004"/>
                    </a:ext>
                  </a:extLst>
                </a:gridCol>
              </a:tblGrid>
              <a:tr h="726937">
                <a:tc>
                  <a:txBody>
                    <a:bodyPr/>
                    <a:lstStyle/>
                    <a:p>
                      <a:pPr algn="ctr">
                        <a:lnSpc>
                          <a:spcPts val="2100"/>
                        </a:lnSpc>
                        <a:defRPr/>
                      </a:pPr>
                      <a:r>
                        <a:rPr lang="en-US" sz="1400" b="1" dirty="0">
                          <a:solidFill>
                            <a:srgbClr val="000000"/>
                          </a:solidFill>
                          <a:latin typeface="Arial Bold"/>
                          <a:ea typeface="Arial Bold"/>
                          <a:cs typeface="Arial Bold"/>
                          <a:sym typeface="Arial Bold"/>
                        </a:rPr>
                        <a:t>ENTIDAD QUE OTORGA EL FINANCIAMIENTO</a:t>
                      </a:r>
                      <a:endParaRPr lang="en-US" sz="14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a:lnSpc>
                          <a:spcPts val="2100"/>
                        </a:lnSpc>
                        <a:defRPr/>
                      </a:pPr>
                      <a:r>
                        <a:rPr lang="en-US" sz="1400" b="1" dirty="0">
                          <a:solidFill>
                            <a:srgbClr val="000000"/>
                          </a:solidFill>
                          <a:latin typeface="Arial Bold"/>
                          <a:ea typeface="Arial Bold"/>
                          <a:cs typeface="Arial Bold"/>
                          <a:sym typeface="Arial Bold"/>
                        </a:rPr>
                        <a:t>DESCRIPCIÓN</a:t>
                      </a:r>
                      <a:endParaRPr lang="en-US" sz="14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a:lnSpc>
                          <a:spcPts val="2100"/>
                        </a:lnSpc>
                        <a:defRPr/>
                      </a:pPr>
                      <a:r>
                        <a:rPr lang="en-US" sz="1400" b="1" dirty="0">
                          <a:solidFill>
                            <a:srgbClr val="000000"/>
                          </a:solidFill>
                          <a:latin typeface="Arial Bold"/>
                          <a:ea typeface="Arial Bold"/>
                          <a:cs typeface="Arial Bold"/>
                          <a:sym typeface="Arial Bold"/>
                        </a:rPr>
                        <a:t>FECHA</a:t>
                      </a:r>
                      <a:endParaRPr lang="en-US" sz="14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a:lnSpc>
                          <a:spcPts val="2100"/>
                        </a:lnSpc>
                        <a:defRPr/>
                      </a:pPr>
                      <a:r>
                        <a:rPr lang="en-US" sz="1400" b="1" dirty="0">
                          <a:solidFill>
                            <a:srgbClr val="000000"/>
                          </a:solidFill>
                          <a:latin typeface="Arial Bold"/>
                          <a:ea typeface="Arial Bold"/>
                          <a:cs typeface="Arial Bold"/>
                          <a:sym typeface="Arial Bold"/>
                        </a:rPr>
                        <a:t>BIEN</a:t>
                      </a:r>
                      <a:endParaRPr lang="en-US" sz="14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tc>
                  <a:txBody>
                    <a:bodyPr/>
                    <a:lstStyle/>
                    <a:p>
                      <a:pPr algn="ctr">
                        <a:lnSpc>
                          <a:spcPts val="2100"/>
                        </a:lnSpc>
                        <a:defRPr/>
                      </a:pPr>
                      <a:r>
                        <a:rPr lang="en-US" sz="1400" b="1" dirty="0">
                          <a:solidFill>
                            <a:srgbClr val="000000"/>
                          </a:solidFill>
                          <a:latin typeface="Arial Bold"/>
                          <a:ea typeface="Arial Bold"/>
                          <a:cs typeface="Arial Bold"/>
                          <a:sym typeface="Arial Bold"/>
                        </a:rPr>
                        <a:t>VALOR</a:t>
                      </a:r>
                      <a:endParaRPr lang="en-US" sz="14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99ACFF"/>
                    </a:solidFill>
                  </a:tcPr>
                </a:tc>
                <a:extLst>
                  <a:ext uri="{0D108BD9-81ED-4DB2-BD59-A6C34878D82A}">
                    <a16:rowId xmlns:a16="http://schemas.microsoft.com/office/drawing/2014/main" val="10000"/>
                  </a:ext>
                </a:extLst>
              </a:tr>
              <a:tr h="1368260">
                <a:tc>
                  <a:txBody>
                    <a:bodyPr/>
                    <a:lstStyle/>
                    <a:p>
                      <a:pPr algn="ctr">
                        <a:lnSpc>
                          <a:spcPts val="2100"/>
                        </a:lnSpc>
                        <a:defRPr/>
                      </a:pPr>
                      <a:r>
                        <a:rPr lang="en-US" sz="1300" dirty="0">
                          <a:solidFill>
                            <a:srgbClr val="000000"/>
                          </a:solidFill>
                          <a:latin typeface="Arial"/>
                          <a:ea typeface="Arial"/>
                          <a:cs typeface="Arial"/>
                          <a:sym typeface="Arial"/>
                        </a:rPr>
                        <a:t>Universidad Espíritu Santo </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2100"/>
                        </a:lnSpc>
                        <a:defRPr/>
                      </a:pPr>
                      <a:r>
                        <a:rPr lang="es-MX" sz="1300" dirty="0">
                          <a:solidFill>
                            <a:srgbClr val="000000"/>
                          </a:solidFill>
                          <a:latin typeface="Arial"/>
                          <a:ea typeface="Arial"/>
                          <a:cs typeface="Arial"/>
                          <a:sym typeface="Arial"/>
                        </a:rPr>
                        <a:t>Donación en marco de proyecto (Perfil de la microbiota fecal , en pacientes con depresión en Ecuador. Una primera aproximación al estudio eje intestino cerebro y su influencia en la salud mental)</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Febrero 2025</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Primers, Nextera XT Index Kit , NEBNEXT(R) HIGH FIDELITY, Cartuchos V3 (600 ciclos)</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$3.740,08</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1"/>
                  </a:ext>
                </a:extLst>
              </a:tr>
              <a:tr h="1153583">
                <a:tc>
                  <a:txBody>
                    <a:bodyPr/>
                    <a:lstStyle/>
                    <a:p>
                      <a:pPr algn="ctr">
                        <a:lnSpc>
                          <a:spcPts val="2100"/>
                        </a:lnSpc>
                        <a:defRPr/>
                      </a:pPr>
                      <a:r>
                        <a:rPr lang="en-US" sz="1300" dirty="0">
                          <a:solidFill>
                            <a:srgbClr val="000000"/>
                          </a:solidFill>
                          <a:latin typeface="Arial"/>
                          <a:ea typeface="Arial"/>
                          <a:cs typeface="Arial"/>
                          <a:sym typeface="Arial"/>
                        </a:rPr>
                        <a:t>PROJECT OF FEBRILE ILLNESS SURVEILLANCE IN THE ANDEAN AND AMAZON COUNTRIES (PISAAC)</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2100"/>
                        </a:lnSpc>
                        <a:defRPr/>
                      </a:pPr>
                      <a:r>
                        <a:rPr lang="es-MX" sz="1300" dirty="0">
                          <a:solidFill>
                            <a:srgbClr val="000000"/>
                          </a:solidFill>
                          <a:latin typeface="Arial"/>
                          <a:ea typeface="Arial"/>
                          <a:cs typeface="Arial"/>
                          <a:sym typeface="Arial"/>
                        </a:rPr>
                        <a:t>Donación en marco de proyecto PISAAC</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kern="1200" dirty="0">
                          <a:solidFill>
                            <a:srgbClr val="000000"/>
                          </a:solidFill>
                          <a:latin typeface="Arial"/>
                          <a:cs typeface="Arial"/>
                        </a:rPr>
                        <a:t>Julio 2025</a:t>
                      </a:r>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Miseq Reagent Cartucho Nano kit V2 (300-cylces)  y Kit de instalación Phix + NaOH </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$1.606,02</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2"/>
                  </a:ext>
                </a:extLst>
              </a:tr>
              <a:tr h="1148931">
                <a:tc>
                  <a:txBody>
                    <a:bodyPr/>
                    <a:lstStyle/>
                    <a:p>
                      <a:pPr algn="ctr">
                        <a:lnSpc>
                          <a:spcPts val="2100"/>
                        </a:lnSpc>
                        <a:defRPr/>
                      </a:pPr>
                      <a:r>
                        <a:rPr lang="en-US" sz="1300" kern="1200" dirty="0">
                          <a:solidFill>
                            <a:srgbClr val="000000"/>
                          </a:solidFill>
                          <a:latin typeface="Arial"/>
                          <a:ea typeface="Arial"/>
                          <a:cs typeface="Arial"/>
                          <a:sym typeface="Arial"/>
                        </a:rPr>
                        <a:t>PROJECT OF FEBRILE ILLNESS SURVEILLANCE IN THE ANDEAN AND AMAZON COUNTRIES (PISAAC)</a:t>
                      </a:r>
                      <a:endParaRPr lang="en-US" sz="1300" kern="1200" dirty="0">
                        <a:solidFill>
                          <a:srgbClr val="000000"/>
                        </a:solidFill>
                        <a:latin typeface="Arial"/>
                        <a:cs typeface="Arial"/>
                      </a:endParaRPr>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2100"/>
                        </a:lnSpc>
                        <a:defRPr/>
                      </a:pPr>
                      <a:r>
                        <a:rPr lang="es-MX" sz="1300" dirty="0">
                          <a:solidFill>
                            <a:srgbClr val="000000"/>
                          </a:solidFill>
                          <a:latin typeface="Arial"/>
                          <a:ea typeface="Arial"/>
                          <a:cs typeface="Arial"/>
                          <a:sym typeface="Arial"/>
                        </a:rPr>
                        <a:t>Donación en marco de proyecto PISAAC</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kern="1200" dirty="0">
                          <a:solidFill>
                            <a:srgbClr val="000000"/>
                          </a:solidFill>
                          <a:latin typeface="Arial"/>
                          <a:cs typeface="Arial"/>
                        </a:rPr>
                        <a:t>Septiembre 2025</a:t>
                      </a:r>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Miseq Reagent Cartucho Micro kit V2 (300-cylces)  y Kit de instalación Phix + NaOH </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$2.761,30</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3"/>
                  </a:ext>
                </a:extLst>
              </a:tr>
              <a:tr h="884388">
                <a:tc>
                  <a:txBody>
                    <a:bodyPr/>
                    <a:lstStyle/>
                    <a:p>
                      <a:pPr marL="0" marR="0" lvl="0" indent="0" algn="ctr" defTabSz="914400" rtl="0" eaLnBrk="1" fontAlgn="auto" latinLnBrk="0" hangingPunct="1">
                        <a:lnSpc>
                          <a:spcPts val="2100"/>
                        </a:lnSpc>
                        <a:spcBef>
                          <a:spcPts val="0"/>
                        </a:spcBef>
                        <a:spcAft>
                          <a:spcPts val="0"/>
                        </a:spcAft>
                        <a:buClrTx/>
                        <a:buSzTx/>
                        <a:buFontTx/>
                        <a:buNone/>
                        <a:tabLst/>
                        <a:defRPr/>
                      </a:pPr>
                      <a:r>
                        <a:rPr lang="en-US" sz="1300" kern="1200" dirty="0">
                          <a:solidFill>
                            <a:srgbClr val="000000"/>
                          </a:solidFill>
                          <a:latin typeface="Arial"/>
                          <a:ea typeface="Arial"/>
                          <a:cs typeface="Arial"/>
                          <a:sym typeface="Arial"/>
                        </a:rPr>
                        <a:t>Instituto Nacional de Investigación en Salud Pública - INSPI</a:t>
                      </a:r>
                      <a:endParaRPr lang="en-US" sz="1300" kern="1200" dirty="0">
                        <a:solidFill>
                          <a:srgbClr val="000000"/>
                        </a:solidFill>
                        <a:latin typeface="Arial"/>
                        <a:cs typeface="Arial"/>
                      </a:endParaRPr>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2100"/>
                        </a:lnSpc>
                        <a:defRPr/>
                      </a:pPr>
                      <a:r>
                        <a:rPr lang="en-US" sz="1300" dirty="0">
                          <a:solidFill>
                            <a:srgbClr val="000000"/>
                          </a:solidFill>
                          <a:latin typeface="Arial"/>
                          <a:ea typeface="Arial"/>
                          <a:cs typeface="Arial"/>
                          <a:sym typeface="Arial"/>
                        </a:rPr>
                        <a:t>Fondos anuales asignados a vigilancia</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Noviembre 2025</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Orden de compra N° 015-2025-OC. Kits de extracción de ARN viral por columna</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$4.281,03</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4"/>
                  </a:ext>
                </a:extLst>
              </a:tr>
              <a:tr h="934254">
                <a:tc>
                  <a:txBody>
                    <a:bodyPr/>
                    <a:lstStyle/>
                    <a:p>
                      <a:pPr marL="0" marR="0" lvl="0" indent="0" algn="ctr" defTabSz="914400" rtl="0" eaLnBrk="1" fontAlgn="auto" latinLnBrk="0" hangingPunct="1">
                        <a:lnSpc>
                          <a:spcPts val="2100"/>
                        </a:lnSpc>
                        <a:spcBef>
                          <a:spcPts val="0"/>
                        </a:spcBef>
                        <a:spcAft>
                          <a:spcPts val="0"/>
                        </a:spcAft>
                        <a:buClrTx/>
                        <a:buSzTx/>
                        <a:buFontTx/>
                        <a:buNone/>
                        <a:tabLst/>
                        <a:defRPr/>
                      </a:pPr>
                      <a:r>
                        <a:rPr lang="en-US" sz="1300" kern="1200" dirty="0">
                          <a:solidFill>
                            <a:srgbClr val="000000"/>
                          </a:solidFill>
                          <a:latin typeface="Arial"/>
                          <a:ea typeface="Arial"/>
                          <a:cs typeface="Arial"/>
                          <a:sym typeface="Arial"/>
                        </a:rPr>
                        <a:t>Instituto Nacional de Investigación en Salud Pública - INSPI</a:t>
                      </a:r>
                      <a:endParaRPr lang="en-US" sz="1300" kern="1200" dirty="0">
                        <a:solidFill>
                          <a:srgbClr val="000000"/>
                        </a:solidFill>
                        <a:latin typeface="Arial"/>
                        <a:cs typeface="Arial"/>
                      </a:endParaRPr>
                    </a:p>
                    <a:p>
                      <a:pPr algn="ctr">
                        <a:lnSpc>
                          <a:spcPts val="2100"/>
                        </a:lnSpc>
                        <a:defRPr/>
                      </a:pPr>
                      <a:endParaRPr lang="en-US" sz="1300" kern="1200" dirty="0">
                        <a:solidFill>
                          <a:srgbClr val="000000"/>
                        </a:solidFill>
                        <a:latin typeface="Arial"/>
                        <a:cs typeface="Arial"/>
                      </a:endParaRPr>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CDD6FF"/>
                    </a:solidFill>
                  </a:tcPr>
                </a:tc>
                <a:tc>
                  <a:txBody>
                    <a:bodyPr/>
                    <a:lstStyle/>
                    <a:p>
                      <a:pPr algn="ctr">
                        <a:lnSpc>
                          <a:spcPts val="2100"/>
                        </a:lnSpc>
                        <a:defRPr/>
                      </a:pPr>
                      <a:r>
                        <a:rPr lang="en-US" sz="1300" dirty="0">
                          <a:solidFill>
                            <a:srgbClr val="000000"/>
                          </a:solidFill>
                          <a:latin typeface="Arial"/>
                          <a:ea typeface="Arial"/>
                          <a:cs typeface="Arial"/>
                          <a:sym typeface="Arial"/>
                        </a:rPr>
                        <a:t>Fondos anuales asignados a vigilancia</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Diciembre 2025</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Orden de compra N° 026-2025-OC. Miseq Reagent Cartucho V2 (300 ciclos)</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tc>
                  <a:txBody>
                    <a:bodyPr/>
                    <a:lstStyle/>
                    <a:p>
                      <a:pPr algn="ctr">
                        <a:lnSpc>
                          <a:spcPts val="2100"/>
                        </a:lnSpc>
                        <a:defRPr/>
                      </a:pPr>
                      <a:r>
                        <a:rPr lang="en-US" sz="1300" dirty="0">
                          <a:solidFill>
                            <a:srgbClr val="000000"/>
                          </a:solidFill>
                          <a:latin typeface="Arial"/>
                          <a:ea typeface="Arial"/>
                          <a:cs typeface="Arial"/>
                          <a:sym typeface="Arial"/>
                        </a:rPr>
                        <a:t>$3.987,88</a:t>
                      </a:r>
                      <a:endParaRPr lang="en-US" sz="1300" dirty="0"/>
                    </a:p>
                  </a:txBody>
                  <a:tcPr marL="153341" marR="153341" marT="153341" marB="153341" anchor="ctr">
                    <a:lnL w="0" cap="flat" cmpd="sng" algn="ctr">
                      <a:solidFill>
                        <a:srgbClr val="99ACFF"/>
                      </a:solidFill>
                      <a:prstDash val="solid"/>
                      <a:round/>
                      <a:headEnd type="none" w="med" len="med"/>
                      <a:tailEnd type="none" w="med" len="med"/>
                    </a:lnL>
                    <a:lnR w="0" cap="flat" cmpd="sng" algn="ctr">
                      <a:solidFill>
                        <a:srgbClr val="99ACFF"/>
                      </a:solidFill>
                      <a:prstDash val="solid"/>
                      <a:round/>
                      <a:headEnd type="none" w="med" len="med"/>
                      <a:tailEnd type="none" w="med" len="med"/>
                    </a:lnR>
                    <a:lnT w="0" cap="flat" cmpd="sng" algn="ctr">
                      <a:solidFill>
                        <a:srgbClr val="99ACFF"/>
                      </a:solidFill>
                      <a:prstDash val="solid"/>
                      <a:round/>
                      <a:headEnd type="none" w="med" len="med"/>
                      <a:tailEnd type="none" w="med" len="med"/>
                    </a:lnT>
                    <a:lnB w="0" cap="flat" cmpd="sng" algn="ctr">
                      <a:solidFill>
                        <a:srgbClr val="99ACFF"/>
                      </a:solidFill>
                      <a:prstDash val="solid"/>
                      <a:round/>
                      <a:headEnd type="none" w="med" len="med"/>
                      <a:tailEnd type="none" w="med" len="med"/>
                    </a:lnB>
                    <a:solidFill>
                      <a:srgbClr val="E3E8FF"/>
                    </a:solidFill>
                  </a:tcPr>
                </a:tc>
                <a:extLst>
                  <a:ext uri="{0D108BD9-81ED-4DB2-BD59-A6C34878D82A}">
                    <a16:rowId xmlns:a16="http://schemas.microsoft.com/office/drawing/2014/main" val="10005"/>
                  </a:ext>
                </a:extLst>
              </a:tr>
            </a:tbl>
          </a:graphicData>
        </a:graphic>
      </p:graphicFrame>
      <p:sp>
        <p:nvSpPr>
          <p:cNvPr id="7" name="TextBox 7"/>
          <p:cNvSpPr txBox="1"/>
          <p:nvPr/>
        </p:nvSpPr>
        <p:spPr>
          <a:xfrm>
            <a:off x="2552920" y="249740"/>
            <a:ext cx="10582974" cy="461665"/>
          </a:xfrm>
          <a:prstGeom prst="rect">
            <a:avLst/>
          </a:prstGeom>
        </p:spPr>
        <p:txBody>
          <a:bodyPr lIns="0" tIns="0" rIns="0" bIns="0" rtlCol="0" anchor="t">
            <a:spAutoFit/>
          </a:bodyPr>
          <a:lstStyle/>
          <a:p>
            <a:pPr defTabSz="736001">
              <a:lnSpc>
                <a:spcPts val="3622"/>
              </a:lnSpc>
            </a:pPr>
            <a:r>
              <a:rPr lang="en-US" sz="3018" spc="-1" dirty="0">
                <a:solidFill>
                  <a:srgbClr val="2E2D91"/>
                </a:solidFill>
                <a:latin typeface="Arial"/>
                <a:ea typeface="Arial"/>
                <a:cs typeface="Arial"/>
                <a:sym typeface="Arial"/>
              </a:rPr>
              <a:t>Financiamiento- Presupuesto </a:t>
            </a:r>
          </a:p>
        </p:txBody>
      </p:sp>
      <p:grpSp>
        <p:nvGrpSpPr>
          <p:cNvPr id="8" name="Grupo 7">
            <a:extLst>
              <a:ext uri="{FF2B5EF4-FFF2-40B4-BE49-F238E27FC236}">
                <a16:creationId xmlns:a16="http://schemas.microsoft.com/office/drawing/2014/main" id="{F5DCE37F-C550-48F9-B103-A499214EA112}"/>
              </a:ext>
            </a:extLst>
          </p:cNvPr>
          <p:cNvGrpSpPr/>
          <p:nvPr/>
        </p:nvGrpSpPr>
        <p:grpSpPr>
          <a:xfrm>
            <a:off x="5982657" y="7715415"/>
            <a:ext cx="6035017" cy="613524"/>
            <a:chOff x="3789074" y="5946791"/>
            <a:chExt cx="7497491" cy="762200"/>
          </a:xfrm>
        </p:grpSpPr>
        <p:pic>
          <p:nvPicPr>
            <p:cNvPr id="9" name="Imagen 8">
              <a:extLst>
                <a:ext uri="{FF2B5EF4-FFF2-40B4-BE49-F238E27FC236}">
                  <a16:creationId xmlns:a16="http://schemas.microsoft.com/office/drawing/2014/main" id="{A8095FED-336F-485C-BD3A-6217E60D5F26}"/>
                </a:ext>
              </a:extLst>
            </p:cNvPr>
            <p:cNvPicPr>
              <a:picLocks noChangeAspect="1"/>
            </p:cNvPicPr>
            <p:nvPr/>
          </p:nvPicPr>
          <p:blipFill>
            <a:blip r:embed="rId3"/>
            <a:srcRect l="24584"/>
            <a:stretch/>
          </p:blipFill>
          <p:spPr>
            <a:xfrm>
              <a:off x="3789074" y="5946791"/>
              <a:ext cx="2283279" cy="746529"/>
            </a:xfrm>
            <a:prstGeom prst="rect">
              <a:avLst/>
            </a:prstGeom>
          </p:spPr>
        </p:pic>
        <p:sp>
          <p:nvSpPr>
            <p:cNvPr id="10" name="CuadroTexto 9">
              <a:extLst>
                <a:ext uri="{FF2B5EF4-FFF2-40B4-BE49-F238E27FC236}">
                  <a16:creationId xmlns:a16="http://schemas.microsoft.com/office/drawing/2014/main" id="{CB79AFB8-64FF-444F-A14A-3F86146A6842}"/>
                </a:ext>
              </a:extLst>
            </p:cNvPr>
            <p:cNvSpPr txBox="1"/>
            <p:nvPr/>
          </p:nvSpPr>
          <p:spPr>
            <a:xfrm>
              <a:off x="6205703" y="6040178"/>
              <a:ext cx="5080862" cy="668813"/>
            </a:xfrm>
            <a:prstGeom prst="rect">
              <a:avLst/>
            </a:prstGeom>
            <a:noFill/>
          </p:spPr>
          <p:txBody>
            <a:bodyPr wrap="square" rtlCol="0">
              <a:spAutoFit/>
            </a:bodyPr>
            <a:lstStyle/>
            <a:p>
              <a:pPr defTabSz="736001"/>
              <a:r>
                <a:rPr lang="es-EC" sz="1449" dirty="0">
                  <a:solidFill>
                    <a:srgbClr val="2D2D93"/>
                  </a:solidFill>
                  <a:latin typeface="Barlow Condensed Medium" pitchFamily="2" charset="77"/>
                </a:rPr>
                <a:t>Instituto Nacional de Investigación en Salud Pública – INSPI – “Dr. Leopoldo </a:t>
              </a:r>
              <a:r>
                <a:rPr lang="es-EC" sz="1449" dirty="0" err="1">
                  <a:solidFill>
                    <a:srgbClr val="2D2D93"/>
                  </a:solidFill>
                  <a:latin typeface="Barlow Condensed Medium" pitchFamily="2" charset="77"/>
                </a:rPr>
                <a:t>Izquieta</a:t>
              </a:r>
              <a:r>
                <a:rPr lang="es-EC" sz="1449" dirty="0">
                  <a:solidFill>
                    <a:srgbClr val="2D2D93"/>
                  </a:solidFill>
                  <a:latin typeface="Barlow Condensed Medium" pitchFamily="2" charset="77"/>
                </a:rPr>
                <a:t> Pérez</a:t>
              </a:r>
            </a:p>
          </p:txBody>
        </p:sp>
      </p:grpSp>
      <p:pic>
        <p:nvPicPr>
          <p:cNvPr id="11" name="Imagen 10">
            <a:extLst>
              <a:ext uri="{FF2B5EF4-FFF2-40B4-BE49-F238E27FC236}">
                <a16:creationId xmlns:a16="http://schemas.microsoft.com/office/drawing/2014/main" id="{76E40398-D4D3-4388-9A7E-B5BA47C2B146}"/>
              </a:ext>
            </a:extLst>
          </p:cNvPr>
          <p:cNvPicPr>
            <a:picLocks noChangeAspect="1"/>
          </p:cNvPicPr>
          <p:nvPr/>
        </p:nvPicPr>
        <p:blipFill>
          <a:blip r:embed="rId4"/>
          <a:srcRect l="53416"/>
          <a:stretch/>
        </p:blipFill>
        <p:spPr>
          <a:xfrm>
            <a:off x="1639975" y="222080"/>
            <a:ext cx="813310" cy="343680"/>
          </a:xfrm>
          <a:prstGeom prst="rect">
            <a:avLst/>
          </a:prstGeom>
        </p:spPr>
      </p:pic>
      <p:pic>
        <p:nvPicPr>
          <p:cNvPr id="12" name="Imagen 11">
            <a:extLst>
              <a:ext uri="{FF2B5EF4-FFF2-40B4-BE49-F238E27FC236}">
                <a16:creationId xmlns:a16="http://schemas.microsoft.com/office/drawing/2014/main" id="{CFB360AE-8B94-4544-9CB1-B633A3D46E7F}"/>
              </a:ext>
            </a:extLst>
          </p:cNvPr>
          <p:cNvPicPr>
            <a:picLocks noChangeAspect="1"/>
          </p:cNvPicPr>
          <p:nvPr/>
        </p:nvPicPr>
        <p:blipFill>
          <a:blip r:embed="rId5"/>
          <a:srcRect r="51333"/>
          <a:stretch/>
        </p:blipFill>
        <p:spPr>
          <a:xfrm>
            <a:off x="15329263" y="7358088"/>
            <a:ext cx="1031424" cy="417203"/>
          </a:xfrm>
          <a:prstGeom prst="rect">
            <a:avLst/>
          </a:prstGeom>
        </p:spPr>
      </p:pic>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2552920" y="249740"/>
            <a:ext cx="10582974" cy="461665"/>
          </a:xfrm>
          <a:prstGeom prst="rect">
            <a:avLst/>
          </a:prstGeom>
        </p:spPr>
        <p:txBody>
          <a:bodyPr lIns="0" tIns="0" rIns="0" bIns="0" rtlCol="0" anchor="t">
            <a:spAutoFit/>
          </a:bodyPr>
          <a:lstStyle/>
          <a:p>
            <a:pPr defTabSz="736001">
              <a:lnSpc>
                <a:spcPts val="3622"/>
              </a:lnSpc>
            </a:pPr>
            <a:r>
              <a:rPr lang="en-US" sz="3018" spc="-1" dirty="0">
                <a:solidFill>
                  <a:srgbClr val="2E2D91"/>
                </a:solidFill>
                <a:latin typeface="Arial"/>
                <a:ea typeface="Arial"/>
                <a:cs typeface="Arial"/>
                <a:sym typeface="Arial"/>
              </a:rPr>
              <a:t>Financiamiento</a:t>
            </a:r>
          </a:p>
        </p:txBody>
      </p:sp>
      <p:pic>
        <p:nvPicPr>
          <p:cNvPr id="12" name="Imagen 11">
            <a:extLst>
              <a:ext uri="{FF2B5EF4-FFF2-40B4-BE49-F238E27FC236}">
                <a16:creationId xmlns:a16="http://schemas.microsoft.com/office/drawing/2014/main" id="{F92484EB-5CB1-969C-105A-74FB8DB96412}"/>
              </a:ext>
            </a:extLst>
          </p:cNvPr>
          <p:cNvPicPr>
            <a:picLocks noChangeAspect="1"/>
          </p:cNvPicPr>
          <p:nvPr/>
        </p:nvPicPr>
        <p:blipFill>
          <a:blip r:embed="rId3"/>
          <a:stretch>
            <a:fillRect/>
          </a:stretch>
        </p:blipFill>
        <p:spPr>
          <a:xfrm>
            <a:off x="3909419" y="786669"/>
            <a:ext cx="9997816" cy="6600746"/>
          </a:xfrm>
          <a:prstGeom prst="rect">
            <a:avLst/>
          </a:prstGeom>
        </p:spPr>
      </p:pic>
      <p:grpSp>
        <p:nvGrpSpPr>
          <p:cNvPr id="8" name="Grupo 7">
            <a:extLst>
              <a:ext uri="{FF2B5EF4-FFF2-40B4-BE49-F238E27FC236}">
                <a16:creationId xmlns:a16="http://schemas.microsoft.com/office/drawing/2014/main" id="{F726A24F-0280-4AAA-82B2-084F9ADB0EFC}"/>
              </a:ext>
            </a:extLst>
          </p:cNvPr>
          <p:cNvGrpSpPr/>
          <p:nvPr/>
        </p:nvGrpSpPr>
        <p:grpSpPr>
          <a:xfrm>
            <a:off x="5982657" y="7715415"/>
            <a:ext cx="6035017" cy="613524"/>
            <a:chOff x="3789074" y="5946791"/>
            <a:chExt cx="7497491" cy="762200"/>
          </a:xfrm>
        </p:grpSpPr>
        <p:pic>
          <p:nvPicPr>
            <p:cNvPr id="9" name="Imagen 8">
              <a:extLst>
                <a:ext uri="{FF2B5EF4-FFF2-40B4-BE49-F238E27FC236}">
                  <a16:creationId xmlns:a16="http://schemas.microsoft.com/office/drawing/2014/main" id="{F74833F8-C16F-46F8-930B-ED151CCEA425}"/>
                </a:ext>
              </a:extLst>
            </p:cNvPr>
            <p:cNvPicPr>
              <a:picLocks noChangeAspect="1"/>
            </p:cNvPicPr>
            <p:nvPr/>
          </p:nvPicPr>
          <p:blipFill>
            <a:blip r:embed="rId4"/>
            <a:srcRect l="24584"/>
            <a:stretch/>
          </p:blipFill>
          <p:spPr>
            <a:xfrm>
              <a:off x="3789074" y="5946791"/>
              <a:ext cx="2283279" cy="746529"/>
            </a:xfrm>
            <a:prstGeom prst="rect">
              <a:avLst/>
            </a:prstGeom>
          </p:spPr>
        </p:pic>
        <p:sp>
          <p:nvSpPr>
            <p:cNvPr id="10" name="CuadroTexto 9">
              <a:extLst>
                <a:ext uri="{FF2B5EF4-FFF2-40B4-BE49-F238E27FC236}">
                  <a16:creationId xmlns:a16="http://schemas.microsoft.com/office/drawing/2014/main" id="{CB4925E3-8422-4521-8639-6B21849AB37A}"/>
                </a:ext>
              </a:extLst>
            </p:cNvPr>
            <p:cNvSpPr txBox="1"/>
            <p:nvPr/>
          </p:nvSpPr>
          <p:spPr>
            <a:xfrm>
              <a:off x="6205703" y="6040178"/>
              <a:ext cx="5080862" cy="668813"/>
            </a:xfrm>
            <a:prstGeom prst="rect">
              <a:avLst/>
            </a:prstGeom>
            <a:noFill/>
          </p:spPr>
          <p:txBody>
            <a:bodyPr wrap="square" rtlCol="0">
              <a:spAutoFit/>
            </a:bodyPr>
            <a:lstStyle/>
            <a:p>
              <a:pPr defTabSz="736001"/>
              <a:r>
                <a:rPr lang="es-EC" sz="1449" dirty="0">
                  <a:solidFill>
                    <a:srgbClr val="2D2D93"/>
                  </a:solidFill>
                  <a:latin typeface="Barlow Condensed Medium" pitchFamily="2" charset="77"/>
                </a:rPr>
                <a:t>Instituto Nacional de Investigación en Salud Pública – INSPI – “Dr. Leopoldo </a:t>
              </a:r>
              <a:r>
                <a:rPr lang="es-EC" sz="1449" dirty="0" err="1">
                  <a:solidFill>
                    <a:srgbClr val="2D2D93"/>
                  </a:solidFill>
                  <a:latin typeface="Barlow Condensed Medium" pitchFamily="2" charset="77"/>
                </a:rPr>
                <a:t>Izquieta</a:t>
              </a:r>
              <a:r>
                <a:rPr lang="es-EC" sz="1449" dirty="0">
                  <a:solidFill>
                    <a:srgbClr val="2D2D93"/>
                  </a:solidFill>
                  <a:latin typeface="Barlow Condensed Medium" pitchFamily="2" charset="77"/>
                </a:rPr>
                <a:t> Pérez</a:t>
              </a:r>
            </a:p>
          </p:txBody>
        </p:sp>
      </p:grpSp>
      <p:pic>
        <p:nvPicPr>
          <p:cNvPr id="11" name="Imagen 10">
            <a:extLst>
              <a:ext uri="{FF2B5EF4-FFF2-40B4-BE49-F238E27FC236}">
                <a16:creationId xmlns:a16="http://schemas.microsoft.com/office/drawing/2014/main" id="{6B3F4337-4CCE-4DD8-BE9D-78744F113447}"/>
              </a:ext>
            </a:extLst>
          </p:cNvPr>
          <p:cNvPicPr>
            <a:picLocks noChangeAspect="1"/>
          </p:cNvPicPr>
          <p:nvPr/>
        </p:nvPicPr>
        <p:blipFill>
          <a:blip r:embed="rId5"/>
          <a:srcRect l="53416"/>
          <a:stretch/>
        </p:blipFill>
        <p:spPr>
          <a:xfrm>
            <a:off x="1639975" y="222080"/>
            <a:ext cx="813310" cy="343680"/>
          </a:xfrm>
          <a:prstGeom prst="rect">
            <a:avLst/>
          </a:prstGeom>
        </p:spPr>
      </p:pic>
      <p:pic>
        <p:nvPicPr>
          <p:cNvPr id="13" name="Imagen 12">
            <a:extLst>
              <a:ext uri="{FF2B5EF4-FFF2-40B4-BE49-F238E27FC236}">
                <a16:creationId xmlns:a16="http://schemas.microsoft.com/office/drawing/2014/main" id="{7D74DE9F-D63C-4CF2-9725-A93D6B343278}"/>
              </a:ext>
            </a:extLst>
          </p:cNvPr>
          <p:cNvPicPr>
            <a:picLocks noChangeAspect="1"/>
          </p:cNvPicPr>
          <p:nvPr/>
        </p:nvPicPr>
        <p:blipFill>
          <a:blip r:embed="rId6"/>
          <a:srcRect r="51333"/>
          <a:stretch/>
        </p:blipFill>
        <p:spPr>
          <a:xfrm>
            <a:off x="15329263" y="7358088"/>
            <a:ext cx="1031424" cy="417203"/>
          </a:xfrm>
          <a:prstGeom prst="rect">
            <a:avLst/>
          </a:prstGeom>
        </p:spPr>
      </p:pic>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2482070" y="274673"/>
            <a:ext cx="10582974" cy="493020"/>
          </a:xfrm>
          <a:prstGeom prst="rect">
            <a:avLst/>
          </a:prstGeom>
        </p:spPr>
        <p:txBody>
          <a:bodyPr lIns="0" tIns="0" rIns="0" bIns="0" rtlCol="0" anchor="t">
            <a:spAutoFit/>
          </a:bodyPr>
          <a:lstStyle/>
          <a:p>
            <a:pPr defTabSz="736001">
              <a:lnSpc>
                <a:spcPts val="4057"/>
              </a:lnSpc>
            </a:pPr>
            <a:r>
              <a:rPr lang="en-US" sz="3381" spc="-1">
                <a:solidFill>
                  <a:srgbClr val="32266B"/>
                </a:solidFill>
                <a:latin typeface="Arial"/>
                <a:ea typeface="Arial"/>
                <a:cs typeface="Arial"/>
                <a:sym typeface="Arial"/>
              </a:rPr>
              <a:t>Proyectos de Investigación</a:t>
            </a:r>
          </a:p>
        </p:txBody>
      </p:sp>
      <p:sp>
        <p:nvSpPr>
          <p:cNvPr id="8" name="TextBox 8"/>
          <p:cNvSpPr txBox="1"/>
          <p:nvPr/>
        </p:nvSpPr>
        <p:spPr>
          <a:xfrm>
            <a:off x="9682578" y="1246726"/>
            <a:ext cx="6150615" cy="5309146"/>
          </a:xfrm>
          <a:prstGeom prst="rect">
            <a:avLst/>
          </a:prstGeom>
        </p:spPr>
        <p:txBody>
          <a:bodyPr wrap="square" lIns="0" tIns="0" rIns="0" bIns="0" rtlCol="0" anchor="t">
            <a:spAutoFit/>
          </a:bodyPr>
          <a:lstStyle/>
          <a:p>
            <a:pPr algn="just" defTabSz="736001">
              <a:lnSpc>
                <a:spcPts val="2317"/>
              </a:lnSpc>
            </a:pPr>
            <a:r>
              <a:rPr lang="en-US" sz="1932" spc="-1" dirty="0">
                <a:solidFill>
                  <a:srgbClr val="000000"/>
                </a:solidFill>
                <a:latin typeface="Arial"/>
                <a:ea typeface="Arial"/>
                <a:cs typeface="Arial"/>
                <a:sym typeface="Arial"/>
              </a:rPr>
              <a:t>El CRN-GENSBIO durante el 2025 participó en 6 proyectos de investigación de impacto que  contribuyen a la toma de decisiones informadas en políticas públicas de salud.</a:t>
            </a:r>
          </a:p>
          <a:p>
            <a:pPr algn="just" defTabSz="736001">
              <a:lnSpc>
                <a:spcPts val="2317"/>
              </a:lnSpc>
            </a:pPr>
            <a:endParaRPr lang="en-US" sz="1932" spc="-1" dirty="0">
              <a:solidFill>
                <a:srgbClr val="000000"/>
              </a:solidFill>
              <a:latin typeface="Arial"/>
              <a:ea typeface="Arial"/>
              <a:cs typeface="Arial"/>
              <a:sym typeface="Arial"/>
            </a:endParaRPr>
          </a:p>
          <a:p>
            <a:pPr marL="349600" lvl="1" indent="-174800" algn="just" defTabSz="736001">
              <a:lnSpc>
                <a:spcPts val="2317"/>
              </a:lnSpc>
              <a:buFont typeface="Arial"/>
              <a:buChar char="•"/>
            </a:pPr>
            <a:r>
              <a:rPr lang="en-US" sz="1932" spc="-1" dirty="0">
                <a:solidFill>
                  <a:srgbClr val="000000"/>
                </a:solidFill>
                <a:latin typeface="Arial"/>
                <a:ea typeface="Arial"/>
                <a:cs typeface="Arial"/>
                <a:sym typeface="Arial"/>
              </a:rPr>
              <a:t>Proyecto A2CARES para vigilancia de Arbovirus (Internacional).</a:t>
            </a:r>
          </a:p>
          <a:p>
            <a:pPr marL="349600" lvl="1" indent="-174800" algn="just" defTabSz="736001">
              <a:lnSpc>
                <a:spcPts val="2317"/>
              </a:lnSpc>
              <a:buFont typeface="Arial"/>
              <a:buChar char="•"/>
            </a:pPr>
            <a:r>
              <a:rPr lang="en-US" sz="1932" spc="-1" dirty="0">
                <a:solidFill>
                  <a:srgbClr val="000000"/>
                </a:solidFill>
                <a:latin typeface="Arial"/>
                <a:ea typeface="Arial"/>
                <a:cs typeface="Arial"/>
                <a:sym typeface="Arial"/>
              </a:rPr>
              <a:t>Proyecto PISAAC-CDC de vigilancia de virus respiratorios en América Latina (Internacional).</a:t>
            </a:r>
          </a:p>
          <a:p>
            <a:pPr marL="349600" lvl="1" indent="-174800" algn="just" defTabSz="736001">
              <a:lnSpc>
                <a:spcPts val="2317"/>
              </a:lnSpc>
              <a:buFont typeface="Arial"/>
              <a:buChar char="•"/>
            </a:pPr>
            <a:r>
              <a:rPr lang="en-US" sz="1932" spc="-1" dirty="0">
                <a:solidFill>
                  <a:srgbClr val="000000"/>
                </a:solidFill>
                <a:latin typeface="Arial"/>
                <a:ea typeface="Arial"/>
                <a:cs typeface="Arial"/>
                <a:sym typeface="Arial"/>
              </a:rPr>
              <a:t>Diversidad genética del virus de HPV de alto riesgo en el Ecuador (redacción de artículos). </a:t>
            </a:r>
          </a:p>
          <a:p>
            <a:pPr marL="349600" lvl="1" indent="-174800" algn="just" defTabSz="736001">
              <a:lnSpc>
                <a:spcPts val="2317"/>
              </a:lnSpc>
              <a:buFont typeface="Arial"/>
              <a:buChar char="•"/>
            </a:pPr>
            <a:r>
              <a:rPr lang="en-US" sz="1932" spc="-1" dirty="0">
                <a:solidFill>
                  <a:srgbClr val="000000"/>
                </a:solidFill>
                <a:latin typeface="Arial"/>
                <a:ea typeface="Arial"/>
                <a:cs typeface="Arial"/>
                <a:sym typeface="Arial"/>
              </a:rPr>
              <a:t>Proyecto del mosquito estéril – CIREV.</a:t>
            </a:r>
          </a:p>
          <a:p>
            <a:pPr marL="349600" lvl="1" indent="-174800" algn="just" defTabSz="736001">
              <a:lnSpc>
                <a:spcPts val="2317"/>
              </a:lnSpc>
              <a:buFont typeface="Arial"/>
              <a:buChar char="•"/>
            </a:pPr>
            <a:r>
              <a:rPr lang="en-US" sz="1932" spc="-1" dirty="0">
                <a:solidFill>
                  <a:srgbClr val="000000"/>
                </a:solidFill>
                <a:latin typeface="Arial"/>
                <a:ea typeface="Arial"/>
                <a:cs typeface="Arial"/>
                <a:sym typeface="Arial"/>
              </a:rPr>
              <a:t>Identificación de Arbovirus en muestras de mosquitos.</a:t>
            </a:r>
          </a:p>
          <a:p>
            <a:pPr marL="349600" lvl="1" indent="-174800" algn="just" defTabSz="736001">
              <a:lnSpc>
                <a:spcPts val="2317"/>
              </a:lnSpc>
              <a:buFont typeface="Arial"/>
              <a:buChar char="•"/>
            </a:pPr>
            <a:r>
              <a:rPr lang="es-EC" sz="1932" spc="-1" dirty="0">
                <a:solidFill>
                  <a:srgbClr val="000000"/>
                </a:solidFill>
                <a:latin typeface="Arial"/>
                <a:cs typeface="Arial"/>
              </a:rPr>
              <a:t>Proyecto de Perfil de la Microbiota fecal, en pacientes con depresión en el Ecuador</a:t>
            </a:r>
          </a:p>
          <a:p>
            <a:pPr marL="349600" lvl="1" indent="-174800" algn="just" defTabSz="736001">
              <a:lnSpc>
                <a:spcPts val="2317"/>
              </a:lnSpc>
              <a:buFont typeface="Arial"/>
              <a:buChar char="•"/>
            </a:pPr>
            <a:endParaRPr lang="en-US" sz="1932" spc="-1" dirty="0">
              <a:solidFill>
                <a:srgbClr val="000000"/>
              </a:solidFill>
              <a:latin typeface="Arial"/>
              <a:cs typeface="Arial"/>
              <a:sym typeface="Arial"/>
            </a:endParaRPr>
          </a:p>
          <a:p>
            <a:pPr marL="349600" lvl="1" indent="-174800" algn="just" defTabSz="736001">
              <a:lnSpc>
                <a:spcPts val="2317"/>
              </a:lnSpc>
            </a:pPr>
            <a:endParaRPr lang="en-US" sz="1932" spc="-1" dirty="0">
              <a:solidFill>
                <a:srgbClr val="000000"/>
              </a:solidFill>
              <a:latin typeface="Arial"/>
              <a:ea typeface="Arial"/>
              <a:cs typeface="Arial"/>
              <a:sym typeface="Arial"/>
            </a:endParaRPr>
          </a:p>
        </p:txBody>
      </p:sp>
      <p:pic>
        <p:nvPicPr>
          <p:cNvPr id="15" name="Imagen 14">
            <a:extLst>
              <a:ext uri="{FF2B5EF4-FFF2-40B4-BE49-F238E27FC236}">
                <a16:creationId xmlns:a16="http://schemas.microsoft.com/office/drawing/2014/main" id="{541F29B9-F1F6-55EA-9FC4-CEC24A517546}"/>
              </a:ext>
            </a:extLst>
          </p:cNvPr>
          <p:cNvPicPr>
            <a:picLocks noChangeAspect="1"/>
          </p:cNvPicPr>
          <p:nvPr/>
        </p:nvPicPr>
        <p:blipFill>
          <a:blip r:embed="rId3"/>
          <a:srcRect l="516" t="1089" r="1102" b="2023"/>
          <a:stretch>
            <a:fillRect/>
          </a:stretch>
        </p:blipFill>
        <p:spPr>
          <a:xfrm>
            <a:off x="1701312" y="1268728"/>
            <a:ext cx="7981266" cy="5029576"/>
          </a:xfrm>
          <a:prstGeom prst="rect">
            <a:avLst/>
          </a:prstGeom>
        </p:spPr>
      </p:pic>
      <p:grpSp>
        <p:nvGrpSpPr>
          <p:cNvPr id="9" name="Grupo 8">
            <a:extLst>
              <a:ext uri="{FF2B5EF4-FFF2-40B4-BE49-F238E27FC236}">
                <a16:creationId xmlns:a16="http://schemas.microsoft.com/office/drawing/2014/main" id="{23EB1ACB-A0C1-4048-9288-3ED6F2F8B3FB}"/>
              </a:ext>
            </a:extLst>
          </p:cNvPr>
          <p:cNvGrpSpPr/>
          <p:nvPr/>
        </p:nvGrpSpPr>
        <p:grpSpPr>
          <a:xfrm>
            <a:off x="5982657" y="7715415"/>
            <a:ext cx="6035017" cy="613524"/>
            <a:chOff x="3789074" y="5946791"/>
            <a:chExt cx="7497491" cy="762200"/>
          </a:xfrm>
        </p:grpSpPr>
        <p:pic>
          <p:nvPicPr>
            <p:cNvPr id="10" name="Imagen 9">
              <a:extLst>
                <a:ext uri="{FF2B5EF4-FFF2-40B4-BE49-F238E27FC236}">
                  <a16:creationId xmlns:a16="http://schemas.microsoft.com/office/drawing/2014/main" id="{0BB0C347-A42B-456E-B848-06A9C34E3B6F}"/>
                </a:ext>
              </a:extLst>
            </p:cNvPr>
            <p:cNvPicPr>
              <a:picLocks noChangeAspect="1"/>
            </p:cNvPicPr>
            <p:nvPr/>
          </p:nvPicPr>
          <p:blipFill>
            <a:blip r:embed="rId4"/>
            <a:srcRect l="24584"/>
            <a:stretch/>
          </p:blipFill>
          <p:spPr>
            <a:xfrm>
              <a:off x="3789074" y="5946791"/>
              <a:ext cx="2283279" cy="746529"/>
            </a:xfrm>
            <a:prstGeom prst="rect">
              <a:avLst/>
            </a:prstGeom>
          </p:spPr>
        </p:pic>
        <p:sp>
          <p:nvSpPr>
            <p:cNvPr id="11" name="CuadroTexto 10">
              <a:extLst>
                <a:ext uri="{FF2B5EF4-FFF2-40B4-BE49-F238E27FC236}">
                  <a16:creationId xmlns:a16="http://schemas.microsoft.com/office/drawing/2014/main" id="{8EC7CAA4-E9B7-4260-8F08-B9F7DE5FCA8D}"/>
                </a:ext>
              </a:extLst>
            </p:cNvPr>
            <p:cNvSpPr txBox="1"/>
            <p:nvPr/>
          </p:nvSpPr>
          <p:spPr>
            <a:xfrm>
              <a:off x="6205703" y="6040178"/>
              <a:ext cx="5080862" cy="668813"/>
            </a:xfrm>
            <a:prstGeom prst="rect">
              <a:avLst/>
            </a:prstGeom>
            <a:noFill/>
          </p:spPr>
          <p:txBody>
            <a:bodyPr wrap="square" rtlCol="0">
              <a:spAutoFit/>
            </a:bodyPr>
            <a:lstStyle/>
            <a:p>
              <a:pPr defTabSz="736001"/>
              <a:r>
                <a:rPr lang="es-EC" sz="1449" dirty="0">
                  <a:solidFill>
                    <a:srgbClr val="2D2D93"/>
                  </a:solidFill>
                  <a:latin typeface="Barlow Condensed Medium" pitchFamily="2" charset="77"/>
                </a:rPr>
                <a:t>Instituto Nacional de Investigación en Salud Pública – INSPI – “Dr. Leopoldo </a:t>
              </a:r>
              <a:r>
                <a:rPr lang="es-EC" sz="1449" dirty="0" err="1">
                  <a:solidFill>
                    <a:srgbClr val="2D2D93"/>
                  </a:solidFill>
                  <a:latin typeface="Barlow Condensed Medium" pitchFamily="2" charset="77"/>
                </a:rPr>
                <a:t>Izquieta</a:t>
              </a:r>
              <a:r>
                <a:rPr lang="es-EC" sz="1449" dirty="0">
                  <a:solidFill>
                    <a:srgbClr val="2D2D93"/>
                  </a:solidFill>
                  <a:latin typeface="Barlow Condensed Medium" pitchFamily="2" charset="77"/>
                </a:rPr>
                <a:t> Pérez</a:t>
              </a:r>
            </a:p>
          </p:txBody>
        </p:sp>
      </p:grpSp>
      <p:pic>
        <p:nvPicPr>
          <p:cNvPr id="12" name="Imagen 11">
            <a:extLst>
              <a:ext uri="{FF2B5EF4-FFF2-40B4-BE49-F238E27FC236}">
                <a16:creationId xmlns:a16="http://schemas.microsoft.com/office/drawing/2014/main" id="{4C90A97E-6306-480D-B806-5A4E23FB7E3D}"/>
              </a:ext>
            </a:extLst>
          </p:cNvPr>
          <p:cNvPicPr>
            <a:picLocks noChangeAspect="1"/>
          </p:cNvPicPr>
          <p:nvPr/>
        </p:nvPicPr>
        <p:blipFill>
          <a:blip r:embed="rId5"/>
          <a:srcRect l="53416"/>
          <a:stretch/>
        </p:blipFill>
        <p:spPr>
          <a:xfrm>
            <a:off x="1639975" y="222080"/>
            <a:ext cx="813310" cy="343680"/>
          </a:xfrm>
          <a:prstGeom prst="rect">
            <a:avLst/>
          </a:prstGeom>
        </p:spPr>
      </p:pic>
      <p:pic>
        <p:nvPicPr>
          <p:cNvPr id="13" name="Imagen 12">
            <a:extLst>
              <a:ext uri="{FF2B5EF4-FFF2-40B4-BE49-F238E27FC236}">
                <a16:creationId xmlns:a16="http://schemas.microsoft.com/office/drawing/2014/main" id="{0C03ACFA-7CC1-4F36-BBDF-62A0AE5DA6FC}"/>
              </a:ext>
            </a:extLst>
          </p:cNvPr>
          <p:cNvPicPr>
            <a:picLocks noChangeAspect="1"/>
          </p:cNvPicPr>
          <p:nvPr/>
        </p:nvPicPr>
        <p:blipFill>
          <a:blip r:embed="rId6"/>
          <a:srcRect r="51333"/>
          <a:stretch/>
        </p:blipFill>
        <p:spPr>
          <a:xfrm>
            <a:off x="15329263" y="7358088"/>
            <a:ext cx="1031424" cy="417203"/>
          </a:xfrm>
          <a:prstGeom prst="rect">
            <a:avLst/>
          </a:prstGeom>
        </p:spPr>
      </p:pic>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6127D-74C3-5420-A98A-2347FDEF16A6}"/>
            </a:ext>
          </a:extLst>
        </p:cNvPr>
        <p:cNvGrpSpPr/>
        <p:nvPr/>
      </p:nvGrpSpPr>
      <p:grpSpPr>
        <a:xfrm>
          <a:off x="0" y="0"/>
          <a:ext cx="0" cy="0"/>
          <a:chOff x="0" y="0"/>
          <a:chExt cx="0" cy="0"/>
        </a:xfrm>
      </p:grpSpPr>
      <p:sp>
        <p:nvSpPr>
          <p:cNvPr id="7" name="TextBox 7">
            <a:extLst>
              <a:ext uri="{FF2B5EF4-FFF2-40B4-BE49-F238E27FC236}">
                <a16:creationId xmlns:a16="http://schemas.microsoft.com/office/drawing/2014/main" id="{AE17EF0B-67D1-64B6-FED6-2BC676D92B82}"/>
              </a:ext>
            </a:extLst>
          </p:cNvPr>
          <p:cNvSpPr txBox="1"/>
          <p:nvPr/>
        </p:nvSpPr>
        <p:spPr>
          <a:xfrm>
            <a:off x="2482070" y="274673"/>
            <a:ext cx="7499642" cy="493020"/>
          </a:xfrm>
          <a:prstGeom prst="rect">
            <a:avLst/>
          </a:prstGeom>
        </p:spPr>
        <p:txBody>
          <a:bodyPr wrap="square" lIns="0" tIns="0" rIns="0" bIns="0" rtlCol="0" anchor="t">
            <a:spAutoFit/>
          </a:bodyPr>
          <a:lstStyle/>
          <a:p>
            <a:pPr defTabSz="736001">
              <a:lnSpc>
                <a:spcPts val="4057"/>
              </a:lnSpc>
              <a:defRPr/>
            </a:pPr>
            <a:r>
              <a:rPr lang="en-US" sz="3381" spc="-1" dirty="0">
                <a:solidFill>
                  <a:srgbClr val="32266B"/>
                </a:solidFill>
                <a:latin typeface="Arial"/>
                <a:ea typeface="Arial"/>
                <a:cs typeface="Arial"/>
                <a:sym typeface="Arial"/>
              </a:rPr>
              <a:t>Talento Humano </a:t>
            </a:r>
          </a:p>
        </p:txBody>
      </p:sp>
      <p:graphicFrame>
        <p:nvGraphicFramePr>
          <p:cNvPr id="11" name="Tabla 10">
            <a:extLst>
              <a:ext uri="{FF2B5EF4-FFF2-40B4-BE49-F238E27FC236}">
                <a16:creationId xmlns:a16="http://schemas.microsoft.com/office/drawing/2014/main" id="{AA9093F1-BB95-2C90-0B46-E2823387C21C}"/>
              </a:ext>
            </a:extLst>
          </p:cNvPr>
          <p:cNvGraphicFramePr>
            <a:graphicFrameLocks noGrp="1"/>
          </p:cNvGraphicFramePr>
          <p:nvPr/>
        </p:nvGraphicFramePr>
        <p:xfrm>
          <a:off x="2314675" y="1065473"/>
          <a:ext cx="12451268" cy="5849916"/>
        </p:xfrm>
        <a:graphic>
          <a:graphicData uri="http://schemas.openxmlformats.org/drawingml/2006/table">
            <a:tbl>
              <a:tblPr firstRow="1" bandRow="1">
                <a:tableStyleId>{5C22544A-7EE6-4342-B048-85BDC9FD1C3A}</a:tableStyleId>
              </a:tblPr>
              <a:tblGrid>
                <a:gridCol w="1656080">
                  <a:extLst>
                    <a:ext uri="{9D8B030D-6E8A-4147-A177-3AD203B41FA5}">
                      <a16:colId xmlns:a16="http://schemas.microsoft.com/office/drawing/2014/main" val="4120349726"/>
                    </a:ext>
                  </a:extLst>
                </a:gridCol>
                <a:gridCol w="2494344">
                  <a:extLst>
                    <a:ext uri="{9D8B030D-6E8A-4147-A177-3AD203B41FA5}">
                      <a16:colId xmlns:a16="http://schemas.microsoft.com/office/drawing/2014/main" val="1897849893"/>
                    </a:ext>
                  </a:extLst>
                </a:gridCol>
                <a:gridCol w="2075211">
                  <a:extLst>
                    <a:ext uri="{9D8B030D-6E8A-4147-A177-3AD203B41FA5}">
                      <a16:colId xmlns:a16="http://schemas.microsoft.com/office/drawing/2014/main" val="3666556429"/>
                    </a:ext>
                  </a:extLst>
                </a:gridCol>
                <a:gridCol w="2075211">
                  <a:extLst>
                    <a:ext uri="{9D8B030D-6E8A-4147-A177-3AD203B41FA5}">
                      <a16:colId xmlns:a16="http://schemas.microsoft.com/office/drawing/2014/main" val="105768325"/>
                    </a:ext>
                  </a:extLst>
                </a:gridCol>
                <a:gridCol w="2075211">
                  <a:extLst>
                    <a:ext uri="{9D8B030D-6E8A-4147-A177-3AD203B41FA5}">
                      <a16:colId xmlns:a16="http://schemas.microsoft.com/office/drawing/2014/main" val="3271661146"/>
                    </a:ext>
                  </a:extLst>
                </a:gridCol>
                <a:gridCol w="2075211">
                  <a:extLst>
                    <a:ext uri="{9D8B030D-6E8A-4147-A177-3AD203B41FA5}">
                      <a16:colId xmlns:a16="http://schemas.microsoft.com/office/drawing/2014/main" val="2880973264"/>
                    </a:ext>
                  </a:extLst>
                </a:gridCol>
              </a:tblGrid>
              <a:tr h="340272">
                <a:tc>
                  <a:txBody>
                    <a:bodyPr/>
                    <a:lstStyle/>
                    <a:p>
                      <a:pPr algn="ctr"/>
                      <a:endParaRPr lang="es-EC" sz="1200" dirty="0"/>
                    </a:p>
                  </a:txBody>
                  <a:tcPr marL="73604" marR="73604" marT="36802" marB="36802"/>
                </a:tc>
                <a:tc>
                  <a:txBody>
                    <a:bodyPr/>
                    <a:lstStyle/>
                    <a:p>
                      <a:pPr algn="ctr"/>
                      <a:r>
                        <a:rPr lang="es-EC" sz="1200" dirty="0"/>
                        <a:t>Título Profesional </a:t>
                      </a:r>
                    </a:p>
                  </a:txBody>
                  <a:tcPr marL="73604" marR="73604" marT="36802" marB="36802"/>
                </a:tc>
                <a:tc>
                  <a:txBody>
                    <a:bodyPr/>
                    <a:lstStyle/>
                    <a:p>
                      <a:pPr algn="ctr"/>
                      <a:r>
                        <a:rPr lang="es-EC" sz="1200" dirty="0"/>
                        <a:t>Nombres y Apellidos</a:t>
                      </a:r>
                    </a:p>
                  </a:txBody>
                  <a:tcPr marL="73604" marR="73604" marT="36802" marB="36802"/>
                </a:tc>
                <a:tc>
                  <a:txBody>
                    <a:bodyPr/>
                    <a:lstStyle/>
                    <a:p>
                      <a:pPr algn="ctr"/>
                      <a:r>
                        <a:rPr lang="es-EC" sz="1200" dirty="0"/>
                        <a:t>Cargo </a:t>
                      </a:r>
                    </a:p>
                  </a:txBody>
                  <a:tcPr marL="73604" marR="73604" marT="36802" marB="36802"/>
                </a:tc>
                <a:tc>
                  <a:txBody>
                    <a:bodyPr/>
                    <a:lstStyle/>
                    <a:p>
                      <a:pPr algn="ctr"/>
                      <a:r>
                        <a:rPr lang="es-EC" sz="1200" dirty="0"/>
                        <a:t>Modalidad de Contrato </a:t>
                      </a:r>
                    </a:p>
                  </a:txBody>
                  <a:tcPr marL="73604" marR="73604" marT="36802" marB="36802"/>
                </a:tc>
                <a:tc>
                  <a:txBody>
                    <a:bodyPr/>
                    <a:lstStyle/>
                    <a:p>
                      <a:pPr algn="ctr"/>
                      <a:r>
                        <a:rPr lang="es-EC" sz="1200" dirty="0"/>
                        <a:t>Acreditación SENESCYT</a:t>
                      </a:r>
                    </a:p>
                  </a:txBody>
                  <a:tcPr marL="73604" marR="73604" marT="36802" marB="36802"/>
                </a:tc>
                <a:extLst>
                  <a:ext uri="{0D108BD9-81ED-4DB2-BD59-A6C34878D82A}">
                    <a16:rowId xmlns:a16="http://schemas.microsoft.com/office/drawing/2014/main" val="1390112188"/>
                  </a:ext>
                </a:extLst>
              </a:tr>
              <a:tr h="1054984">
                <a:tc rowSpan="6">
                  <a:txBody>
                    <a:bodyPr/>
                    <a:lstStyle/>
                    <a:p>
                      <a:endParaRPr lang="es-EC" sz="1300" dirty="0"/>
                    </a:p>
                    <a:p>
                      <a:endParaRPr lang="es-EC" sz="1300" dirty="0"/>
                    </a:p>
                    <a:p>
                      <a:endParaRPr lang="es-EC" sz="1300" dirty="0"/>
                    </a:p>
                    <a:p>
                      <a:endParaRPr lang="es-EC" sz="1300" dirty="0"/>
                    </a:p>
                    <a:p>
                      <a:endParaRPr lang="es-EC" sz="1300" dirty="0"/>
                    </a:p>
                    <a:p>
                      <a:endParaRPr lang="es-EC" sz="1300" dirty="0"/>
                    </a:p>
                    <a:p>
                      <a:endParaRPr lang="es-EC" sz="1300" dirty="0"/>
                    </a:p>
                    <a:p>
                      <a:endParaRPr lang="es-EC" sz="1300" dirty="0"/>
                    </a:p>
                    <a:p>
                      <a:endParaRPr lang="es-EC" sz="1300" dirty="0"/>
                    </a:p>
                    <a:p>
                      <a:endParaRPr lang="es-EC" sz="1300" dirty="0"/>
                    </a:p>
                    <a:p>
                      <a:r>
                        <a:rPr lang="es-EC" sz="1900" dirty="0"/>
                        <a:t>   </a:t>
                      </a:r>
                    </a:p>
                    <a:p>
                      <a:r>
                        <a:rPr lang="es-EC" sz="1900" dirty="0"/>
                        <a:t>CRN-GENSBIO </a:t>
                      </a:r>
                    </a:p>
                  </a:txBody>
                  <a:tcPr marL="73604" marR="73604" marT="36802" marB="36802"/>
                </a:tc>
                <a:tc>
                  <a:txBody>
                    <a:bodyPr/>
                    <a:lstStyle/>
                    <a:p>
                      <a:pPr algn="ctr"/>
                      <a:r>
                        <a:rPr lang="es-ES" sz="1300" b="0" i="0" kern="1200" dirty="0">
                          <a:solidFill>
                            <a:schemeClr val="dk1"/>
                          </a:solidFill>
                          <a:effectLst/>
                          <a:latin typeface="+mn-lt"/>
                          <a:ea typeface="+mn-ea"/>
                          <a:cs typeface="+mn-cs"/>
                        </a:rPr>
                        <a:t>Ingeniera Biotecnología de los Recursos Naturales</a:t>
                      </a:r>
                      <a:br>
                        <a:rPr lang="es-ES" sz="1300" b="0" i="0" kern="1200" dirty="0">
                          <a:solidFill>
                            <a:schemeClr val="dk1"/>
                          </a:solidFill>
                          <a:effectLst/>
                          <a:latin typeface="+mn-lt"/>
                          <a:ea typeface="+mn-ea"/>
                          <a:cs typeface="+mn-cs"/>
                        </a:rPr>
                      </a:br>
                      <a:r>
                        <a:rPr lang="es-ES" sz="1300" b="0" i="0" kern="1200" dirty="0">
                          <a:solidFill>
                            <a:schemeClr val="dk1"/>
                          </a:solidFill>
                          <a:effectLst/>
                          <a:latin typeface="+mn-lt"/>
                          <a:ea typeface="+mn-ea"/>
                          <a:cs typeface="+mn-cs"/>
                        </a:rPr>
                        <a:t>Máster en Microbiología Aplicada</a:t>
                      </a:r>
                    </a:p>
                    <a:p>
                      <a:pPr algn="ctr"/>
                      <a:r>
                        <a:rPr lang="es-ES" sz="1300" b="0" i="0" kern="1200" dirty="0">
                          <a:solidFill>
                            <a:schemeClr val="dk1"/>
                          </a:solidFill>
                          <a:effectLst/>
                          <a:latin typeface="+mn-lt"/>
                          <a:ea typeface="+mn-ea"/>
                          <a:cs typeface="+mn-cs"/>
                        </a:rPr>
                        <a:t>Máster en Epidemiología y Salud Pública (c)</a:t>
                      </a:r>
                      <a:endParaRPr lang="es-EC" sz="1300" b="0" i="0" kern="1200" dirty="0">
                        <a:solidFill>
                          <a:schemeClr val="dk1"/>
                        </a:solidFill>
                        <a:effectLst/>
                        <a:latin typeface="+mn-lt"/>
                        <a:ea typeface="+mn-ea"/>
                        <a:cs typeface="+mn-cs"/>
                      </a:endParaRPr>
                    </a:p>
                  </a:txBody>
                  <a:tcPr marL="73604" marR="73604" marT="36802" marB="36802" anchor="ctr"/>
                </a:tc>
                <a:tc>
                  <a:txBody>
                    <a:bodyPr/>
                    <a:lstStyle/>
                    <a:p>
                      <a:pPr algn="ctr"/>
                      <a:r>
                        <a:rPr lang="es-EC" sz="1300" b="0" i="0" kern="1200" dirty="0">
                          <a:solidFill>
                            <a:schemeClr val="dk1"/>
                          </a:solidFill>
                          <a:effectLst/>
                          <a:latin typeface="+mn-lt"/>
                          <a:ea typeface="+mn-ea"/>
                          <a:cs typeface="+mn-cs"/>
                        </a:rPr>
                        <a:t>Diana Stefanía Gutiérrez Pallo</a:t>
                      </a:r>
                    </a:p>
                  </a:txBody>
                  <a:tcPr marL="73604" marR="73604" marT="36802" marB="36802" anchor="ctr"/>
                </a:tc>
                <a:tc>
                  <a:txBody>
                    <a:bodyPr/>
                    <a:lstStyle/>
                    <a:p>
                      <a:pPr algn="just"/>
                      <a:r>
                        <a:rPr lang="es-ES" sz="1300" b="0" i="0" kern="1200" dirty="0">
                          <a:solidFill>
                            <a:schemeClr val="dk1"/>
                          </a:solidFill>
                          <a:effectLst/>
                          <a:latin typeface="+mn-lt"/>
                          <a:ea typeface="+mn-ea"/>
                          <a:cs typeface="+mn-cs"/>
                        </a:rPr>
                        <a:t>Responsable del Centro de Referencia Nacional de Genómica, Secuenciación y Bioinformática </a:t>
                      </a:r>
                      <a:endParaRPr lang="es-EC" sz="1300" b="0" i="0" kern="1200" dirty="0">
                        <a:solidFill>
                          <a:schemeClr val="dk1"/>
                        </a:solidFill>
                        <a:effectLst/>
                        <a:latin typeface="+mn-lt"/>
                        <a:ea typeface="+mn-ea"/>
                        <a:cs typeface="+mn-cs"/>
                      </a:endParaRPr>
                    </a:p>
                  </a:txBody>
                  <a:tcPr marL="73604" marR="73604" marT="36802" marB="36802" anchor="ctr"/>
                </a:tc>
                <a:tc>
                  <a:txBody>
                    <a:bodyPr/>
                    <a:lstStyle/>
                    <a:p>
                      <a:pPr algn="ctr"/>
                      <a:endParaRPr lang="es-EC" sz="1300" b="0" i="0" kern="1200" dirty="0">
                        <a:solidFill>
                          <a:schemeClr val="dk1"/>
                        </a:solidFill>
                        <a:effectLst/>
                        <a:latin typeface="+mn-lt"/>
                        <a:ea typeface="+mn-ea"/>
                        <a:cs typeface="+mn-cs"/>
                      </a:endParaRPr>
                    </a:p>
                    <a:p>
                      <a:pPr algn="ctr"/>
                      <a:r>
                        <a:rPr lang="es-EC" sz="1300" b="0" i="0" kern="1200" dirty="0">
                          <a:solidFill>
                            <a:schemeClr val="dk1"/>
                          </a:solidFill>
                          <a:effectLst/>
                          <a:latin typeface="+mn-lt"/>
                          <a:ea typeface="+mn-ea"/>
                          <a:cs typeface="+mn-cs"/>
                        </a:rPr>
                        <a:t>Contrato LOSEP</a:t>
                      </a:r>
                      <a:endParaRPr lang="es-EC" sz="1300" dirty="0"/>
                    </a:p>
                  </a:txBody>
                  <a:tcPr marL="73604" marR="73604" marT="36802" marB="36802" anchor="ctr"/>
                </a:tc>
                <a:tc>
                  <a:txBody>
                    <a:bodyPr/>
                    <a:lstStyle/>
                    <a:p>
                      <a:pPr algn="ctr"/>
                      <a:endParaRPr lang="es-EC" sz="1300" dirty="0"/>
                    </a:p>
                    <a:p>
                      <a:pPr algn="ctr"/>
                      <a:r>
                        <a:rPr lang="es-EC" sz="1300" dirty="0"/>
                        <a:t>Investigador Auxiliar 1</a:t>
                      </a:r>
                    </a:p>
                  </a:txBody>
                  <a:tcPr marL="73604" marR="73604" marT="36802" marB="36802" anchor="ctr"/>
                </a:tc>
                <a:extLst>
                  <a:ext uri="{0D108BD9-81ED-4DB2-BD59-A6C34878D82A}">
                    <a16:rowId xmlns:a16="http://schemas.microsoft.com/office/drawing/2014/main" val="353856780"/>
                  </a:ext>
                </a:extLst>
              </a:tr>
              <a:tr h="858708">
                <a:tc vMerge="1">
                  <a:txBody>
                    <a:bodyPr/>
                    <a:lstStyle/>
                    <a:p>
                      <a:endParaRPr lang="es-EC" sz="1600" dirty="0"/>
                    </a:p>
                  </a:txBody>
                  <a:tcPr/>
                </a:tc>
                <a:tc>
                  <a:txBody>
                    <a:bodyPr/>
                    <a:lstStyle/>
                    <a:p>
                      <a:pPr algn="ctr"/>
                      <a:r>
                        <a:rPr lang="es-ES" sz="1300" b="0" i="0" kern="1200" dirty="0">
                          <a:solidFill>
                            <a:schemeClr val="dk1"/>
                          </a:solidFill>
                          <a:effectLst/>
                          <a:latin typeface="+mn-lt"/>
                          <a:ea typeface="+mn-ea"/>
                          <a:cs typeface="+mn-cs"/>
                        </a:rPr>
                        <a:t>Ingeniera en Biotecnología</a:t>
                      </a:r>
                      <a:br>
                        <a:rPr lang="es-ES" sz="1300" dirty="0"/>
                      </a:br>
                      <a:r>
                        <a:rPr lang="es-ES" sz="1300" b="0" i="0" kern="1200" dirty="0">
                          <a:solidFill>
                            <a:schemeClr val="dk1"/>
                          </a:solidFill>
                          <a:effectLst/>
                          <a:latin typeface="+mn-lt"/>
                          <a:ea typeface="+mn-ea"/>
                          <a:cs typeface="+mn-cs"/>
                        </a:rPr>
                        <a:t>Máster en Bioinformática</a:t>
                      </a:r>
                      <a:endParaRPr lang="es-EC" sz="1300" dirty="0"/>
                    </a:p>
                  </a:txBody>
                  <a:tcPr marL="73604" marR="73604" marT="36802" marB="36802" anchor="ctr"/>
                </a:tc>
                <a:tc>
                  <a:txBody>
                    <a:bodyPr/>
                    <a:lstStyle/>
                    <a:p>
                      <a:pPr algn="ctr"/>
                      <a:r>
                        <a:rPr lang="es-EC" sz="1300" b="0" i="0" u="none" strike="noStrike" kern="1200" dirty="0">
                          <a:solidFill>
                            <a:schemeClr val="dk1"/>
                          </a:solidFill>
                          <a:effectLst/>
                          <a:latin typeface="+mn-lt"/>
                          <a:ea typeface="+mn-ea"/>
                          <a:cs typeface="+mn-cs"/>
                        </a:rPr>
                        <a:t>Mar</a:t>
                      </a:r>
                      <a:r>
                        <a:rPr lang="es-EC" sz="1300" b="0" i="0" kern="1200" dirty="0">
                          <a:solidFill>
                            <a:schemeClr val="dk1"/>
                          </a:solidFill>
                          <a:effectLst/>
                          <a:latin typeface="+mn-lt"/>
                          <a:ea typeface="+mn-ea"/>
                          <a:cs typeface="+mn-cs"/>
                        </a:rPr>
                        <a:t>ía Gabriela Echeverría Garcés</a:t>
                      </a:r>
                      <a:endParaRPr lang="es-EC" sz="1300" dirty="0"/>
                    </a:p>
                  </a:txBody>
                  <a:tcPr marL="73604" marR="73604" marT="36802" marB="36802" anchor="ctr"/>
                </a:tc>
                <a:tc>
                  <a:txBody>
                    <a:bodyPr/>
                    <a:lstStyle/>
                    <a:p>
                      <a:pPr algn="just"/>
                      <a:r>
                        <a:rPr lang="es-ES" sz="1300" b="0" i="0" kern="1200" dirty="0">
                          <a:solidFill>
                            <a:schemeClr val="dk1"/>
                          </a:solidFill>
                          <a:effectLst/>
                          <a:latin typeface="+mn-lt"/>
                          <a:ea typeface="+mn-ea"/>
                          <a:cs typeface="+mn-cs"/>
                        </a:rPr>
                        <a:t>Profesional Zonal de Laboratorio de Vigilancia Epidemiológica y Referencia Nacional 2</a:t>
                      </a:r>
                      <a:endParaRPr lang="es-EC" sz="1300" dirty="0"/>
                    </a:p>
                  </a:txBody>
                  <a:tcPr marL="73604" marR="73604" marT="36802" marB="36802" anchor="ctr"/>
                </a:tc>
                <a:tc>
                  <a:txBody>
                    <a:bodyPr/>
                    <a:lstStyle/>
                    <a:p>
                      <a:pPr algn="ctr"/>
                      <a:r>
                        <a:rPr lang="es-EC" sz="1300" b="0" i="0" kern="1200" dirty="0">
                          <a:solidFill>
                            <a:schemeClr val="dk1"/>
                          </a:solidFill>
                          <a:effectLst/>
                          <a:latin typeface="+mn-lt"/>
                          <a:ea typeface="+mn-ea"/>
                          <a:cs typeface="+mn-cs"/>
                        </a:rPr>
                        <a:t>Contrato civil de servicios profesionales</a:t>
                      </a:r>
                    </a:p>
                    <a:p>
                      <a:pPr algn="ctr"/>
                      <a:r>
                        <a:rPr lang="es-EC" sz="1300" b="0" i="0" kern="1200" dirty="0">
                          <a:solidFill>
                            <a:schemeClr val="dk1"/>
                          </a:solidFill>
                          <a:effectLst/>
                          <a:latin typeface="+mn-lt"/>
                          <a:ea typeface="+mn-ea"/>
                          <a:cs typeface="+mn-cs"/>
                        </a:rPr>
                        <a:t>(Factura)</a:t>
                      </a:r>
                    </a:p>
                  </a:txBody>
                  <a:tcPr marL="73604" marR="73604" marT="36802" marB="36802" anchor="ctr"/>
                </a:tc>
                <a:tc>
                  <a:txBody>
                    <a:bodyPr/>
                    <a:lstStyle/>
                    <a:p>
                      <a:pPr algn="ctr"/>
                      <a:endParaRPr lang="es-EC" sz="13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s-EC" sz="1300" dirty="0"/>
                        <a:t>Investigador Agregado 2 </a:t>
                      </a:r>
                    </a:p>
                  </a:txBody>
                  <a:tcPr marL="73604" marR="73604" marT="36802" marB="36802" anchor="ctr"/>
                </a:tc>
                <a:extLst>
                  <a:ext uri="{0D108BD9-81ED-4DB2-BD59-A6C34878D82A}">
                    <a16:rowId xmlns:a16="http://schemas.microsoft.com/office/drawing/2014/main" val="2880702740"/>
                  </a:ext>
                </a:extLst>
              </a:tr>
              <a:tr h="858708">
                <a:tc vMerge="1">
                  <a:txBody>
                    <a:bodyPr/>
                    <a:lstStyle/>
                    <a:p>
                      <a:endParaRPr lang="es-EC" sz="1600" dirty="0"/>
                    </a:p>
                  </a:txBody>
                  <a:tcPr/>
                </a:tc>
                <a:tc>
                  <a:txBody>
                    <a:bodyPr/>
                    <a:lstStyle/>
                    <a:p>
                      <a:pPr algn="ctr"/>
                      <a:r>
                        <a:rPr lang="es-ES" sz="1300" b="0" i="0" kern="1200" dirty="0">
                          <a:solidFill>
                            <a:schemeClr val="dk1"/>
                          </a:solidFill>
                          <a:effectLst/>
                          <a:latin typeface="+mn-lt"/>
                          <a:ea typeface="+mn-ea"/>
                          <a:cs typeface="+mn-cs"/>
                        </a:rPr>
                        <a:t>Ingeniero Biotecnología de los Recursos Naturales</a:t>
                      </a:r>
                      <a:br>
                        <a:rPr lang="es-ES" sz="1300" dirty="0"/>
                      </a:br>
                      <a:r>
                        <a:rPr lang="es-ES" sz="1300" b="0" i="0" kern="1200" dirty="0">
                          <a:solidFill>
                            <a:schemeClr val="dk1"/>
                          </a:solidFill>
                          <a:effectLst/>
                          <a:latin typeface="+mn-lt"/>
                          <a:ea typeface="+mn-ea"/>
                          <a:cs typeface="+mn-cs"/>
                        </a:rPr>
                        <a:t>Máster en Microbiología Aplicada</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0" i="0" kern="1200" dirty="0">
                          <a:solidFill>
                            <a:schemeClr val="dk1"/>
                          </a:solidFill>
                          <a:effectLst/>
                          <a:latin typeface="+mn-lt"/>
                          <a:ea typeface="+mn-ea"/>
                          <a:cs typeface="+mn-cs"/>
                        </a:rPr>
                        <a:t>Máster en Bioinformática (c)</a:t>
                      </a:r>
                      <a:endParaRPr lang="es-EC" sz="1300" b="0" i="0" kern="1200" dirty="0">
                        <a:solidFill>
                          <a:schemeClr val="dk1"/>
                        </a:solidFill>
                        <a:effectLst/>
                        <a:latin typeface="+mn-lt"/>
                        <a:ea typeface="+mn-ea"/>
                        <a:cs typeface="+mn-cs"/>
                      </a:endParaRPr>
                    </a:p>
                  </a:txBody>
                  <a:tcPr marL="73604" marR="73604" marT="36802" marB="36802" anchor="ctr"/>
                </a:tc>
                <a:tc>
                  <a:txBody>
                    <a:bodyPr/>
                    <a:lstStyle/>
                    <a:p>
                      <a:pPr algn="ctr"/>
                      <a:r>
                        <a:rPr lang="es-EC" sz="1300" b="0" i="0" kern="1200" dirty="0">
                          <a:solidFill>
                            <a:schemeClr val="dk1"/>
                          </a:solidFill>
                          <a:effectLst/>
                          <a:latin typeface="+mn-lt"/>
                          <a:ea typeface="+mn-ea"/>
                          <a:cs typeface="+mn-cs"/>
                        </a:rPr>
                        <a:t>Byron Germán Fuertes Flores </a:t>
                      </a:r>
                      <a:endParaRPr lang="es-EC" sz="1300" dirty="0"/>
                    </a:p>
                  </a:txBody>
                  <a:tcPr marL="73604" marR="73604" marT="36802" marB="36802" anchor="ctr"/>
                </a:tc>
                <a:tc>
                  <a:txBody>
                    <a:bodyPr/>
                    <a:lstStyle/>
                    <a:p>
                      <a:pPr algn="just"/>
                      <a:r>
                        <a:rPr lang="es-ES" sz="1300" b="0" i="0" kern="1200" dirty="0">
                          <a:solidFill>
                            <a:schemeClr val="dk1"/>
                          </a:solidFill>
                          <a:effectLst/>
                          <a:latin typeface="+mn-lt"/>
                          <a:ea typeface="+mn-ea"/>
                          <a:cs typeface="+mn-cs"/>
                        </a:rPr>
                        <a:t>Profesional Zonal de Laboratorio de Vigilancia Epidemiológica y Referencia Nacional 2</a:t>
                      </a:r>
                      <a:endParaRPr lang="es-EC" sz="1300" dirty="0"/>
                    </a:p>
                  </a:txBody>
                  <a:tcPr marL="73604" marR="73604" marT="36802" marB="36802" anchor="ctr"/>
                </a:tc>
                <a:tc>
                  <a:txBody>
                    <a:bodyPr/>
                    <a:lstStyle/>
                    <a:p>
                      <a:pPr algn="ctr"/>
                      <a:r>
                        <a:rPr lang="es-EC" sz="1300" b="0" i="0" kern="1200" dirty="0">
                          <a:solidFill>
                            <a:schemeClr val="dk1"/>
                          </a:solidFill>
                          <a:effectLst/>
                          <a:latin typeface="+mn-lt"/>
                          <a:ea typeface="+mn-ea"/>
                          <a:cs typeface="+mn-cs"/>
                        </a:rPr>
                        <a:t>Contrato civil de servicios profesionales</a:t>
                      </a:r>
                    </a:p>
                    <a:p>
                      <a:pPr algn="ctr"/>
                      <a:r>
                        <a:rPr lang="es-EC" sz="1300" b="0" i="0" kern="1200" dirty="0">
                          <a:solidFill>
                            <a:schemeClr val="dk1"/>
                          </a:solidFill>
                          <a:effectLst/>
                          <a:latin typeface="+mn-lt"/>
                          <a:ea typeface="+mn-ea"/>
                          <a:cs typeface="+mn-cs"/>
                        </a:rPr>
                        <a:t>(Factura)</a:t>
                      </a:r>
                    </a:p>
                  </a:txBody>
                  <a:tcPr marL="73604" marR="73604" marT="36802" marB="36802"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C" sz="1300" dirty="0"/>
                        <a:t>Investigador Auxiliar 1</a:t>
                      </a:r>
                    </a:p>
                  </a:txBody>
                  <a:tcPr marL="73604" marR="73604" marT="36802" marB="36802" anchor="ctr"/>
                </a:tc>
                <a:extLst>
                  <a:ext uri="{0D108BD9-81ED-4DB2-BD59-A6C34878D82A}">
                    <a16:rowId xmlns:a16="http://schemas.microsoft.com/office/drawing/2014/main" val="1951580208"/>
                  </a:ext>
                </a:extLst>
              </a:tr>
              <a:tr h="923594">
                <a:tc vMerge="1">
                  <a:txBody>
                    <a:bodyPr/>
                    <a:lstStyle/>
                    <a:p>
                      <a:endParaRPr lang="es-EC" sz="1600" dirty="0"/>
                    </a:p>
                  </a:txBody>
                  <a:tcPr/>
                </a:tc>
                <a:tc>
                  <a:txBody>
                    <a:bodyPr/>
                    <a:lstStyle/>
                    <a:p>
                      <a:pPr algn="ctr"/>
                      <a:r>
                        <a:rPr lang="es-ES" sz="1300" b="0" i="0" kern="1200" dirty="0">
                          <a:solidFill>
                            <a:schemeClr val="dk1"/>
                          </a:solidFill>
                          <a:effectLst/>
                          <a:latin typeface="+mn-lt"/>
                          <a:ea typeface="+mn-ea"/>
                          <a:cs typeface="+mn-cs"/>
                        </a:rPr>
                        <a:t>Ingeniero en Biotecnología de los Recursos Naturales</a:t>
                      </a:r>
                      <a:br>
                        <a:rPr lang="es-ES" sz="1300" dirty="0"/>
                      </a:br>
                      <a:r>
                        <a:rPr lang="es-ES" sz="1300" b="0" i="0" kern="1200" dirty="0">
                          <a:solidFill>
                            <a:schemeClr val="dk1"/>
                          </a:solidFill>
                          <a:effectLst/>
                          <a:latin typeface="+mn-lt"/>
                          <a:ea typeface="+mn-ea"/>
                          <a:cs typeface="+mn-cs"/>
                        </a:rPr>
                        <a:t>Máster en Microbiología</a:t>
                      </a:r>
                    </a:p>
                  </a:txBody>
                  <a:tcPr marL="73604" marR="73604" marT="36802" marB="36802" anchor="ctr"/>
                </a:tc>
                <a:tc>
                  <a:txBody>
                    <a:bodyPr/>
                    <a:lstStyle/>
                    <a:p>
                      <a:pPr algn="ctr"/>
                      <a:r>
                        <a:rPr lang="es-EC" sz="1300" b="0" i="0" kern="1200" dirty="0">
                          <a:solidFill>
                            <a:schemeClr val="dk1"/>
                          </a:solidFill>
                          <a:effectLst/>
                          <a:latin typeface="+mn-lt"/>
                          <a:ea typeface="+mn-ea"/>
                          <a:cs typeface="+mn-cs"/>
                        </a:rPr>
                        <a:t>Esteban Andrés Rojas Chávez</a:t>
                      </a:r>
                      <a:endParaRPr lang="es-EC" sz="1300" dirty="0"/>
                    </a:p>
                  </a:txBody>
                  <a:tcPr marL="73604" marR="73604" marT="36802" marB="36802" anchor="ctr"/>
                </a:tc>
                <a:tc>
                  <a:txBody>
                    <a:bodyPr/>
                    <a:lstStyle/>
                    <a:p>
                      <a:pPr algn="just"/>
                      <a:r>
                        <a:rPr lang="es-ES" sz="1300" b="0" i="0" kern="1200" dirty="0">
                          <a:solidFill>
                            <a:schemeClr val="dk1"/>
                          </a:solidFill>
                          <a:effectLst/>
                          <a:latin typeface="+mn-lt"/>
                          <a:ea typeface="+mn-ea"/>
                          <a:cs typeface="+mn-cs"/>
                        </a:rPr>
                        <a:t>Profesional Zonal de Laboratorio de Vigilancia Epidemiológica y Referencia Nacional 2</a:t>
                      </a:r>
                      <a:endParaRPr lang="es-EC" sz="1300" dirty="0"/>
                    </a:p>
                  </a:txBody>
                  <a:tcPr marL="73604" marR="73604" marT="36802" marB="36802" anchor="ctr"/>
                </a:tc>
                <a:tc>
                  <a:txBody>
                    <a:bodyPr/>
                    <a:lstStyle/>
                    <a:p>
                      <a:pPr algn="ctr"/>
                      <a:r>
                        <a:rPr lang="es-EC" sz="1300" b="0" i="0" kern="1200" dirty="0">
                          <a:solidFill>
                            <a:schemeClr val="dk1"/>
                          </a:solidFill>
                          <a:effectLst/>
                          <a:latin typeface="+mn-lt"/>
                          <a:ea typeface="+mn-ea"/>
                          <a:cs typeface="+mn-cs"/>
                        </a:rPr>
                        <a:t>Contrato civil de servicios profesionales</a:t>
                      </a:r>
                    </a:p>
                    <a:p>
                      <a:pPr algn="ctr"/>
                      <a:r>
                        <a:rPr lang="es-EC" sz="1300" b="0" i="0" kern="1200" dirty="0">
                          <a:solidFill>
                            <a:schemeClr val="dk1"/>
                          </a:solidFill>
                          <a:effectLst/>
                          <a:latin typeface="+mn-lt"/>
                          <a:ea typeface="+mn-ea"/>
                          <a:cs typeface="+mn-cs"/>
                        </a:rPr>
                        <a:t>(Factura)</a:t>
                      </a:r>
                    </a:p>
                  </a:txBody>
                  <a:tcPr marL="73604" marR="73604" marT="36802" marB="36802" anchor="ctr"/>
                </a:tc>
                <a:tc>
                  <a:txBody>
                    <a:bodyPr/>
                    <a:lstStyle/>
                    <a:p>
                      <a:pPr algn="ctr"/>
                      <a:r>
                        <a:rPr lang="es-MX" sz="1300" dirty="0"/>
                        <a:t>Pendiente de acreditación</a:t>
                      </a:r>
                      <a:endParaRPr lang="es-EC" sz="1300" dirty="0"/>
                    </a:p>
                  </a:txBody>
                  <a:tcPr marL="73604" marR="73604" marT="36802" marB="36802" anchor="ctr"/>
                </a:tc>
                <a:extLst>
                  <a:ext uri="{0D108BD9-81ED-4DB2-BD59-A6C34878D82A}">
                    <a16:rowId xmlns:a16="http://schemas.microsoft.com/office/drawing/2014/main" val="1814629393"/>
                  </a:ext>
                </a:extLst>
              </a:tr>
              <a:tr h="858708">
                <a:tc vMerge="1">
                  <a:txBody>
                    <a:bodyPr/>
                    <a:lstStyle/>
                    <a:p>
                      <a:endParaRPr lang="es-EC" sz="1600" dirty="0"/>
                    </a:p>
                  </a:txBody>
                  <a:tcPr/>
                </a:tc>
                <a:tc>
                  <a:txBody>
                    <a:bodyPr/>
                    <a:lstStyle/>
                    <a:p>
                      <a:pPr algn="ctr"/>
                      <a:r>
                        <a:rPr lang="es-ES" sz="1300" b="0" i="0" kern="1200" dirty="0">
                          <a:solidFill>
                            <a:schemeClr val="dk1"/>
                          </a:solidFill>
                          <a:effectLst/>
                          <a:latin typeface="+mn-lt"/>
                          <a:ea typeface="+mn-ea"/>
                          <a:cs typeface="+mn-cs"/>
                        </a:rPr>
                        <a:t>Ingeniera en Biotecnología</a:t>
                      </a:r>
                      <a:br>
                        <a:rPr lang="es-ES" sz="1300" dirty="0"/>
                      </a:br>
                      <a:r>
                        <a:rPr lang="es-ES" sz="1300" b="0" i="0" kern="1200" dirty="0">
                          <a:solidFill>
                            <a:schemeClr val="dk1"/>
                          </a:solidFill>
                          <a:effectLst/>
                          <a:latin typeface="+mn-lt"/>
                          <a:ea typeface="+mn-ea"/>
                          <a:cs typeface="+mn-cs"/>
                        </a:rPr>
                        <a:t>Máster en Biología Computacional</a:t>
                      </a:r>
                      <a:endParaRPr lang="es-EC" sz="1300" dirty="0"/>
                    </a:p>
                  </a:txBody>
                  <a:tcPr marL="73604" marR="73604" marT="36802" marB="36802" anchor="ctr"/>
                </a:tc>
                <a:tc>
                  <a:txBody>
                    <a:bodyPr/>
                    <a:lstStyle/>
                    <a:p>
                      <a:r>
                        <a:rPr lang="es-EC" sz="1300" b="0" i="0" kern="1200" dirty="0">
                          <a:solidFill>
                            <a:schemeClr val="dk1"/>
                          </a:solidFill>
                          <a:effectLst/>
                          <a:latin typeface="+mn-lt"/>
                          <a:ea typeface="+mn-ea"/>
                          <a:cs typeface="+mn-cs"/>
                        </a:rPr>
                        <a:t>Camila Fernada Lara Cazorla</a:t>
                      </a:r>
                      <a:endParaRPr lang="es-EC" sz="1300" dirty="0"/>
                    </a:p>
                  </a:txBody>
                  <a:tcPr marL="73604" marR="73604" marT="36802" marB="36802" anchor="ctr"/>
                </a:tc>
                <a:tc>
                  <a:txBody>
                    <a:bodyPr/>
                    <a:lstStyle/>
                    <a:p>
                      <a:pPr algn="just"/>
                      <a:r>
                        <a:rPr lang="es-ES" sz="1300" b="0" i="0" kern="1200" dirty="0">
                          <a:solidFill>
                            <a:schemeClr val="dk1"/>
                          </a:solidFill>
                          <a:effectLst/>
                          <a:latin typeface="+mn-lt"/>
                          <a:ea typeface="+mn-ea"/>
                          <a:cs typeface="+mn-cs"/>
                        </a:rPr>
                        <a:t>Profesional Zonal de Laboratorio de Vigilancia Epidemiológica y Referencia Nacional 2</a:t>
                      </a:r>
                      <a:endParaRPr lang="es-EC" sz="1300" dirty="0"/>
                    </a:p>
                  </a:txBody>
                  <a:tcPr marL="73604" marR="73604" marT="36802" marB="36802" anchor="ctr"/>
                </a:tc>
                <a:tc>
                  <a:txBody>
                    <a:bodyPr/>
                    <a:lstStyle/>
                    <a:p>
                      <a:pPr algn="ctr"/>
                      <a:r>
                        <a:rPr lang="es-EC" sz="1300" b="0" i="0" kern="1200" dirty="0">
                          <a:solidFill>
                            <a:schemeClr val="dk1"/>
                          </a:solidFill>
                          <a:effectLst/>
                          <a:latin typeface="+mn-lt"/>
                          <a:ea typeface="+mn-ea"/>
                          <a:cs typeface="+mn-cs"/>
                        </a:rPr>
                        <a:t>Contrato civil de servicios profesionales</a:t>
                      </a:r>
                    </a:p>
                    <a:p>
                      <a:pPr algn="ctr"/>
                      <a:r>
                        <a:rPr lang="es-EC" sz="1300" b="0" i="0" kern="1200" dirty="0">
                          <a:solidFill>
                            <a:schemeClr val="dk1"/>
                          </a:solidFill>
                          <a:effectLst/>
                          <a:latin typeface="+mn-lt"/>
                          <a:ea typeface="+mn-ea"/>
                          <a:cs typeface="+mn-cs"/>
                        </a:rPr>
                        <a:t>(Factura)</a:t>
                      </a:r>
                    </a:p>
                  </a:txBody>
                  <a:tcPr marL="73604" marR="73604" marT="36802" marB="36802" anchor="ctr"/>
                </a:tc>
                <a:tc>
                  <a:txBody>
                    <a:bodyPr/>
                    <a:lstStyle/>
                    <a:p>
                      <a:pPr algn="ctr"/>
                      <a:endParaRPr lang="es-EC" sz="1300" dirty="0"/>
                    </a:p>
                    <a:p>
                      <a:pPr algn="ctr"/>
                      <a:r>
                        <a:rPr lang="es-EC" sz="1300" dirty="0"/>
                        <a:t>Pendiente de acreditación</a:t>
                      </a:r>
                    </a:p>
                  </a:txBody>
                  <a:tcPr marL="73604" marR="73604" marT="36802" marB="36802" anchor="ctr"/>
                </a:tc>
                <a:extLst>
                  <a:ext uri="{0D108BD9-81ED-4DB2-BD59-A6C34878D82A}">
                    <a16:rowId xmlns:a16="http://schemas.microsoft.com/office/drawing/2014/main" val="4050442005"/>
                  </a:ext>
                </a:extLst>
              </a:tr>
              <a:tr h="923594">
                <a:tc vMerge="1">
                  <a:txBody>
                    <a:bodyPr/>
                    <a:lstStyle/>
                    <a:p>
                      <a:endParaRPr lang="es-EC" sz="1600" dirty="0"/>
                    </a:p>
                  </a:txBody>
                  <a:tcPr/>
                </a:tc>
                <a:tc>
                  <a:txBody>
                    <a:bodyPr/>
                    <a:lstStyle/>
                    <a:p>
                      <a:pPr algn="ctr"/>
                      <a:r>
                        <a:rPr lang="es-ES" sz="1300" b="0" i="0" kern="1200" dirty="0">
                          <a:solidFill>
                            <a:schemeClr val="dk1"/>
                          </a:solidFill>
                          <a:effectLst/>
                          <a:latin typeface="+mn-lt"/>
                          <a:ea typeface="+mn-ea"/>
                          <a:cs typeface="+mn-cs"/>
                        </a:rPr>
                        <a:t>Ingeniero en Biotecnología</a:t>
                      </a:r>
                    </a:p>
                    <a:p>
                      <a:pPr algn="ctr"/>
                      <a:r>
                        <a:rPr lang="es-ES" sz="1300" b="0" i="0" kern="1200" dirty="0">
                          <a:solidFill>
                            <a:schemeClr val="dk1"/>
                          </a:solidFill>
                          <a:effectLst/>
                          <a:latin typeface="+mn-lt"/>
                          <a:ea typeface="+mn-ea"/>
                          <a:cs typeface="+mn-cs"/>
                        </a:rPr>
                        <a:t>Máster en Biomedicina(c)</a:t>
                      </a:r>
                      <a:endParaRPr lang="es-EC" sz="1300" dirty="0"/>
                    </a:p>
                  </a:txBody>
                  <a:tcPr marL="73604" marR="73604" marT="36802" marB="36802" anchor="ctr"/>
                </a:tc>
                <a:tc>
                  <a:txBody>
                    <a:bodyPr/>
                    <a:lstStyle/>
                    <a:p>
                      <a:r>
                        <a:rPr lang="es-EC" sz="1300" b="0" i="0" kern="1200" dirty="0">
                          <a:solidFill>
                            <a:schemeClr val="dk1"/>
                          </a:solidFill>
                          <a:effectLst/>
                          <a:latin typeface="+mn-lt"/>
                          <a:ea typeface="+mn-ea"/>
                          <a:cs typeface="+mn-cs"/>
                        </a:rPr>
                        <a:t>David Eduardo Vasco Julio</a:t>
                      </a:r>
                      <a:endParaRPr lang="es-EC" sz="1300" dirty="0"/>
                    </a:p>
                  </a:txBody>
                  <a:tcPr marL="73604" marR="73604" marT="36802" marB="36802" anchor="ctr"/>
                </a:tc>
                <a:tc>
                  <a:txBody>
                    <a:bodyPr/>
                    <a:lstStyle/>
                    <a:p>
                      <a:pPr algn="just"/>
                      <a:r>
                        <a:rPr lang="es-ES" sz="1300" b="0" i="0" kern="1200" dirty="0">
                          <a:solidFill>
                            <a:schemeClr val="dk1"/>
                          </a:solidFill>
                          <a:effectLst/>
                          <a:latin typeface="+mn-lt"/>
                          <a:ea typeface="+mn-ea"/>
                          <a:cs typeface="+mn-cs"/>
                        </a:rPr>
                        <a:t>Profesional Zonal de Laboratorio de Vigilancia Epidemiológica y Referencia Nacional 2</a:t>
                      </a:r>
                      <a:endParaRPr lang="es-EC" sz="1300" dirty="0"/>
                    </a:p>
                  </a:txBody>
                  <a:tcPr marL="73604" marR="73604" marT="36802" marB="36802" anchor="ctr"/>
                </a:tc>
                <a:tc>
                  <a:txBody>
                    <a:bodyPr/>
                    <a:lstStyle/>
                    <a:p>
                      <a:pPr algn="ctr"/>
                      <a:r>
                        <a:rPr lang="es-EC" sz="1300" b="0" i="0" kern="1200" dirty="0">
                          <a:solidFill>
                            <a:schemeClr val="dk1"/>
                          </a:solidFill>
                          <a:effectLst/>
                          <a:latin typeface="+mn-lt"/>
                          <a:ea typeface="+mn-ea"/>
                          <a:cs typeface="+mn-cs"/>
                        </a:rPr>
                        <a:t>Contrato civil de servicios profesionales</a:t>
                      </a:r>
                    </a:p>
                    <a:p>
                      <a:pPr algn="ctr"/>
                      <a:r>
                        <a:rPr lang="es-EC" sz="1300" b="0" i="0" kern="1200" dirty="0">
                          <a:solidFill>
                            <a:schemeClr val="dk1"/>
                          </a:solidFill>
                          <a:effectLst/>
                          <a:latin typeface="+mn-lt"/>
                          <a:ea typeface="+mn-ea"/>
                          <a:cs typeface="+mn-cs"/>
                        </a:rPr>
                        <a:t>(Factura)</a:t>
                      </a:r>
                    </a:p>
                  </a:txBody>
                  <a:tcPr marL="73604" marR="73604" marT="36802" marB="36802"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C" sz="1300" dirty="0"/>
                        <a:t>Pendiente de acreditación</a:t>
                      </a:r>
                    </a:p>
                  </a:txBody>
                  <a:tcPr marL="73604" marR="73604" marT="36802" marB="36802" anchor="ctr"/>
                </a:tc>
                <a:extLst>
                  <a:ext uri="{0D108BD9-81ED-4DB2-BD59-A6C34878D82A}">
                    <a16:rowId xmlns:a16="http://schemas.microsoft.com/office/drawing/2014/main" val="3000442030"/>
                  </a:ext>
                </a:extLst>
              </a:tr>
            </a:tbl>
          </a:graphicData>
        </a:graphic>
      </p:graphicFrame>
      <p:grpSp>
        <p:nvGrpSpPr>
          <p:cNvPr id="8" name="Grupo 7">
            <a:extLst>
              <a:ext uri="{FF2B5EF4-FFF2-40B4-BE49-F238E27FC236}">
                <a16:creationId xmlns:a16="http://schemas.microsoft.com/office/drawing/2014/main" id="{9F196BDB-2C99-468F-A6DB-5EB03AA97A73}"/>
              </a:ext>
            </a:extLst>
          </p:cNvPr>
          <p:cNvGrpSpPr/>
          <p:nvPr/>
        </p:nvGrpSpPr>
        <p:grpSpPr>
          <a:xfrm>
            <a:off x="5982657" y="7715415"/>
            <a:ext cx="6035017" cy="613524"/>
            <a:chOff x="3789074" y="5946791"/>
            <a:chExt cx="7497491" cy="762200"/>
          </a:xfrm>
        </p:grpSpPr>
        <p:pic>
          <p:nvPicPr>
            <p:cNvPr id="9" name="Imagen 8">
              <a:extLst>
                <a:ext uri="{FF2B5EF4-FFF2-40B4-BE49-F238E27FC236}">
                  <a16:creationId xmlns:a16="http://schemas.microsoft.com/office/drawing/2014/main" id="{A35EC7B1-A6A9-4573-A976-46C8E0747816}"/>
                </a:ext>
              </a:extLst>
            </p:cNvPr>
            <p:cNvPicPr>
              <a:picLocks noChangeAspect="1"/>
            </p:cNvPicPr>
            <p:nvPr/>
          </p:nvPicPr>
          <p:blipFill>
            <a:blip r:embed="rId3"/>
            <a:srcRect l="24584"/>
            <a:stretch/>
          </p:blipFill>
          <p:spPr>
            <a:xfrm>
              <a:off x="3789074" y="5946791"/>
              <a:ext cx="2283279" cy="746529"/>
            </a:xfrm>
            <a:prstGeom prst="rect">
              <a:avLst/>
            </a:prstGeom>
          </p:spPr>
        </p:pic>
        <p:sp>
          <p:nvSpPr>
            <p:cNvPr id="10" name="CuadroTexto 9">
              <a:extLst>
                <a:ext uri="{FF2B5EF4-FFF2-40B4-BE49-F238E27FC236}">
                  <a16:creationId xmlns:a16="http://schemas.microsoft.com/office/drawing/2014/main" id="{25293961-793A-4010-97BB-C74819C124D3}"/>
                </a:ext>
              </a:extLst>
            </p:cNvPr>
            <p:cNvSpPr txBox="1"/>
            <p:nvPr/>
          </p:nvSpPr>
          <p:spPr>
            <a:xfrm>
              <a:off x="6205703" y="6040178"/>
              <a:ext cx="5080862" cy="668813"/>
            </a:xfrm>
            <a:prstGeom prst="rect">
              <a:avLst/>
            </a:prstGeom>
            <a:noFill/>
          </p:spPr>
          <p:txBody>
            <a:bodyPr wrap="square" rtlCol="0">
              <a:spAutoFit/>
            </a:bodyPr>
            <a:lstStyle/>
            <a:p>
              <a:pPr defTabSz="736001"/>
              <a:r>
                <a:rPr lang="es-EC" sz="1449" dirty="0">
                  <a:solidFill>
                    <a:srgbClr val="2D2D93"/>
                  </a:solidFill>
                  <a:latin typeface="Barlow Condensed Medium" pitchFamily="2" charset="77"/>
                </a:rPr>
                <a:t>Instituto Nacional de Investigación en Salud Pública – INSPI – “Dr. Leopoldo </a:t>
              </a:r>
              <a:r>
                <a:rPr lang="es-EC" sz="1449" dirty="0" err="1">
                  <a:solidFill>
                    <a:srgbClr val="2D2D93"/>
                  </a:solidFill>
                  <a:latin typeface="Barlow Condensed Medium" pitchFamily="2" charset="77"/>
                </a:rPr>
                <a:t>Izquieta</a:t>
              </a:r>
              <a:r>
                <a:rPr lang="es-EC" sz="1449" dirty="0">
                  <a:solidFill>
                    <a:srgbClr val="2D2D93"/>
                  </a:solidFill>
                  <a:latin typeface="Barlow Condensed Medium" pitchFamily="2" charset="77"/>
                </a:rPr>
                <a:t> Pérez</a:t>
              </a:r>
            </a:p>
          </p:txBody>
        </p:sp>
      </p:grpSp>
      <p:pic>
        <p:nvPicPr>
          <p:cNvPr id="12" name="Imagen 11">
            <a:extLst>
              <a:ext uri="{FF2B5EF4-FFF2-40B4-BE49-F238E27FC236}">
                <a16:creationId xmlns:a16="http://schemas.microsoft.com/office/drawing/2014/main" id="{0F362FAF-B75D-449E-A2B3-055CCD98DD88}"/>
              </a:ext>
            </a:extLst>
          </p:cNvPr>
          <p:cNvPicPr>
            <a:picLocks noChangeAspect="1"/>
          </p:cNvPicPr>
          <p:nvPr/>
        </p:nvPicPr>
        <p:blipFill>
          <a:blip r:embed="rId4"/>
          <a:srcRect l="53416"/>
          <a:stretch/>
        </p:blipFill>
        <p:spPr>
          <a:xfrm>
            <a:off x="1639975" y="222080"/>
            <a:ext cx="813310" cy="343680"/>
          </a:xfrm>
          <a:prstGeom prst="rect">
            <a:avLst/>
          </a:prstGeom>
        </p:spPr>
      </p:pic>
      <p:pic>
        <p:nvPicPr>
          <p:cNvPr id="13" name="Imagen 12">
            <a:extLst>
              <a:ext uri="{FF2B5EF4-FFF2-40B4-BE49-F238E27FC236}">
                <a16:creationId xmlns:a16="http://schemas.microsoft.com/office/drawing/2014/main" id="{5C75BB47-808D-4578-8991-9B5FA4D29854}"/>
              </a:ext>
            </a:extLst>
          </p:cNvPr>
          <p:cNvPicPr>
            <a:picLocks noChangeAspect="1"/>
          </p:cNvPicPr>
          <p:nvPr/>
        </p:nvPicPr>
        <p:blipFill>
          <a:blip r:embed="rId5"/>
          <a:srcRect r="51333"/>
          <a:stretch/>
        </p:blipFill>
        <p:spPr>
          <a:xfrm>
            <a:off x="15329263" y="7358088"/>
            <a:ext cx="1031424" cy="417203"/>
          </a:xfrm>
          <a:prstGeom prst="rect">
            <a:avLst/>
          </a:prstGeom>
        </p:spPr>
      </p:pic>
    </p:spTree>
    <p:extLst>
      <p:ext uri="{BB962C8B-B14F-4D97-AF65-F5344CB8AC3E}">
        <p14:creationId xmlns:p14="http://schemas.microsoft.com/office/powerpoint/2010/main" val="650782936"/>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a:grpSpLocks noChangeAspect="1"/>
          </p:cNvGrpSpPr>
          <p:nvPr/>
        </p:nvGrpSpPr>
        <p:grpSpPr>
          <a:xfrm>
            <a:off x="7112236" y="1248519"/>
            <a:ext cx="4034866" cy="1343555"/>
            <a:chOff x="0" y="0"/>
            <a:chExt cx="7496640" cy="2225520"/>
          </a:xfrm>
        </p:grpSpPr>
        <p:sp>
          <p:nvSpPr>
            <p:cNvPr id="7" name="Freeform 7"/>
            <p:cNvSpPr/>
            <p:nvPr/>
          </p:nvSpPr>
          <p:spPr>
            <a:xfrm>
              <a:off x="0" y="0"/>
              <a:ext cx="7496683" cy="2225548"/>
            </a:xfrm>
            <a:custGeom>
              <a:avLst/>
              <a:gdLst/>
              <a:ahLst/>
              <a:cxnLst/>
              <a:rect l="l" t="t" r="r" b="b"/>
              <a:pathLst>
                <a:path w="7496683" h="2225548">
                  <a:moveTo>
                    <a:pt x="0" y="0"/>
                  </a:moveTo>
                  <a:lnTo>
                    <a:pt x="7496683" y="0"/>
                  </a:lnTo>
                  <a:lnTo>
                    <a:pt x="7496683" y="2225548"/>
                  </a:lnTo>
                  <a:lnTo>
                    <a:pt x="0" y="2225548"/>
                  </a:lnTo>
                  <a:lnTo>
                    <a:pt x="0" y="0"/>
                  </a:lnTo>
                  <a:close/>
                </a:path>
              </a:pathLst>
            </a:custGeom>
            <a:blipFill>
              <a:blip r:embed="rId3"/>
              <a:stretch>
                <a:fillRect t="-3496" b="-3494"/>
              </a:stretch>
            </a:blipFill>
          </p:spPr>
          <p:txBody>
            <a:bodyPr/>
            <a:lstStyle/>
            <a:p>
              <a:pPr defTabSz="736001"/>
              <a:endParaRPr lang="es-EC" sz="1449">
                <a:solidFill>
                  <a:prstClr val="black"/>
                </a:solidFill>
                <a:latin typeface="Calibri"/>
              </a:endParaRPr>
            </a:p>
          </p:txBody>
        </p:sp>
      </p:grpSp>
      <p:grpSp>
        <p:nvGrpSpPr>
          <p:cNvPr id="8" name="Group 8"/>
          <p:cNvGrpSpPr>
            <a:grpSpLocks noChangeAspect="1"/>
          </p:cNvGrpSpPr>
          <p:nvPr/>
        </p:nvGrpSpPr>
        <p:grpSpPr>
          <a:xfrm>
            <a:off x="7746608" y="5543304"/>
            <a:ext cx="3669021" cy="1824731"/>
            <a:chOff x="0" y="0"/>
            <a:chExt cx="6077520" cy="3022560"/>
          </a:xfrm>
        </p:grpSpPr>
        <p:sp>
          <p:nvSpPr>
            <p:cNvPr id="9" name="Freeform 9"/>
            <p:cNvSpPr/>
            <p:nvPr/>
          </p:nvSpPr>
          <p:spPr>
            <a:xfrm>
              <a:off x="0" y="0"/>
              <a:ext cx="6077458" cy="3022600"/>
            </a:xfrm>
            <a:custGeom>
              <a:avLst/>
              <a:gdLst/>
              <a:ahLst/>
              <a:cxnLst/>
              <a:rect l="l" t="t" r="r" b="b"/>
              <a:pathLst>
                <a:path w="6077458" h="3022600">
                  <a:moveTo>
                    <a:pt x="0" y="0"/>
                  </a:moveTo>
                  <a:lnTo>
                    <a:pt x="6077458" y="0"/>
                  </a:lnTo>
                  <a:lnTo>
                    <a:pt x="6077458" y="3022600"/>
                  </a:lnTo>
                  <a:lnTo>
                    <a:pt x="0" y="3022600"/>
                  </a:lnTo>
                  <a:lnTo>
                    <a:pt x="0" y="0"/>
                  </a:lnTo>
                  <a:close/>
                </a:path>
              </a:pathLst>
            </a:custGeom>
            <a:blipFill>
              <a:blip r:embed="rId3"/>
              <a:stretch>
                <a:fillRect l="-28289" r="-28290" b="1"/>
              </a:stretch>
            </a:blipFill>
          </p:spPr>
          <p:txBody>
            <a:bodyPr/>
            <a:lstStyle/>
            <a:p>
              <a:pPr defTabSz="736001"/>
              <a:endParaRPr lang="es-EC" sz="1449">
                <a:solidFill>
                  <a:prstClr val="black"/>
                </a:solidFill>
                <a:latin typeface="Calibri"/>
              </a:endParaRPr>
            </a:p>
          </p:txBody>
        </p:sp>
      </p:grpSp>
      <p:grpSp>
        <p:nvGrpSpPr>
          <p:cNvPr id="10" name="Group 10"/>
          <p:cNvGrpSpPr>
            <a:grpSpLocks noChangeAspect="1"/>
          </p:cNvGrpSpPr>
          <p:nvPr/>
        </p:nvGrpSpPr>
        <p:grpSpPr>
          <a:xfrm>
            <a:off x="8128245" y="3266085"/>
            <a:ext cx="2796645" cy="1824731"/>
            <a:chOff x="0" y="0"/>
            <a:chExt cx="4632480" cy="3022560"/>
          </a:xfrm>
        </p:grpSpPr>
        <p:sp>
          <p:nvSpPr>
            <p:cNvPr id="11" name="Freeform 11"/>
            <p:cNvSpPr/>
            <p:nvPr/>
          </p:nvSpPr>
          <p:spPr>
            <a:xfrm>
              <a:off x="0" y="0"/>
              <a:ext cx="4632452" cy="3022600"/>
            </a:xfrm>
            <a:custGeom>
              <a:avLst/>
              <a:gdLst/>
              <a:ahLst/>
              <a:cxnLst/>
              <a:rect l="l" t="t" r="r" b="b"/>
              <a:pathLst>
                <a:path w="4632452" h="3022600">
                  <a:moveTo>
                    <a:pt x="0" y="0"/>
                  </a:moveTo>
                  <a:lnTo>
                    <a:pt x="4632452" y="0"/>
                  </a:lnTo>
                  <a:lnTo>
                    <a:pt x="4632452" y="3022600"/>
                  </a:lnTo>
                  <a:lnTo>
                    <a:pt x="0" y="3022600"/>
                  </a:lnTo>
                  <a:lnTo>
                    <a:pt x="0" y="0"/>
                  </a:lnTo>
                  <a:close/>
                </a:path>
              </a:pathLst>
            </a:custGeom>
            <a:blipFill>
              <a:blip r:embed="rId3"/>
              <a:stretch>
                <a:fillRect l="-52710" r="-52711" b="1"/>
              </a:stretch>
            </a:blipFill>
          </p:spPr>
          <p:txBody>
            <a:bodyPr/>
            <a:lstStyle/>
            <a:p>
              <a:pPr defTabSz="736001"/>
              <a:endParaRPr lang="es-EC" sz="1449">
                <a:solidFill>
                  <a:prstClr val="black"/>
                </a:solidFill>
                <a:latin typeface="Calibri"/>
              </a:endParaRPr>
            </a:p>
          </p:txBody>
        </p:sp>
      </p:grpSp>
      <p:sp>
        <p:nvSpPr>
          <p:cNvPr id="21" name="TextBox 21"/>
          <p:cNvSpPr txBox="1"/>
          <p:nvPr/>
        </p:nvSpPr>
        <p:spPr>
          <a:xfrm>
            <a:off x="-718816" y="270761"/>
            <a:ext cx="10582974" cy="493020"/>
          </a:xfrm>
          <a:prstGeom prst="rect">
            <a:avLst/>
          </a:prstGeom>
        </p:spPr>
        <p:txBody>
          <a:bodyPr lIns="0" tIns="0" rIns="0" bIns="0" rtlCol="0" anchor="t">
            <a:spAutoFit/>
          </a:bodyPr>
          <a:lstStyle/>
          <a:p>
            <a:pPr algn="ctr" defTabSz="736001">
              <a:lnSpc>
                <a:spcPts val="4057"/>
              </a:lnSpc>
            </a:pPr>
            <a:r>
              <a:rPr lang="en-US" sz="3381" spc="-1">
                <a:solidFill>
                  <a:srgbClr val="32266B"/>
                </a:solidFill>
                <a:latin typeface="Arial"/>
                <a:ea typeface="Arial"/>
                <a:cs typeface="Arial"/>
                <a:sym typeface="Arial"/>
              </a:rPr>
              <a:t>Producción Científica</a:t>
            </a:r>
          </a:p>
        </p:txBody>
      </p:sp>
      <p:sp>
        <p:nvSpPr>
          <p:cNvPr id="22" name="TextBox 22"/>
          <p:cNvSpPr txBox="1"/>
          <p:nvPr/>
        </p:nvSpPr>
        <p:spPr>
          <a:xfrm>
            <a:off x="7529437" y="1501435"/>
            <a:ext cx="2938030" cy="870110"/>
          </a:xfrm>
          <a:prstGeom prst="rect">
            <a:avLst/>
          </a:prstGeom>
        </p:spPr>
        <p:txBody>
          <a:bodyPr wrap="square" lIns="0" tIns="0" rIns="0" bIns="0" rtlCol="0" anchor="t">
            <a:spAutoFit/>
          </a:bodyPr>
          <a:lstStyle/>
          <a:p>
            <a:pPr algn="ctr" defTabSz="736001">
              <a:lnSpc>
                <a:spcPts val="3477"/>
              </a:lnSpc>
            </a:pPr>
            <a:r>
              <a:rPr lang="en-US" sz="2898" b="1" spc="-1" dirty="0">
                <a:solidFill>
                  <a:srgbClr val="2D4B91"/>
                </a:solidFill>
                <a:latin typeface="ITC Franklin Gothic LT Semi-Bold"/>
                <a:ea typeface="ITC Franklin Gothic LT Semi-Bold"/>
                <a:cs typeface="ITC Franklin Gothic LT Semi-Bold"/>
                <a:sym typeface="ITC Franklin Gothic LT Semi-Bold"/>
              </a:rPr>
              <a:t>5 </a:t>
            </a:r>
            <a:r>
              <a:rPr lang="en-US" sz="2898" b="1" spc="-1" dirty="0" err="1">
                <a:solidFill>
                  <a:srgbClr val="2D4B91"/>
                </a:solidFill>
                <a:latin typeface="ITC Franklin Gothic LT Semi-Bold"/>
                <a:ea typeface="ITC Franklin Gothic LT Semi-Bold"/>
                <a:cs typeface="ITC Franklin Gothic LT Semi-Bold"/>
                <a:sym typeface="ITC Franklin Gothic LT Semi-Bold"/>
              </a:rPr>
              <a:t>Publicaciones</a:t>
            </a:r>
            <a:r>
              <a:rPr lang="en-US" sz="2898" b="1" spc="-1" dirty="0">
                <a:solidFill>
                  <a:srgbClr val="2D4B91"/>
                </a:solidFill>
                <a:latin typeface="ITC Franklin Gothic LT Semi-Bold"/>
                <a:ea typeface="ITC Franklin Gothic LT Semi-Bold"/>
                <a:cs typeface="ITC Franklin Gothic LT Semi-Bold"/>
                <a:sym typeface="ITC Franklin Gothic LT Semi-Bold"/>
              </a:rPr>
              <a:t> </a:t>
            </a:r>
            <a:r>
              <a:rPr lang="en-US" sz="2898" b="1" spc="-1" dirty="0" err="1">
                <a:solidFill>
                  <a:srgbClr val="2D4B91"/>
                </a:solidFill>
                <a:latin typeface="ITC Franklin Gothic LT Semi-Bold"/>
                <a:ea typeface="ITC Franklin Gothic LT Semi-Bold"/>
                <a:cs typeface="ITC Franklin Gothic LT Semi-Bold"/>
                <a:sym typeface="ITC Franklin Gothic LT Semi-Bold"/>
              </a:rPr>
              <a:t>científicas</a:t>
            </a:r>
            <a:endParaRPr lang="en-US" sz="2898" b="1" spc="-1" dirty="0">
              <a:solidFill>
                <a:srgbClr val="2D4B91"/>
              </a:solidFill>
              <a:latin typeface="ITC Franklin Gothic LT Semi-Bold"/>
              <a:ea typeface="ITC Franklin Gothic LT Semi-Bold"/>
              <a:cs typeface="ITC Franklin Gothic LT Semi-Bold"/>
              <a:sym typeface="ITC Franklin Gothic LT Semi-Bold"/>
            </a:endParaRPr>
          </a:p>
        </p:txBody>
      </p:sp>
      <p:sp>
        <p:nvSpPr>
          <p:cNvPr id="23" name="TextBox 23"/>
          <p:cNvSpPr txBox="1"/>
          <p:nvPr/>
        </p:nvSpPr>
        <p:spPr>
          <a:xfrm>
            <a:off x="7842298" y="5687099"/>
            <a:ext cx="3368522" cy="1474763"/>
          </a:xfrm>
          <a:prstGeom prst="rect">
            <a:avLst/>
          </a:prstGeom>
        </p:spPr>
        <p:txBody>
          <a:bodyPr lIns="0" tIns="0" rIns="0" bIns="0" rtlCol="0" anchor="t">
            <a:spAutoFit/>
          </a:bodyPr>
          <a:lstStyle/>
          <a:p>
            <a:pPr algn="just" defTabSz="736001">
              <a:lnSpc>
                <a:spcPts val="2317"/>
              </a:lnSpc>
            </a:pPr>
            <a:r>
              <a:rPr lang="en-US" sz="1932" spc="-1" dirty="0" err="1">
                <a:solidFill>
                  <a:srgbClr val="2D4B91"/>
                </a:solidFill>
                <a:latin typeface="ITC Franklin Gothic LT"/>
                <a:ea typeface="ITC Franklin Gothic LT"/>
                <a:cs typeface="ITC Franklin Gothic LT"/>
                <a:sym typeface="ITC Franklin Gothic LT"/>
              </a:rPr>
              <a:t>Indexadas</a:t>
            </a:r>
            <a:r>
              <a:rPr lang="en-US" sz="1932" spc="-1" dirty="0">
                <a:solidFill>
                  <a:srgbClr val="2D4B91"/>
                </a:solidFill>
                <a:latin typeface="ITC Franklin Gothic LT"/>
                <a:ea typeface="ITC Franklin Gothic LT"/>
                <a:cs typeface="ITC Franklin Gothic LT"/>
                <a:sym typeface="ITC Franklin Gothic LT"/>
              </a:rPr>
              <a:t> </a:t>
            </a:r>
            <a:r>
              <a:rPr lang="en-US" sz="1932" spc="-1" dirty="0" err="1">
                <a:solidFill>
                  <a:srgbClr val="2D4B91"/>
                </a:solidFill>
                <a:latin typeface="ITC Franklin Gothic LT"/>
                <a:ea typeface="ITC Franklin Gothic LT"/>
                <a:cs typeface="ITC Franklin Gothic LT"/>
                <a:sym typeface="ITC Franklin Gothic LT"/>
              </a:rPr>
              <a:t>en</a:t>
            </a:r>
            <a:endParaRPr lang="en-US" sz="1932" spc="-1" dirty="0">
              <a:solidFill>
                <a:srgbClr val="2D4B91"/>
              </a:solidFill>
              <a:latin typeface="ITC Franklin Gothic LT"/>
              <a:ea typeface="ITC Franklin Gothic LT"/>
              <a:cs typeface="ITC Franklin Gothic LT"/>
              <a:sym typeface="ITC Franklin Gothic LT"/>
            </a:endParaRPr>
          </a:p>
          <a:p>
            <a:pPr algn="just" defTabSz="736001">
              <a:lnSpc>
                <a:spcPts val="2317"/>
              </a:lnSpc>
            </a:pPr>
            <a:r>
              <a:rPr lang="en-US" sz="1932" spc="-1" dirty="0">
                <a:solidFill>
                  <a:srgbClr val="2D4B91"/>
                </a:solidFill>
                <a:latin typeface="ITC Franklin Gothic LT"/>
              </a:rPr>
              <a:t>Scopus, SCIE (Web of Science), PubMed/MEDLINE, PubMed Central (PMC) y Embase.</a:t>
            </a:r>
            <a:endParaRPr lang="en-US" sz="1932" spc="-1" dirty="0">
              <a:solidFill>
                <a:srgbClr val="2D4B91"/>
              </a:solidFill>
              <a:latin typeface="ITC Franklin Gothic LT"/>
              <a:sym typeface="ITC Franklin Gothic LT"/>
            </a:endParaRPr>
          </a:p>
        </p:txBody>
      </p:sp>
      <p:sp>
        <p:nvSpPr>
          <p:cNvPr id="24" name="TextBox 24"/>
          <p:cNvSpPr txBox="1"/>
          <p:nvPr/>
        </p:nvSpPr>
        <p:spPr>
          <a:xfrm>
            <a:off x="8200689" y="3420911"/>
            <a:ext cx="2651756" cy="1465145"/>
          </a:xfrm>
          <a:prstGeom prst="rect">
            <a:avLst/>
          </a:prstGeom>
        </p:spPr>
        <p:txBody>
          <a:bodyPr lIns="0" tIns="0" rIns="0" bIns="0" rtlCol="0" anchor="t">
            <a:spAutoFit/>
          </a:bodyPr>
          <a:lstStyle/>
          <a:p>
            <a:pPr algn="ctr" defTabSz="736001">
              <a:lnSpc>
                <a:spcPts val="2898"/>
              </a:lnSpc>
            </a:pPr>
            <a:r>
              <a:rPr lang="en-US" sz="2415" spc="-1" dirty="0">
                <a:solidFill>
                  <a:srgbClr val="2D4B91"/>
                </a:solidFill>
                <a:latin typeface="ITC Franklin Gothic LT"/>
                <a:ea typeface="ITC Franklin Gothic LT"/>
                <a:cs typeface="ITC Franklin Gothic LT"/>
                <a:sym typeface="ITC Franklin Gothic LT"/>
              </a:rPr>
              <a:t>Q1</a:t>
            </a:r>
          </a:p>
          <a:p>
            <a:pPr algn="ctr" defTabSz="736001">
              <a:lnSpc>
                <a:spcPts val="2898"/>
              </a:lnSpc>
            </a:pPr>
            <a:r>
              <a:rPr lang="en-US" sz="2415" spc="-1" dirty="0">
                <a:solidFill>
                  <a:srgbClr val="2D4B91"/>
                </a:solidFill>
                <a:latin typeface="ITC Franklin Gothic LT"/>
                <a:ea typeface="ITC Franklin Gothic LT"/>
                <a:cs typeface="ITC Franklin Gothic LT"/>
                <a:sym typeface="ITC Franklin Gothic LT"/>
              </a:rPr>
              <a:t>Alto factor de </a:t>
            </a:r>
            <a:r>
              <a:rPr lang="en-US" sz="2415" spc="-1" dirty="0" err="1">
                <a:solidFill>
                  <a:srgbClr val="2D4B91"/>
                </a:solidFill>
                <a:latin typeface="ITC Franklin Gothic LT"/>
                <a:ea typeface="ITC Franklin Gothic LT"/>
                <a:cs typeface="ITC Franklin Gothic LT"/>
                <a:sym typeface="ITC Franklin Gothic LT"/>
              </a:rPr>
              <a:t>impacto</a:t>
            </a:r>
            <a:r>
              <a:rPr lang="en-US" sz="2415" spc="-1" dirty="0">
                <a:solidFill>
                  <a:srgbClr val="2D4B91"/>
                </a:solidFill>
                <a:latin typeface="ITC Franklin Gothic LT"/>
                <a:ea typeface="ITC Franklin Gothic LT"/>
                <a:cs typeface="ITC Franklin Gothic LT"/>
                <a:sym typeface="ITC Franklin Gothic LT"/>
              </a:rPr>
              <a:t> y Alta </a:t>
            </a:r>
            <a:r>
              <a:rPr lang="en-US" sz="2415" spc="-1" dirty="0" err="1">
                <a:solidFill>
                  <a:srgbClr val="2D4B91"/>
                </a:solidFill>
                <a:latin typeface="ITC Franklin Gothic LT"/>
                <a:ea typeface="ITC Franklin Gothic LT"/>
                <a:cs typeface="ITC Franklin Gothic LT"/>
                <a:sym typeface="ITC Franklin Gothic LT"/>
              </a:rPr>
              <a:t>calidad</a:t>
            </a:r>
            <a:endParaRPr lang="en-US" sz="2415" spc="-1" dirty="0">
              <a:solidFill>
                <a:srgbClr val="2D4B91"/>
              </a:solidFill>
              <a:latin typeface="ITC Franklin Gothic LT"/>
              <a:ea typeface="ITC Franklin Gothic LT"/>
              <a:cs typeface="ITC Franklin Gothic LT"/>
              <a:sym typeface="ITC Franklin Gothic LT"/>
            </a:endParaRPr>
          </a:p>
        </p:txBody>
      </p:sp>
      <p:pic>
        <p:nvPicPr>
          <p:cNvPr id="26" name="Imagen 25">
            <a:extLst>
              <a:ext uri="{FF2B5EF4-FFF2-40B4-BE49-F238E27FC236}">
                <a16:creationId xmlns:a16="http://schemas.microsoft.com/office/drawing/2014/main" id="{B3E2B56C-ED9B-43D6-9FE3-B160069B5EFB}"/>
              </a:ext>
            </a:extLst>
          </p:cNvPr>
          <p:cNvPicPr>
            <a:picLocks noChangeAspect="1"/>
          </p:cNvPicPr>
          <p:nvPr/>
        </p:nvPicPr>
        <p:blipFill>
          <a:blip r:embed="rId4"/>
          <a:stretch>
            <a:fillRect/>
          </a:stretch>
        </p:blipFill>
        <p:spPr>
          <a:xfrm>
            <a:off x="2131567" y="1071390"/>
            <a:ext cx="4464533" cy="2179118"/>
          </a:xfrm>
          <a:prstGeom prst="rect">
            <a:avLst/>
          </a:prstGeom>
        </p:spPr>
      </p:pic>
      <p:pic>
        <p:nvPicPr>
          <p:cNvPr id="28" name="Imagen 27">
            <a:extLst>
              <a:ext uri="{FF2B5EF4-FFF2-40B4-BE49-F238E27FC236}">
                <a16:creationId xmlns:a16="http://schemas.microsoft.com/office/drawing/2014/main" id="{3E70EA42-0B93-4177-A7D8-4E25A68B92D9}"/>
              </a:ext>
            </a:extLst>
          </p:cNvPr>
          <p:cNvPicPr>
            <a:picLocks noChangeAspect="1"/>
          </p:cNvPicPr>
          <p:nvPr/>
        </p:nvPicPr>
        <p:blipFill>
          <a:blip r:embed="rId5"/>
          <a:stretch>
            <a:fillRect/>
          </a:stretch>
        </p:blipFill>
        <p:spPr>
          <a:xfrm>
            <a:off x="2192003" y="3570629"/>
            <a:ext cx="4605883" cy="1673997"/>
          </a:xfrm>
          <a:prstGeom prst="rect">
            <a:avLst/>
          </a:prstGeom>
        </p:spPr>
      </p:pic>
      <p:pic>
        <p:nvPicPr>
          <p:cNvPr id="30" name="Imagen 29">
            <a:extLst>
              <a:ext uri="{FF2B5EF4-FFF2-40B4-BE49-F238E27FC236}">
                <a16:creationId xmlns:a16="http://schemas.microsoft.com/office/drawing/2014/main" id="{CA3E3EE9-362B-4B7A-8892-00C58E9CA531}"/>
              </a:ext>
            </a:extLst>
          </p:cNvPr>
          <p:cNvPicPr>
            <a:picLocks noChangeAspect="1"/>
          </p:cNvPicPr>
          <p:nvPr/>
        </p:nvPicPr>
        <p:blipFill>
          <a:blip r:embed="rId6"/>
          <a:stretch>
            <a:fillRect/>
          </a:stretch>
        </p:blipFill>
        <p:spPr>
          <a:xfrm>
            <a:off x="2283937" y="5688325"/>
            <a:ext cx="5037202" cy="1852545"/>
          </a:xfrm>
          <a:prstGeom prst="rect">
            <a:avLst/>
          </a:prstGeom>
        </p:spPr>
      </p:pic>
      <p:pic>
        <p:nvPicPr>
          <p:cNvPr id="32" name="Imagen 31">
            <a:extLst>
              <a:ext uri="{FF2B5EF4-FFF2-40B4-BE49-F238E27FC236}">
                <a16:creationId xmlns:a16="http://schemas.microsoft.com/office/drawing/2014/main" id="{2A098E5C-CC9E-4B06-8DF1-4BBDE34CDFED}"/>
              </a:ext>
            </a:extLst>
          </p:cNvPr>
          <p:cNvPicPr>
            <a:picLocks noChangeAspect="1"/>
          </p:cNvPicPr>
          <p:nvPr/>
        </p:nvPicPr>
        <p:blipFill>
          <a:blip r:embed="rId7"/>
          <a:stretch>
            <a:fillRect/>
          </a:stretch>
        </p:blipFill>
        <p:spPr>
          <a:xfrm>
            <a:off x="11357385" y="576409"/>
            <a:ext cx="4881400" cy="2449910"/>
          </a:xfrm>
          <a:prstGeom prst="rect">
            <a:avLst/>
          </a:prstGeom>
        </p:spPr>
      </p:pic>
      <p:pic>
        <p:nvPicPr>
          <p:cNvPr id="34" name="Imagen 33">
            <a:extLst>
              <a:ext uri="{FF2B5EF4-FFF2-40B4-BE49-F238E27FC236}">
                <a16:creationId xmlns:a16="http://schemas.microsoft.com/office/drawing/2014/main" id="{CDC16A9A-D989-452B-9E47-E1063E9135C4}"/>
              </a:ext>
            </a:extLst>
          </p:cNvPr>
          <p:cNvPicPr>
            <a:picLocks noChangeAspect="1"/>
          </p:cNvPicPr>
          <p:nvPr/>
        </p:nvPicPr>
        <p:blipFill rotWithShape="1">
          <a:blip r:embed="rId8"/>
          <a:srcRect t="19433" b="5458"/>
          <a:stretch/>
        </p:blipFill>
        <p:spPr>
          <a:xfrm>
            <a:off x="11977583" y="3342828"/>
            <a:ext cx="3956191" cy="2597195"/>
          </a:xfrm>
          <a:prstGeom prst="rect">
            <a:avLst/>
          </a:prstGeom>
        </p:spPr>
      </p:pic>
      <p:grpSp>
        <p:nvGrpSpPr>
          <p:cNvPr id="25" name="Grupo 24">
            <a:extLst>
              <a:ext uri="{FF2B5EF4-FFF2-40B4-BE49-F238E27FC236}">
                <a16:creationId xmlns:a16="http://schemas.microsoft.com/office/drawing/2014/main" id="{D736A7E3-E7DD-4461-97A4-A92FD91B4228}"/>
              </a:ext>
            </a:extLst>
          </p:cNvPr>
          <p:cNvGrpSpPr/>
          <p:nvPr/>
        </p:nvGrpSpPr>
        <p:grpSpPr>
          <a:xfrm>
            <a:off x="5982657" y="7715415"/>
            <a:ext cx="6035017" cy="613524"/>
            <a:chOff x="3789074" y="5946791"/>
            <a:chExt cx="7497491" cy="762200"/>
          </a:xfrm>
        </p:grpSpPr>
        <p:pic>
          <p:nvPicPr>
            <p:cNvPr id="27" name="Imagen 26">
              <a:extLst>
                <a:ext uri="{FF2B5EF4-FFF2-40B4-BE49-F238E27FC236}">
                  <a16:creationId xmlns:a16="http://schemas.microsoft.com/office/drawing/2014/main" id="{E75D421B-0D50-430D-A5D8-A5E7514186C2}"/>
                </a:ext>
              </a:extLst>
            </p:cNvPr>
            <p:cNvPicPr>
              <a:picLocks noChangeAspect="1"/>
            </p:cNvPicPr>
            <p:nvPr/>
          </p:nvPicPr>
          <p:blipFill>
            <a:blip r:embed="rId9"/>
            <a:srcRect l="24584"/>
            <a:stretch/>
          </p:blipFill>
          <p:spPr>
            <a:xfrm>
              <a:off x="3789074" y="5946791"/>
              <a:ext cx="2283279" cy="746529"/>
            </a:xfrm>
            <a:prstGeom prst="rect">
              <a:avLst/>
            </a:prstGeom>
          </p:spPr>
        </p:pic>
        <p:sp>
          <p:nvSpPr>
            <p:cNvPr id="29" name="CuadroTexto 28">
              <a:extLst>
                <a:ext uri="{FF2B5EF4-FFF2-40B4-BE49-F238E27FC236}">
                  <a16:creationId xmlns:a16="http://schemas.microsoft.com/office/drawing/2014/main" id="{B7422D2A-CE27-40FF-8780-9E530281A87C}"/>
                </a:ext>
              </a:extLst>
            </p:cNvPr>
            <p:cNvSpPr txBox="1"/>
            <p:nvPr/>
          </p:nvSpPr>
          <p:spPr>
            <a:xfrm>
              <a:off x="6205703" y="6040178"/>
              <a:ext cx="5080862" cy="668813"/>
            </a:xfrm>
            <a:prstGeom prst="rect">
              <a:avLst/>
            </a:prstGeom>
            <a:noFill/>
          </p:spPr>
          <p:txBody>
            <a:bodyPr wrap="square" rtlCol="0">
              <a:spAutoFit/>
            </a:bodyPr>
            <a:lstStyle/>
            <a:p>
              <a:pPr defTabSz="736001"/>
              <a:r>
                <a:rPr lang="es-EC" sz="1449" dirty="0">
                  <a:solidFill>
                    <a:srgbClr val="2D2D93"/>
                  </a:solidFill>
                  <a:latin typeface="Barlow Condensed Medium" pitchFamily="2" charset="77"/>
                </a:rPr>
                <a:t>Instituto Nacional de Investigación en Salud Pública – INSPI – “Dr. Leopoldo </a:t>
              </a:r>
              <a:r>
                <a:rPr lang="es-EC" sz="1449" dirty="0" err="1">
                  <a:solidFill>
                    <a:srgbClr val="2D2D93"/>
                  </a:solidFill>
                  <a:latin typeface="Barlow Condensed Medium" pitchFamily="2" charset="77"/>
                </a:rPr>
                <a:t>Izquieta</a:t>
              </a:r>
              <a:r>
                <a:rPr lang="es-EC" sz="1449" dirty="0">
                  <a:solidFill>
                    <a:srgbClr val="2D2D93"/>
                  </a:solidFill>
                  <a:latin typeface="Barlow Condensed Medium" pitchFamily="2" charset="77"/>
                </a:rPr>
                <a:t> Pérez</a:t>
              </a:r>
            </a:p>
          </p:txBody>
        </p:sp>
      </p:grpSp>
      <p:pic>
        <p:nvPicPr>
          <p:cNvPr id="31" name="Imagen 30">
            <a:extLst>
              <a:ext uri="{FF2B5EF4-FFF2-40B4-BE49-F238E27FC236}">
                <a16:creationId xmlns:a16="http://schemas.microsoft.com/office/drawing/2014/main" id="{04480EB2-8764-4BFF-8043-99C719925609}"/>
              </a:ext>
            </a:extLst>
          </p:cNvPr>
          <p:cNvPicPr>
            <a:picLocks noChangeAspect="1"/>
          </p:cNvPicPr>
          <p:nvPr/>
        </p:nvPicPr>
        <p:blipFill>
          <a:blip r:embed="rId10"/>
          <a:srcRect l="53416"/>
          <a:stretch/>
        </p:blipFill>
        <p:spPr>
          <a:xfrm>
            <a:off x="1639975" y="222080"/>
            <a:ext cx="813310" cy="343680"/>
          </a:xfrm>
          <a:prstGeom prst="rect">
            <a:avLst/>
          </a:prstGeom>
        </p:spPr>
      </p:pic>
      <p:pic>
        <p:nvPicPr>
          <p:cNvPr id="33" name="Imagen 32">
            <a:extLst>
              <a:ext uri="{FF2B5EF4-FFF2-40B4-BE49-F238E27FC236}">
                <a16:creationId xmlns:a16="http://schemas.microsoft.com/office/drawing/2014/main" id="{D78363D5-045F-425D-B695-017F9FC4FBFC}"/>
              </a:ext>
            </a:extLst>
          </p:cNvPr>
          <p:cNvPicPr>
            <a:picLocks noChangeAspect="1"/>
          </p:cNvPicPr>
          <p:nvPr/>
        </p:nvPicPr>
        <p:blipFill>
          <a:blip r:embed="rId11"/>
          <a:srcRect r="51333"/>
          <a:stretch/>
        </p:blipFill>
        <p:spPr>
          <a:xfrm>
            <a:off x="15329263" y="7358088"/>
            <a:ext cx="1031424" cy="417203"/>
          </a:xfrm>
          <a:prstGeom prst="rect">
            <a:avLst/>
          </a:prstGeom>
        </p:spPr>
      </p:pic>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3586171" y="72006"/>
            <a:ext cx="10582974" cy="493020"/>
          </a:xfrm>
          <a:prstGeom prst="rect">
            <a:avLst/>
          </a:prstGeom>
        </p:spPr>
        <p:txBody>
          <a:bodyPr lIns="0" tIns="0" rIns="0" bIns="0" rtlCol="0" anchor="t">
            <a:spAutoFit/>
          </a:bodyPr>
          <a:lstStyle/>
          <a:p>
            <a:pPr algn="ctr" defTabSz="736001">
              <a:lnSpc>
                <a:spcPts val="4057"/>
              </a:lnSpc>
            </a:pPr>
            <a:r>
              <a:rPr lang="en-US" sz="3381" spc="-1" dirty="0">
                <a:solidFill>
                  <a:srgbClr val="32266B"/>
                </a:solidFill>
                <a:latin typeface="Arial"/>
                <a:ea typeface="Arial"/>
                <a:cs typeface="Arial"/>
                <a:sym typeface="Arial"/>
              </a:rPr>
              <a:t>Capacitaciones y Participaciones Internacionales</a:t>
            </a:r>
          </a:p>
        </p:txBody>
      </p:sp>
      <p:sp>
        <p:nvSpPr>
          <p:cNvPr id="18" name="TextBox 18"/>
          <p:cNvSpPr txBox="1"/>
          <p:nvPr/>
        </p:nvSpPr>
        <p:spPr>
          <a:xfrm>
            <a:off x="12012323" y="6686465"/>
            <a:ext cx="3691090" cy="634789"/>
          </a:xfrm>
          <a:prstGeom prst="rect">
            <a:avLst/>
          </a:prstGeom>
        </p:spPr>
        <p:txBody>
          <a:bodyPr wrap="square" lIns="0" tIns="0" rIns="0" bIns="0" rtlCol="0" anchor="t">
            <a:spAutoFit/>
          </a:bodyPr>
          <a:lstStyle/>
          <a:p>
            <a:pPr algn="ctr" defTabSz="736001">
              <a:lnSpc>
                <a:spcPts val="1739"/>
              </a:lnSpc>
            </a:pPr>
            <a:r>
              <a:rPr lang="es-EC" sz="1207" b="1" spc="-1" dirty="0">
                <a:solidFill>
                  <a:srgbClr val="000000"/>
                </a:solidFill>
                <a:latin typeface="Arial Bold"/>
              </a:rPr>
              <a:t>Genómica y Vigilancia Epidemiológica de Patógenos Bacterianos</a:t>
            </a:r>
          </a:p>
          <a:p>
            <a:pPr algn="ctr" defTabSz="736001">
              <a:lnSpc>
                <a:spcPts val="1739"/>
              </a:lnSpc>
            </a:pPr>
            <a:r>
              <a:rPr lang="en-US" sz="1207" b="1" spc="-1" dirty="0">
                <a:solidFill>
                  <a:srgbClr val="000000"/>
                </a:solidFill>
                <a:latin typeface="Arial Bold"/>
                <a:sym typeface="Arial Bold"/>
              </a:rPr>
              <a:t> Instituto WELLCOME- Costa Rica</a:t>
            </a:r>
            <a:r>
              <a:rPr lang="en-US" sz="1207" b="1" spc="-1" dirty="0">
                <a:solidFill>
                  <a:srgbClr val="000000"/>
                </a:solidFill>
                <a:latin typeface="Arial Bold"/>
                <a:sym typeface="Arial"/>
              </a:rPr>
              <a:t>  </a:t>
            </a:r>
          </a:p>
        </p:txBody>
      </p:sp>
      <p:sp>
        <p:nvSpPr>
          <p:cNvPr id="22" name="TextBox 22"/>
          <p:cNvSpPr txBox="1"/>
          <p:nvPr/>
        </p:nvSpPr>
        <p:spPr>
          <a:xfrm>
            <a:off x="1909273" y="3206070"/>
            <a:ext cx="3905335" cy="538609"/>
          </a:xfrm>
          <a:prstGeom prst="rect">
            <a:avLst/>
          </a:prstGeom>
        </p:spPr>
        <p:txBody>
          <a:bodyPr lIns="0" tIns="0" rIns="0" bIns="0" rtlCol="0" anchor="t">
            <a:spAutoFit/>
          </a:bodyPr>
          <a:lstStyle/>
          <a:p>
            <a:pPr algn="ctr" defTabSz="736001">
              <a:lnSpc>
                <a:spcPts val="1449"/>
              </a:lnSpc>
            </a:pPr>
            <a:r>
              <a:rPr lang="en-US" sz="1207" b="1" spc="-1" dirty="0">
                <a:solidFill>
                  <a:srgbClr val="000000"/>
                </a:solidFill>
                <a:latin typeface="Arial Bold"/>
                <a:ea typeface="Arial Bold"/>
                <a:cs typeface="Arial Bold"/>
                <a:sym typeface="Arial Bold"/>
              </a:rPr>
              <a:t>Modelamiento y Análisis de Enfermedades Infecciosas para la Preparación ante Pandemias: Un enfoque en América Latina</a:t>
            </a:r>
          </a:p>
        </p:txBody>
      </p:sp>
      <p:sp>
        <p:nvSpPr>
          <p:cNvPr id="26" name="TextBox 26"/>
          <p:cNvSpPr txBox="1"/>
          <p:nvPr/>
        </p:nvSpPr>
        <p:spPr>
          <a:xfrm>
            <a:off x="7170336" y="3315446"/>
            <a:ext cx="3903596" cy="359073"/>
          </a:xfrm>
          <a:prstGeom prst="rect">
            <a:avLst/>
          </a:prstGeom>
        </p:spPr>
        <p:txBody>
          <a:bodyPr lIns="0" tIns="0" rIns="0" bIns="0" rtlCol="0" anchor="t">
            <a:spAutoFit/>
          </a:bodyPr>
          <a:lstStyle/>
          <a:p>
            <a:pPr algn="ctr" defTabSz="736001">
              <a:lnSpc>
                <a:spcPts val="1449"/>
              </a:lnSpc>
            </a:pPr>
            <a:r>
              <a:rPr lang="en-US" sz="1207" b="1" spc="-1" dirty="0">
                <a:solidFill>
                  <a:srgbClr val="000000"/>
                </a:solidFill>
                <a:latin typeface="Arial Bold"/>
                <a:ea typeface="Arial Bold"/>
                <a:cs typeface="Arial Bold"/>
                <a:sym typeface="Arial Bold"/>
              </a:rPr>
              <a:t>Participación en el XIX Encuentro Científico de Institutos Nacionales de Salud en Bogotá- Colombia</a:t>
            </a:r>
          </a:p>
        </p:txBody>
      </p:sp>
      <p:pic>
        <p:nvPicPr>
          <p:cNvPr id="28" name="Imagen 27">
            <a:extLst>
              <a:ext uri="{FF2B5EF4-FFF2-40B4-BE49-F238E27FC236}">
                <a16:creationId xmlns:a16="http://schemas.microsoft.com/office/drawing/2014/main" id="{313A84BB-26DA-4E02-AE2B-1A007129DC4D}"/>
              </a:ext>
            </a:extLst>
          </p:cNvPr>
          <p:cNvPicPr>
            <a:picLocks noChangeAspect="1"/>
          </p:cNvPicPr>
          <p:nvPr/>
        </p:nvPicPr>
        <p:blipFill rotWithShape="1">
          <a:blip r:embed="rId3"/>
          <a:srcRect l="31474" t="9897"/>
          <a:stretch/>
        </p:blipFill>
        <p:spPr>
          <a:xfrm>
            <a:off x="12496500" y="4414042"/>
            <a:ext cx="2711898" cy="2240815"/>
          </a:xfrm>
          <a:prstGeom prst="rect">
            <a:avLst/>
          </a:prstGeom>
        </p:spPr>
      </p:pic>
      <p:sp>
        <p:nvSpPr>
          <p:cNvPr id="29" name="AutoShape 2">
            <a:extLst>
              <a:ext uri="{FF2B5EF4-FFF2-40B4-BE49-F238E27FC236}">
                <a16:creationId xmlns:a16="http://schemas.microsoft.com/office/drawing/2014/main" id="{3B14DC37-CE9B-40D8-8146-0A9D4F56B0F9}"/>
              </a:ext>
            </a:extLst>
          </p:cNvPr>
          <p:cNvSpPr>
            <a:spLocks noChangeAspect="1" noChangeArrowheads="1"/>
          </p:cNvSpPr>
          <p:nvPr/>
        </p:nvSpPr>
        <p:spPr bwMode="auto">
          <a:xfrm>
            <a:off x="8877659" y="4017528"/>
            <a:ext cx="245345" cy="2453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3604" tIns="36802" rIns="73604" bIns="36802" numCol="1" anchor="t" anchorCtr="0" compatLnSpc="1">
            <a:prstTxWarp prst="textNoShape">
              <a:avLst/>
            </a:prstTxWarp>
          </a:bodyPr>
          <a:lstStyle/>
          <a:p>
            <a:pPr defTabSz="736001"/>
            <a:endParaRPr lang="es-EC" sz="1449">
              <a:solidFill>
                <a:prstClr val="black"/>
              </a:solidFill>
              <a:latin typeface="Calibri"/>
            </a:endParaRPr>
          </a:p>
        </p:txBody>
      </p:sp>
      <p:sp>
        <p:nvSpPr>
          <p:cNvPr id="27" name="TextBox 26">
            <a:extLst>
              <a:ext uri="{FF2B5EF4-FFF2-40B4-BE49-F238E27FC236}">
                <a16:creationId xmlns:a16="http://schemas.microsoft.com/office/drawing/2014/main" id="{1B2C9960-9139-4FE0-9FA2-09AF077547AE}"/>
              </a:ext>
            </a:extLst>
          </p:cNvPr>
          <p:cNvSpPr txBox="1"/>
          <p:nvPr/>
        </p:nvSpPr>
        <p:spPr>
          <a:xfrm>
            <a:off x="11828995" y="3225146"/>
            <a:ext cx="3903596" cy="538609"/>
          </a:xfrm>
          <a:prstGeom prst="rect">
            <a:avLst/>
          </a:prstGeom>
        </p:spPr>
        <p:txBody>
          <a:bodyPr lIns="0" tIns="0" rIns="0" bIns="0" rtlCol="0" anchor="t">
            <a:spAutoFit/>
          </a:bodyPr>
          <a:lstStyle/>
          <a:p>
            <a:pPr algn="ctr" defTabSz="736001">
              <a:lnSpc>
                <a:spcPts val="1449"/>
              </a:lnSpc>
            </a:pPr>
            <a:r>
              <a:rPr lang="es-EC" sz="1207" b="1" spc="-1" dirty="0">
                <a:solidFill>
                  <a:srgbClr val="000000"/>
                </a:solidFill>
                <a:latin typeface="Arial Bold"/>
              </a:rPr>
              <a:t>Reunión Conjunta de los Centros Nacionales de Enlace (CNE) para el establecimiento del Reglamento Sanitario Internacional (RSI)</a:t>
            </a:r>
            <a:endParaRPr lang="en-US" sz="1207" b="1" spc="-1" dirty="0">
              <a:solidFill>
                <a:srgbClr val="000000"/>
              </a:solidFill>
              <a:latin typeface="Arial Bold"/>
              <a:sym typeface="Arial Bold"/>
            </a:endParaRPr>
          </a:p>
        </p:txBody>
      </p:sp>
      <p:pic>
        <p:nvPicPr>
          <p:cNvPr id="17" name="Imagen 16">
            <a:extLst>
              <a:ext uri="{FF2B5EF4-FFF2-40B4-BE49-F238E27FC236}">
                <a16:creationId xmlns:a16="http://schemas.microsoft.com/office/drawing/2014/main" id="{704CF52F-1F7E-4FAD-9813-659587C12BC3}"/>
              </a:ext>
            </a:extLst>
          </p:cNvPr>
          <p:cNvPicPr>
            <a:picLocks noChangeAspect="1"/>
          </p:cNvPicPr>
          <p:nvPr/>
        </p:nvPicPr>
        <p:blipFill rotWithShape="1">
          <a:blip r:embed="rId4"/>
          <a:srcRect b="12304"/>
          <a:stretch/>
        </p:blipFill>
        <p:spPr>
          <a:xfrm>
            <a:off x="12082316" y="853929"/>
            <a:ext cx="3396954" cy="2235134"/>
          </a:xfrm>
          <a:prstGeom prst="rect">
            <a:avLst/>
          </a:prstGeom>
        </p:spPr>
      </p:pic>
      <p:pic>
        <p:nvPicPr>
          <p:cNvPr id="30" name="Imagen 29">
            <a:extLst>
              <a:ext uri="{FF2B5EF4-FFF2-40B4-BE49-F238E27FC236}">
                <a16:creationId xmlns:a16="http://schemas.microsoft.com/office/drawing/2014/main" id="{B2C26047-0C45-4CF2-888F-A49EDAFB23AE}"/>
              </a:ext>
            </a:extLst>
          </p:cNvPr>
          <p:cNvPicPr/>
          <p:nvPr/>
        </p:nvPicPr>
        <p:blipFill rotWithShape="1">
          <a:blip r:embed="rId5">
            <a:extLst>
              <a:ext uri="{28A0092B-C50C-407E-A947-70E740481C1C}">
                <a14:useLocalDpi xmlns:a14="http://schemas.microsoft.com/office/drawing/2010/main" val="0"/>
              </a:ext>
            </a:extLst>
          </a:blip>
          <a:srcRect l="5177" t="12562" b="18461"/>
          <a:stretch/>
        </p:blipFill>
        <p:spPr bwMode="auto">
          <a:xfrm>
            <a:off x="1800771" y="1080227"/>
            <a:ext cx="4122340" cy="2058055"/>
          </a:xfrm>
          <a:prstGeom prst="rect">
            <a:avLst/>
          </a:prstGeom>
          <a:noFill/>
          <a:ln>
            <a:noFill/>
          </a:ln>
        </p:spPr>
      </p:pic>
      <p:pic>
        <p:nvPicPr>
          <p:cNvPr id="32" name="Imagen 31">
            <a:extLst>
              <a:ext uri="{FF2B5EF4-FFF2-40B4-BE49-F238E27FC236}">
                <a16:creationId xmlns:a16="http://schemas.microsoft.com/office/drawing/2014/main" id="{325F2C00-DDB0-4D46-8F43-40C4B4EC9325}"/>
              </a:ext>
            </a:extLst>
          </p:cNvPr>
          <p:cNvPicPr>
            <a:picLocks noChangeAspect="1"/>
          </p:cNvPicPr>
          <p:nvPr/>
        </p:nvPicPr>
        <p:blipFill>
          <a:blip r:embed="rId6"/>
          <a:stretch>
            <a:fillRect/>
          </a:stretch>
        </p:blipFill>
        <p:spPr>
          <a:xfrm>
            <a:off x="7498619" y="923188"/>
            <a:ext cx="3248769" cy="2370398"/>
          </a:xfrm>
          <a:prstGeom prst="rect">
            <a:avLst/>
          </a:prstGeom>
        </p:spPr>
      </p:pic>
      <p:grpSp>
        <p:nvGrpSpPr>
          <p:cNvPr id="33" name="Grupo 32">
            <a:extLst>
              <a:ext uri="{FF2B5EF4-FFF2-40B4-BE49-F238E27FC236}">
                <a16:creationId xmlns:a16="http://schemas.microsoft.com/office/drawing/2014/main" id="{496198FD-28C6-4FB9-B56E-5D5813638391}"/>
              </a:ext>
            </a:extLst>
          </p:cNvPr>
          <p:cNvGrpSpPr/>
          <p:nvPr/>
        </p:nvGrpSpPr>
        <p:grpSpPr>
          <a:xfrm>
            <a:off x="5982657" y="7715415"/>
            <a:ext cx="6035017" cy="613524"/>
            <a:chOff x="3789074" y="5946791"/>
            <a:chExt cx="7497491" cy="762200"/>
          </a:xfrm>
        </p:grpSpPr>
        <p:pic>
          <p:nvPicPr>
            <p:cNvPr id="34" name="Imagen 33">
              <a:extLst>
                <a:ext uri="{FF2B5EF4-FFF2-40B4-BE49-F238E27FC236}">
                  <a16:creationId xmlns:a16="http://schemas.microsoft.com/office/drawing/2014/main" id="{E6804676-22D0-4533-9EEE-56EDA529582F}"/>
                </a:ext>
              </a:extLst>
            </p:cNvPr>
            <p:cNvPicPr>
              <a:picLocks noChangeAspect="1"/>
            </p:cNvPicPr>
            <p:nvPr/>
          </p:nvPicPr>
          <p:blipFill>
            <a:blip r:embed="rId7"/>
            <a:srcRect l="24584"/>
            <a:stretch/>
          </p:blipFill>
          <p:spPr>
            <a:xfrm>
              <a:off x="3789074" y="5946791"/>
              <a:ext cx="2283279" cy="746529"/>
            </a:xfrm>
            <a:prstGeom prst="rect">
              <a:avLst/>
            </a:prstGeom>
          </p:spPr>
        </p:pic>
        <p:sp>
          <p:nvSpPr>
            <p:cNvPr id="35" name="CuadroTexto 34">
              <a:extLst>
                <a:ext uri="{FF2B5EF4-FFF2-40B4-BE49-F238E27FC236}">
                  <a16:creationId xmlns:a16="http://schemas.microsoft.com/office/drawing/2014/main" id="{938C7DB2-8BD7-480C-BBB7-017678C08DDA}"/>
                </a:ext>
              </a:extLst>
            </p:cNvPr>
            <p:cNvSpPr txBox="1"/>
            <p:nvPr/>
          </p:nvSpPr>
          <p:spPr>
            <a:xfrm>
              <a:off x="6205703" y="6040178"/>
              <a:ext cx="5080862" cy="668813"/>
            </a:xfrm>
            <a:prstGeom prst="rect">
              <a:avLst/>
            </a:prstGeom>
            <a:noFill/>
          </p:spPr>
          <p:txBody>
            <a:bodyPr wrap="square" rtlCol="0">
              <a:spAutoFit/>
            </a:bodyPr>
            <a:lstStyle/>
            <a:p>
              <a:pPr defTabSz="736001"/>
              <a:r>
                <a:rPr lang="es-EC" sz="1449" dirty="0">
                  <a:solidFill>
                    <a:srgbClr val="2D2D93"/>
                  </a:solidFill>
                  <a:latin typeface="Barlow Condensed Medium" pitchFamily="2" charset="77"/>
                </a:rPr>
                <a:t>Instituto Nacional de Investigación en Salud Pública – INSPI – “Dr. Leopoldo </a:t>
              </a:r>
              <a:r>
                <a:rPr lang="es-EC" sz="1449" dirty="0" err="1">
                  <a:solidFill>
                    <a:srgbClr val="2D2D93"/>
                  </a:solidFill>
                  <a:latin typeface="Barlow Condensed Medium" pitchFamily="2" charset="77"/>
                </a:rPr>
                <a:t>Izquieta</a:t>
              </a:r>
              <a:r>
                <a:rPr lang="es-EC" sz="1449" dirty="0">
                  <a:solidFill>
                    <a:srgbClr val="2D2D93"/>
                  </a:solidFill>
                  <a:latin typeface="Barlow Condensed Medium" pitchFamily="2" charset="77"/>
                </a:rPr>
                <a:t> Pérez</a:t>
              </a:r>
            </a:p>
          </p:txBody>
        </p:sp>
      </p:grpSp>
      <p:pic>
        <p:nvPicPr>
          <p:cNvPr id="36" name="Imagen 35">
            <a:extLst>
              <a:ext uri="{FF2B5EF4-FFF2-40B4-BE49-F238E27FC236}">
                <a16:creationId xmlns:a16="http://schemas.microsoft.com/office/drawing/2014/main" id="{5E1B2A28-FF7C-40FF-A50F-D6922BD3F116}"/>
              </a:ext>
            </a:extLst>
          </p:cNvPr>
          <p:cNvPicPr>
            <a:picLocks noChangeAspect="1"/>
          </p:cNvPicPr>
          <p:nvPr/>
        </p:nvPicPr>
        <p:blipFill>
          <a:blip r:embed="rId8"/>
          <a:srcRect l="53416"/>
          <a:stretch/>
        </p:blipFill>
        <p:spPr>
          <a:xfrm>
            <a:off x="1639975" y="222080"/>
            <a:ext cx="813310" cy="343680"/>
          </a:xfrm>
          <a:prstGeom prst="rect">
            <a:avLst/>
          </a:prstGeom>
        </p:spPr>
      </p:pic>
      <p:pic>
        <p:nvPicPr>
          <p:cNvPr id="37" name="Imagen 36">
            <a:extLst>
              <a:ext uri="{FF2B5EF4-FFF2-40B4-BE49-F238E27FC236}">
                <a16:creationId xmlns:a16="http://schemas.microsoft.com/office/drawing/2014/main" id="{9695A0FA-E893-43BA-9A3D-A57D55A0CC24}"/>
              </a:ext>
            </a:extLst>
          </p:cNvPr>
          <p:cNvPicPr>
            <a:picLocks noChangeAspect="1"/>
          </p:cNvPicPr>
          <p:nvPr/>
        </p:nvPicPr>
        <p:blipFill>
          <a:blip r:embed="rId9"/>
          <a:srcRect r="51333"/>
          <a:stretch/>
        </p:blipFill>
        <p:spPr>
          <a:xfrm>
            <a:off x="15329263" y="7358088"/>
            <a:ext cx="1031424" cy="417203"/>
          </a:xfrm>
          <a:prstGeom prst="rect">
            <a:avLst/>
          </a:prstGeom>
        </p:spPr>
      </p:pic>
      <p:sp>
        <p:nvSpPr>
          <p:cNvPr id="38" name="TextBox 22">
            <a:extLst>
              <a:ext uri="{FF2B5EF4-FFF2-40B4-BE49-F238E27FC236}">
                <a16:creationId xmlns:a16="http://schemas.microsoft.com/office/drawing/2014/main" id="{07CBAAFF-0559-4BE4-881F-C911651F7242}"/>
              </a:ext>
            </a:extLst>
          </p:cNvPr>
          <p:cNvSpPr txBox="1"/>
          <p:nvPr/>
        </p:nvSpPr>
        <p:spPr>
          <a:xfrm>
            <a:off x="1997081" y="6977063"/>
            <a:ext cx="3905335" cy="359073"/>
          </a:xfrm>
          <a:prstGeom prst="rect">
            <a:avLst/>
          </a:prstGeom>
        </p:spPr>
        <p:txBody>
          <a:bodyPr lIns="0" tIns="0" rIns="0" bIns="0" rtlCol="0" anchor="t">
            <a:spAutoFit/>
          </a:bodyPr>
          <a:lstStyle/>
          <a:p>
            <a:pPr algn="ctr" defTabSz="736001">
              <a:lnSpc>
                <a:spcPts val="1449"/>
              </a:lnSpc>
            </a:pPr>
            <a:r>
              <a:rPr lang="en-US" sz="1207" b="1" spc="-1" dirty="0">
                <a:solidFill>
                  <a:srgbClr val="000000"/>
                </a:solidFill>
                <a:latin typeface="Arial Bold"/>
                <a:ea typeface="Arial Bold"/>
                <a:cs typeface="Arial Bold"/>
                <a:sym typeface="Arial Bold"/>
              </a:rPr>
              <a:t>Primer Congreso Internacional de Genética Humana y Genómica</a:t>
            </a:r>
          </a:p>
        </p:txBody>
      </p:sp>
      <p:pic>
        <p:nvPicPr>
          <p:cNvPr id="40" name="Imagen 39">
            <a:extLst>
              <a:ext uri="{FF2B5EF4-FFF2-40B4-BE49-F238E27FC236}">
                <a16:creationId xmlns:a16="http://schemas.microsoft.com/office/drawing/2014/main" id="{CF231E39-EDC7-448A-95B2-CB0758A02063}"/>
              </a:ext>
            </a:extLst>
          </p:cNvPr>
          <p:cNvPicPr>
            <a:picLocks noChangeAspect="1"/>
          </p:cNvPicPr>
          <p:nvPr/>
        </p:nvPicPr>
        <p:blipFill rotWithShape="1">
          <a:blip r:embed="rId10"/>
          <a:srcRect t="28451" b="24702"/>
          <a:stretch/>
        </p:blipFill>
        <p:spPr>
          <a:xfrm>
            <a:off x="1909274" y="4262873"/>
            <a:ext cx="4080951" cy="2543154"/>
          </a:xfrm>
          <a:prstGeom prst="rect">
            <a:avLst/>
          </a:prstGeom>
        </p:spPr>
      </p:pic>
      <p:pic>
        <p:nvPicPr>
          <p:cNvPr id="3" name="Imagen 2">
            <a:extLst>
              <a:ext uri="{FF2B5EF4-FFF2-40B4-BE49-F238E27FC236}">
                <a16:creationId xmlns:a16="http://schemas.microsoft.com/office/drawing/2014/main" id="{93B45B02-A7CF-4238-9357-5F4B88584336}"/>
              </a:ext>
            </a:extLst>
          </p:cNvPr>
          <p:cNvPicPr>
            <a:picLocks noChangeAspect="1"/>
          </p:cNvPicPr>
          <p:nvPr/>
        </p:nvPicPr>
        <p:blipFill>
          <a:blip r:embed="rId11"/>
          <a:stretch>
            <a:fillRect/>
          </a:stretch>
        </p:blipFill>
        <p:spPr>
          <a:xfrm>
            <a:off x="7420052" y="4120879"/>
            <a:ext cx="3404164" cy="2575187"/>
          </a:xfrm>
          <a:prstGeom prst="rect">
            <a:avLst/>
          </a:prstGeom>
        </p:spPr>
      </p:pic>
      <p:sp>
        <p:nvSpPr>
          <p:cNvPr id="23" name="TextBox 22">
            <a:extLst>
              <a:ext uri="{FF2B5EF4-FFF2-40B4-BE49-F238E27FC236}">
                <a16:creationId xmlns:a16="http://schemas.microsoft.com/office/drawing/2014/main" id="{958BBCA0-D20D-4DF9-BBE5-DC4FF8442153}"/>
              </a:ext>
            </a:extLst>
          </p:cNvPr>
          <p:cNvSpPr txBox="1"/>
          <p:nvPr/>
        </p:nvSpPr>
        <p:spPr>
          <a:xfrm>
            <a:off x="7282915" y="6834129"/>
            <a:ext cx="3905335" cy="359073"/>
          </a:xfrm>
          <a:prstGeom prst="rect">
            <a:avLst/>
          </a:prstGeom>
        </p:spPr>
        <p:txBody>
          <a:bodyPr lIns="0" tIns="0" rIns="0" bIns="0" rtlCol="0" anchor="t">
            <a:spAutoFit/>
          </a:bodyPr>
          <a:lstStyle/>
          <a:p>
            <a:pPr algn="ctr" defTabSz="736001">
              <a:lnSpc>
                <a:spcPts val="1449"/>
              </a:lnSpc>
            </a:pPr>
            <a:r>
              <a:rPr lang="en-US" sz="1207" b="1" spc="-1" dirty="0">
                <a:solidFill>
                  <a:srgbClr val="000000"/>
                </a:solidFill>
                <a:latin typeface="Arial Bold"/>
                <a:ea typeface="Arial Bold"/>
                <a:cs typeface="Arial Bold"/>
                <a:sym typeface="Arial Bold"/>
              </a:rPr>
              <a:t>Participación en la Visita de la Agencia de Cooperación Internacional de Japón (JICA)</a:t>
            </a: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634FD-C9DD-4F01-6FB2-4849A2E83AE9}"/>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7EB5076D-A465-0942-34CD-1D52FBCC4C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 y="0"/>
            <a:ext cx="17999279" cy="8280400"/>
          </a:xfrm>
          <a:prstGeom prst="rect">
            <a:avLst/>
          </a:prstGeom>
        </p:spPr>
      </p:pic>
      <p:sp>
        <p:nvSpPr>
          <p:cNvPr id="6" name="Google Shape;119;p4">
            <a:extLst>
              <a:ext uri="{FF2B5EF4-FFF2-40B4-BE49-F238E27FC236}">
                <a16:creationId xmlns:a16="http://schemas.microsoft.com/office/drawing/2014/main" id="{0870CBC4-156A-E9EE-66FE-C6F50A362111}"/>
              </a:ext>
            </a:extLst>
          </p:cNvPr>
          <p:cNvSpPr txBox="1"/>
          <p:nvPr/>
        </p:nvSpPr>
        <p:spPr>
          <a:xfrm>
            <a:off x="6749942" y="3052025"/>
            <a:ext cx="8759231" cy="1982923"/>
          </a:xfrm>
          <a:prstGeom prst="rect">
            <a:avLst/>
          </a:prstGeom>
          <a:noFill/>
          <a:ln>
            <a:noFill/>
          </a:ln>
        </p:spPr>
        <p:txBody>
          <a:bodyPr spcFirstLastPara="1" wrap="square" lIns="134982" tIns="67473" rIns="134982" bIns="67473" anchor="t" anchorCtr="0">
            <a:spAutoFit/>
          </a:bodyPr>
          <a:lstStyle/>
          <a:p>
            <a:pPr marL="0" marR="0" lvl="0" indent="0" algn="l" defTabSz="457200" rtl="0" eaLnBrk="1" fontAlgn="auto" latinLnBrk="0" hangingPunct="1">
              <a:lnSpc>
                <a:spcPct val="100000"/>
              </a:lnSpc>
              <a:spcBef>
                <a:spcPts val="0"/>
              </a:spcBef>
              <a:spcAft>
                <a:spcPts val="0"/>
              </a:spcAft>
              <a:buClr>
                <a:srgbClr val="000000"/>
              </a:buClr>
              <a:buSzPts val="2000"/>
              <a:buFontTx/>
              <a:buNone/>
              <a:tabLst/>
              <a:defRPr/>
            </a:pPr>
            <a:r>
              <a:rPr kumimoji="0" lang="es-ES" sz="40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rPr>
              <a:t>CENTRO DE REFERENCIA NACIONAL DE RESISTENCIA A LOS ANTIMICROBIANOS</a:t>
            </a:r>
            <a:endParaRPr kumimoji="0" sz="40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endParaRPr>
          </a:p>
        </p:txBody>
      </p:sp>
      <p:pic>
        <p:nvPicPr>
          <p:cNvPr id="7" name="Imagen 6">
            <a:extLst>
              <a:ext uri="{FF2B5EF4-FFF2-40B4-BE49-F238E27FC236}">
                <a16:creationId xmlns:a16="http://schemas.microsoft.com/office/drawing/2014/main" id="{18274384-7AC4-BF3D-7603-E9C7472B2369}"/>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5426224" y="3052025"/>
            <a:ext cx="1323719" cy="1323719"/>
          </a:xfrm>
          <a:prstGeom prst="rect">
            <a:avLst/>
          </a:prstGeom>
        </p:spPr>
      </p:pic>
    </p:spTree>
    <p:extLst>
      <p:ext uri="{BB962C8B-B14F-4D97-AF65-F5344CB8AC3E}">
        <p14:creationId xmlns:p14="http://schemas.microsoft.com/office/powerpoint/2010/main" val="420767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14BBD-78C4-211B-296A-22BC9A846B20}"/>
            </a:ext>
          </a:extLst>
        </p:cNvPr>
        <p:cNvGrpSpPr/>
        <p:nvPr/>
      </p:nvGrpSpPr>
      <p:grpSpPr>
        <a:xfrm>
          <a:off x="0" y="0"/>
          <a:ext cx="0" cy="0"/>
          <a:chOff x="0" y="0"/>
          <a:chExt cx="0" cy="0"/>
        </a:xfrm>
      </p:grpSpPr>
      <p:grpSp>
        <p:nvGrpSpPr>
          <p:cNvPr id="4" name="Grupo 3">
            <a:extLst>
              <a:ext uri="{FF2B5EF4-FFF2-40B4-BE49-F238E27FC236}">
                <a16:creationId xmlns:a16="http://schemas.microsoft.com/office/drawing/2014/main" id="{D2B7CE77-DD94-2557-E8F1-6DE02941DD6A}"/>
              </a:ext>
            </a:extLst>
          </p:cNvPr>
          <p:cNvGrpSpPr/>
          <p:nvPr/>
        </p:nvGrpSpPr>
        <p:grpSpPr>
          <a:xfrm>
            <a:off x="1995756" y="7145469"/>
            <a:ext cx="9052526" cy="901365"/>
            <a:chOff x="3789074" y="5946791"/>
            <a:chExt cx="7497491" cy="746529"/>
          </a:xfrm>
        </p:grpSpPr>
        <p:pic>
          <p:nvPicPr>
            <p:cNvPr id="15" name="Imagen 14">
              <a:extLst>
                <a:ext uri="{FF2B5EF4-FFF2-40B4-BE49-F238E27FC236}">
                  <a16:creationId xmlns:a16="http://schemas.microsoft.com/office/drawing/2014/main" id="{537C3EFB-8942-A194-2F8E-74ADBF7DA2B4}"/>
                </a:ext>
              </a:extLst>
            </p:cNvPr>
            <p:cNvPicPr>
              <a:picLocks noChangeAspect="1"/>
            </p:cNvPicPr>
            <p:nvPr/>
          </p:nvPicPr>
          <p:blipFill>
            <a:blip r:embed="rId3"/>
            <a:srcRect l="24584"/>
            <a:stretch/>
          </p:blipFill>
          <p:spPr>
            <a:xfrm>
              <a:off x="3789074" y="5946791"/>
              <a:ext cx="2283279" cy="746529"/>
            </a:xfrm>
            <a:prstGeom prst="rect">
              <a:avLst/>
            </a:prstGeom>
          </p:spPr>
        </p:pic>
        <p:sp>
          <p:nvSpPr>
            <p:cNvPr id="16" name="CuadroTexto 15">
              <a:extLst>
                <a:ext uri="{FF2B5EF4-FFF2-40B4-BE49-F238E27FC236}">
                  <a16:creationId xmlns:a16="http://schemas.microsoft.com/office/drawing/2014/main" id="{2730A532-A986-4D43-8022-04F1A089CEA8}"/>
                </a:ext>
              </a:extLst>
            </p:cNvPr>
            <p:cNvSpPr txBox="1"/>
            <p:nvPr/>
          </p:nvSpPr>
          <p:spPr>
            <a:xfrm>
              <a:off x="6205703" y="6040178"/>
              <a:ext cx="5080862" cy="507264"/>
            </a:xfrm>
            <a:prstGeom prst="rect">
              <a:avLst/>
            </a:prstGeom>
            <a:noFill/>
          </p:spPr>
          <p:txBody>
            <a:bodyPr wrap="square" rtlCol="0">
              <a:spAutoFit/>
            </a:bodyPr>
            <a:lstStyle/>
            <a:p>
              <a:pPr defTabSz="1104047">
                <a:buClr>
                  <a:srgbClr val="000000"/>
                </a:buClr>
              </a:pPr>
              <a:r>
                <a:rPr lang="es-EC" sz="1690" kern="0" dirty="0">
                  <a:solidFill>
                    <a:srgbClr val="2D2D93"/>
                  </a:solidFill>
                  <a:latin typeface="Barlow Condensed Medium" pitchFamily="2" charset="77"/>
                  <a:cs typeface="Arial"/>
                  <a:sym typeface="Arial"/>
                </a:rPr>
                <a:t>Instituto Nacional de Investigación en Salud Pública – INSPI – “Dr. Leopoldo </a:t>
              </a:r>
              <a:r>
                <a:rPr lang="es-EC" sz="1690" kern="0" dirty="0" err="1">
                  <a:solidFill>
                    <a:srgbClr val="2D2D93"/>
                  </a:solidFill>
                  <a:latin typeface="Barlow Condensed Medium" pitchFamily="2" charset="77"/>
                  <a:cs typeface="Arial"/>
                  <a:sym typeface="Arial"/>
                </a:rPr>
                <a:t>Izquieta</a:t>
              </a:r>
              <a:r>
                <a:rPr lang="es-EC" sz="1690" kern="0" dirty="0">
                  <a:solidFill>
                    <a:srgbClr val="2D2D93"/>
                  </a:solidFill>
                  <a:latin typeface="Barlow Condensed Medium" pitchFamily="2" charset="77"/>
                  <a:cs typeface="Arial"/>
                  <a:sym typeface="Arial"/>
                </a:rPr>
                <a:t> Pérez</a:t>
              </a:r>
            </a:p>
          </p:txBody>
        </p:sp>
      </p:grpSp>
      <p:pic>
        <p:nvPicPr>
          <p:cNvPr id="2" name="Imagen 1">
            <a:extLst>
              <a:ext uri="{FF2B5EF4-FFF2-40B4-BE49-F238E27FC236}">
                <a16:creationId xmlns:a16="http://schemas.microsoft.com/office/drawing/2014/main" id="{779D76B0-F35E-2E26-2EA4-CE2F1DD013F2}"/>
              </a:ext>
            </a:extLst>
          </p:cNvPr>
          <p:cNvPicPr>
            <a:picLocks noChangeAspect="1"/>
          </p:cNvPicPr>
          <p:nvPr/>
        </p:nvPicPr>
        <p:blipFill>
          <a:blip r:embed="rId4"/>
          <a:srcRect l="53416"/>
          <a:stretch/>
        </p:blipFill>
        <p:spPr>
          <a:xfrm>
            <a:off x="1639976" y="333119"/>
            <a:ext cx="1219964" cy="515521"/>
          </a:xfrm>
          <a:prstGeom prst="rect">
            <a:avLst/>
          </a:prstGeom>
        </p:spPr>
      </p:pic>
      <p:pic>
        <p:nvPicPr>
          <p:cNvPr id="5" name="Imagen 4">
            <a:extLst>
              <a:ext uri="{FF2B5EF4-FFF2-40B4-BE49-F238E27FC236}">
                <a16:creationId xmlns:a16="http://schemas.microsoft.com/office/drawing/2014/main" id="{C967FC85-9801-6776-A774-869610FF02CD}"/>
              </a:ext>
            </a:extLst>
          </p:cNvPr>
          <p:cNvPicPr>
            <a:picLocks noChangeAspect="1"/>
          </p:cNvPicPr>
          <p:nvPr/>
        </p:nvPicPr>
        <p:blipFill>
          <a:blip r:embed="rId5"/>
          <a:srcRect r="51333"/>
          <a:stretch/>
        </p:blipFill>
        <p:spPr>
          <a:xfrm>
            <a:off x="14813551" y="6667152"/>
            <a:ext cx="1547136" cy="625804"/>
          </a:xfrm>
          <a:prstGeom prst="rect">
            <a:avLst/>
          </a:prstGeom>
        </p:spPr>
      </p:pic>
      <p:sp>
        <p:nvSpPr>
          <p:cNvPr id="3" name="CuadroTexto 2">
            <a:extLst>
              <a:ext uri="{FF2B5EF4-FFF2-40B4-BE49-F238E27FC236}">
                <a16:creationId xmlns:a16="http://schemas.microsoft.com/office/drawing/2014/main" id="{DA206C0D-CC87-060A-2481-7F3856EFA1A7}"/>
              </a:ext>
            </a:extLst>
          </p:cNvPr>
          <p:cNvSpPr txBox="1"/>
          <p:nvPr/>
        </p:nvSpPr>
        <p:spPr>
          <a:xfrm>
            <a:off x="2859940" y="233568"/>
            <a:ext cx="10043861" cy="761299"/>
          </a:xfrm>
          <a:prstGeom prst="rect">
            <a:avLst/>
          </a:prstGeom>
          <a:noFill/>
        </p:spPr>
        <p:txBody>
          <a:bodyPr wrap="square" rtlCol="0">
            <a:spAutoFit/>
          </a:bodyPr>
          <a:lstStyle/>
          <a:p>
            <a:pPr defTabSz="1104047">
              <a:buClr>
                <a:srgbClr val="000000"/>
              </a:buClr>
            </a:pPr>
            <a:r>
              <a:rPr lang="es-ES" sz="4347" kern="0" dirty="0">
                <a:solidFill>
                  <a:srgbClr val="2D2D93"/>
                </a:solidFill>
                <a:latin typeface="Barlow Condensed Medium" pitchFamily="2" charset="77"/>
                <a:cs typeface="Arial"/>
                <a:sym typeface="Arial"/>
              </a:rPr>
              <a:t>127 laboratorios a Nivel Nacional de REDNALAC </a:t>
            </a:r>
          </a:p>
        </p:txBody>
      </p:sp>
      <p:pic>
        <p:nvPicPr>
          <p:cNvPr id="6" name="Imagen 5">
            <a:extLst>
              <a:ext uri="{FF2B5EF4-FFF2-40B4-BE49-F238E27FC236}">
                <a16:creationId xmlns:a16="http://schemas.microsoft.com/office/drawing/2014/main" id="{DC9AE8B7-4EFE-020F-C8ED-19CDA3E5F3CA}"/>
              </a:ext>
            </a:extLst>
          </p:cNvPr>
          <p:cNvPicPr>
            <a:picLocks noChangeAspect="1"/>
          </p:cNvPicPr>
          <p:nvPr/>
        </p:nvPicPr>
        <p:blipFill rotWithShape="1">
          <a:blip r:embed="rId6">
            <a:extLst>
              <a:ext uri="{28A0092B-C50C-407E-A947-70E740481C1C}">
                <a14:useLocalDpi xmlns:a14="http://schemas.microsoft.com/office/drawing/2010/main" val="0"/>
              </a:ext>
            </a:extLst>
          </a:blip>
          <a:srcRect t="13427"/>
          <a:stretch>
            <a:fillRect/>
          </a:stretch>
        </p:blipFill>
        <p:spPr bwMode="auto">
          <a:xfrm>
            <a:off x="4267559" y="1386482"/>
            <a:ext cx="9465544" cy="498490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02909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1" y="314515"/>
            <a:ext cx="16171863" cy="584775"/>
          </a:xfrm>
          <a:prstGeom prst="rect">
            <a:avLst/>
          </a:prstGeom>
          <a:noFill/>
        </p:spPr>
        <p:txBody>
          <a:bodyPr wrap="square" rtlCol="0">
            <a:spAutoFit/>
          </a:bodyPr>
          <a:lstStyle/>
          <a:p>
            <a:r>
              <a:rPr lang="es-EC" sz="3200" b="1" noProof="0" dirty="0">
                <a:solidFill>
                  <a:srgbClr val="1E3A8A"/>
                </a:solidFill>
                <a:latin typeface="Helvetica" pitchFamily="2" charset="77"/>
              </a:rPr>
              <a:t>Gestión de Investigación, Desarrollo e Innovación Coordinación Zonal 9 (GIDI CZ9)</a:t>
            </a:r>
          </a:p>
        </p:txBody>
      </p:sp>
      <p:sp>
        <p:nvSpPr>
          <p:cNvPr id="12" name="TextBox 11"/>
          <p:cNvSpPr txBox="1"/>
          <p:nvPr/>
        </p:nvSpPr>
        <p:spPr>
          <a:xfrm>
            <a:off x="747546" y="1314677"/>
            <a:ext cx="16171863" cy="553998"/>
          </a:xfrm>
          <a:prstGeom prst="rect">
            <a:avLst/>
          </a:prstGeom>
          <a:noFill/>
        </p:spPr>
        <p:txBody>
          <a:bodyPr wrap="square" lIns="0" tIns="0" rIns="0" bIns="0" anchor="t">
            <a:spAutoFit/>
          </a:bodyPr>
          <a:lstStyle/>
          <a:p>
            <a:pPr algn="ctr"/>
            <a:r>
              <a:rPr lang="es-EC" sz="3600" b="1" i="0" noProof="0" dirty="0">
                <a:solidFill>
                  <a:srgbClr val="1E3A8A"/>
                </a:solidFill>
                <a:latin typeface="Helvetica"/>
              </a:rPr>
              <a:t>Centros de Investigación</a:t>
            </a:r>
          </a:p>
        </p:txBody>
      </p:sp>
      <p:sp>
        <p:nvSpPr>
          <p:cNvPr id="14" name="Rounded Rectangle 13"/>
          <p:cNvSpPr/>
          <p:nvPr/>
        </p:nvSpPr>
        <p:spPr>
          <a:xfrm>
            <a:off x="123986" y="2495227"/>
            <a:ext cx="8602027" cy="4946889"/>
          </a:xfrm>
          <a:prstGeom prst="roundRect">
            <a:avLst/>
          </a:prstGeom>
          <a:solidFill>
            <a:srgbClr val="F1F5F9"/>
          </a:solid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endParaRPr lang="es-EC" noProof="0" dirty="0"/>
          </a:p>
        </p:txBody>
      </p:sp>
      <p:sp>
        <p:nvSpPr>
          <p:cNvPr id="17" name="TextBox 16"/>
          <p:cNvSpPr txBox="1"/>
          <p:nvPr/>
        </p:nvSpPr>
        <p:spPr>
          <a:xfrm>
            <a:off x="3664274" y="2973402"/>
            <a:ext cx="4671759" cy="1107996"/>
          </a:xfrm>
          <a:prstGeom prst="rect">
            <a:avLst/>
          </a:prstGeom>
          <a:noFill/>
        </p:spPr>
        <p:txBody>
          <a:bodyPr wrap="square" lIns="0" tIns="0" rIns="0" bIns="0" anchor="t">
            <a:spAutoFit/>
          </a:bodyPr>
          <a:lstStyle/>
          <a:p>
            <a:pPr algn="ctr"/>
            <a:r>
              <a:rPr lang="es-EC" sz="2400" b="1" i="0" noProof="0" dirty="0">
                <a:solidFill>
                  <a:srgbClr val="334155"/>
                </a:solidFill>
                <a:latin typeface="Helvetica"/>
              </a:rPr>
              <a:t>Centro de Investigación en Enfermedades
Infecciosas y Vectoriales</a:t>
            </a:r>
          </a:p>
        </p:txBody>
      </p:sp>
      <p:sp>
        <p:nvSpPr>
          <p:cNvPr id="19" name="TextBox 18"/>
          <p:cNvSpPr txBox="1"/>
          <p:nvPr/>
        </p:nvSpPr>
        <p:spPr>
          <a:xfrm>
            <a:off x="747546" y="4639053"/>
            <a:ext cx="7217251" cy="2616101"/>
          </a:xfrm>
          <a:prstGeom prst="rect">
            <a:avLst/>
          </a:prstGeom>
          <a:noFill/>
        </p:spPr>
        <p:txBody>
          <a:bodyPr wrap="square" lIns="0" tIns="0" rIns="0" bIns="0" anchor="t">
            <a:spAutoFit/>
          </a:bodyPr>
          <a:lstStyle/>
          <a:p>
            <a:pPr algn="just"/>
            <a:r>
              <a:rPr lang="es-EC" sz="2000" noProof="0" dirty="0">
                <a:latin typeface="Arial" panose="020B0604020202020204" pitchFamily="34" charset="0"/>
                <a:cs typeface="Arial" panose="020B0604020202020204" pitchFamily="34" charset="0"/>
              </a:rPr>
              <a:t>El CIREV constituye una unidad científica estratégica dedicada al estudio integral de las enfermedades infecciosas, transmitidas por vectores y otros patógenos de importancia en salud pública. </a:t>
            </a:r>
          </a:p>
          <a:p>
            <a:pPr algn="just"/>
            <a:endParaRPr lang="es-EC" sz="1000" dirty="0">
              <a:latin typeface="Arial" panose="020B0604020202020204" pitchFamily="34" charset="0"/>
              <a:cs typeface="Arial" panose="020B0604020202020204" pitchFamily="34" charset="0"/>
            </a:endParaRPr>
          </a:p>
          <a:p>
            <a:pPr algn="just"/>
            <a:r>
              <a:rPr lang="es-EC" sz="2000" noProof="0" dirty="0">
                <a:latin typeface="Arial" panose="020B0604020202020204" pitchFamily="34" charset="0"/>
                <a:cs typeface="Arial" panose="020B0604020202020204" pitchFamily="34" charset="0"/>
              </a:rPr>
              <a:t>El CIREV integra ciencia aplicada y cooperación internacional para generar evidencia sólida que sustente la formulación de políticas públicas de salud en el Ecuador.</a:t>
            </a:r>
          </a:p>
          <a:p>
            <a:pPr algn="just"/>
            <a:endParaRPr lang="es-EC" sz="2000" u="sng" noProof="0" dirty="0">
              <a:latin typeface="Arial" panose="020B0604020202020204" pitchFamily="34" charset="0"/>
              <a:cs typeface="Arial" panose="020B0604020202020204" pitchFamily="34" charset="0"/>
            </a:endParaRPr>
          </a:p>
        </p:txBody>
      </p:sp>
      <p:sp>
        <p:nvSpPr>
          <p:cNvPr id="26" name="Rounded Rectangle 25"/>
          <p:cNvSpPr/>
          <p:nvPr/>
        </p:nvSpPr>
        <p:spPr>
          <a:xfrm>
            <a:off x="9274651" y="2495226"/>
            <a:ext cx="8269429" cy="4946889"/>
          </a:xfrm>
          <a:prstGeom prst="roundRect">
            <a:avLst/>
          </a:prstGeom>
          <a:solidFill>
            <a:srgbClr val="F1F5F9"/>
          </a:solid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endParaRPr lang="es-EC" noProof="0" dirty="0"/>
          </a:p>
        </p:txBody>
      </p:sp>
      <p:sp>
        <p:nvSpPr>
          <p:cNvPr id="29" name="TextBox 28"/>
          <p:cNvSpPr txBox="1"/>
          <p:nvPr/>
        </p:nvSpPr>
        <p:spPr>
          <a:xfrm>
            <a:off x="11903266" y="3024364"/>
            <a:ext cx="4862958" cy="1107996"/>
          </a:xfrm>
          <a:prstGeom prst="rect">
            <a:avLst/>
          </a:prstGeom>
          <a:noFill/>
        </p:spPr>
        <p:txBody>
          <a:bodyPr wrap="square" lIns="0" tIns="0" rIns="0" bIns="0" anchor="t">
            <a:spAutoFit/>
          </a:bodyPr>
          <a:lstStyle/>
          <a:p>
            <a:pPr algn="ctr"/>
            <a:r>
              <a:rPr lang="es-EC" sz="2400" b="1" i="0" noProof="0" dirty="0">
                <a:solidFill>
                  <a:srgbClr val="334155"/>
                </a:solidFill>
                <a:latin typeface="Helvetica"/>
              </a:rPr>
              <a:t>Centro de Epidemiología y Sistemas
de Información Geográfica</a:t>
            </a:r>
          </a:p>
        </p:txBody>
      </p:sp>
      <p:pic>
        <p:nvPicPr>
          <p:cNvPr id="4" name="Imagen 3">
            <a:extLst>
              <a:ext uri="{FF2B5EF4-FFF2-40B4-BE49-F238E27FC236}">
                <a16:creationId xmlns:a16="http://schemas.microsoft.com/office/drawing/2014/main" id="{A302E454-696F-9BE2-73CA-212D421A99FE}"/>
              </a:ext>
            </a:extLst>
          </p:cNvPr>
          <p:cNvPicPr>
            <a:picLocks noChangeAspect="1"/>
          </p:cNvPicPr>
          <p:nvPr/>
        </p:nvPicPr>
        <p:blipFill>
          <a:blip r:embed="rId4"/>
          <a:stretch>
            <a:fillRect/>
          </a:stretch>
        </p:blipFill>
        <p:spPr>
          <a:xfrm>
            <a:off x="1188722" y="2973402"/>
            <a:ext cx="2085572" cy="940218"/>
          </a:xfrm>
          <a:prstGeom prst="rect">
            <a:avLst/>
          </a:prstGeom>
        </p:spPr>
      </p:pic>
      <p:pic>
        <p:nvPicPr>
          <p:cNvPr id="6" name="Imagen 5">
            <a:extLst>
              <a:ext uri="{FF2B5EF4-FFF2-40B4-BE49-F238E27FC236}">
                <a16:creationId xmlns:a16="http://schemas.microsoft.com/office/drawing/2014/main" id="{29F65336-AE9B-43EA-2180-1AD423685470}"/>
              </a:ext>
            </a:extLst>
          </p:cNvPr>
          <p:cNvPicPr>
            <a:picLocks noChangeAspect="1"/>
          </p:cNvPicPr>
          <p:nvPr/>
        </p:nvPicPr>
        <p:blipFill>
          <a:blip r:embed="rId5"/>
          <a:stretch>
            <a:fillRect/>
          </a:stretch>
        </p:blipFill>
        <p:spPr>
          <a:xfrm>
            <a:off x="9617470" y="3037548"/>
            <a:ext cx="1907267" cy="893902"/>
          </a:xfrm>
          <a:prstGeom prst="rect">
            <a:avLst/>
          </a:prstGeom>
        </p:spPr>
      </p:pic>
      <p:sp>
        <p:nvSpPr>
          <p:cNvPr id="40" name="TextBox 37">
            <a:extLst>
              <a:ext uri="{FF2B5EF4-FFF2-40B4-BE49-F238E27FC236}">
                <a16:creationId xmlns:a16="http://schemas.microsoft.com/office/drawing/2014/main" id="{117A1ACE-792B-73A6-FC9B-A11F6F40081F}"/>
              </a:ext>
            </a:extLst>
          </p:cNvPr>
          <p:cNvSpPr txBox="1"/>
          <p:nvPr/>
        </p:nvSpPr>
        <p:spPr>
          <a:xfrm>
            <a:off x="9918915" y="4558001"/>
            <a:ext cx="6720337" cy="2623795"/>
          </a:xfrm>
          <a:prstGeom prst="rect">
            <a:avLst/>
          </a:prstGeom>
          <a:noFill/>
        </p:spPr>
        <p:txBody>
          <a:bodyPr wrap="square" lIns="0" tIns="0" rIns="0" bIns="0" anchor="ctr">
            <a:spAutoFit/>
          </a:bodyPr>
          <a:lstStyle/>
          <a:p>
            <a:pPr algn="just"/>
            <a:r>
              <a:rPr lang="es-MX" sz="2000" dirty="0">
                <a:latin typeface="Arial" panose="020B0604020202020204" pitchFamily="34" charset="0"/>
                <a:cs typeface="Arial" panose="020B0604020202020204" pitchFamily="34" charset="0"/>
              </a:rPr>
              <a:t>El EpiSIG se especializa en la gestión, análisis y modelación de información relacionada con la salud pública.</a:t>
            </a:r>
          </a:p>
          <a:p>
            <a:pPr algn="just"/>
            <a:endParaRPr lang="es-MX" sz="1050" dirty="0">
              <a:latin typeface="Arial" panose="020B0604020202020204" pitchFamily="34" charset="0"/>
              <a:cs typeface="Arial" panose="020B0604020202020204" pitchFamily="34" charset="0"/>
            </a:endParaRPr>
          </a:p>
          <a:p>
            <a:pPr algn="just"/>
            <a:r>
              <a:rPr lang="es-MX" sz="2000" dirty="0">
                <a:latin typeface="Arial" panose="020B0604020202020204" pitchFamily="34" charset="0"/>
                <a:cs typeface="Arial" panose="020B0604020202020204" pitchFamily="34" charset="0"/>
              </a:rPr>
              <a:t>A través de un Sistema de Gestión Integrada de la investigación, contribuye al análisis avanzado de los datos e información en salud pública para la identificación de problemáticas, la formulación de soluciones y la difusión y transferencia del conocimiento.</a:t>
            </a:r>
            <a:endParaRPr lang="es-EC" sz="2000" b="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90478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358B9-F5A5-1357-545C-4A8EDDCD1427}"/>
            </a:ext>
          </a:extLst>
        </p:cNvPr>
        <p:cNvGrpSpPr/>
        <p:nvPr/>
      </p:nvGrpSpPr>
      <p:grpSpPr>
        <a:xfrm>
          <a:off x="0" y="0"/>
          <a:ext cx="0" cy="0"/>
          <a:chOff x="0" y="0"/>
          <a:chExt cx="0" cy="0"/>
        </a:xfrm>
      </p:grpSpPr>
      <p:pic>
        <p:nvPicPr>
          <p:cNvPr id="10" name="Imagen 9">
            <a:extLst>
              <a:ext uri="{FF2B5EF4-FFF2-40B4-BE49-F238E27FC236}">
                <a16:creationId xmlns:a16="http://schemas.microsoft.com/office/drawing/2014/main" id="{44A4AD95-5306-6487-A028-A5814C067664}"/>
              </a:ext>
            </a:extLst>
          </p:cNvPr>
          <p:cNvPicPr>
            <a:picLocks noChangeAspect="1"/>
          </p:cNvPicPr>
          <p:nvPr/>
        </p:nvPicPr>
        <p:blipFill>
          <a:blip r:embed="rId3"/>
          <a:stretch>
            <a:fillRect/>
          </a:stretch>
        </p:blipFill>
        <p:spPr>
          <a:xfrm>
            <a:off x="2756435" y="277670"/>
            <a:ext cx="12819892" cy="6867799"/>
          </a:xfrm>
          <a:prstGeom prst="rect">
            <a:avLst/>
          </a:prstGeom>
        </p:spPr>
      </p:pic>
      <p:grpSp>
        <p:nvGrpSpPr>
          <p:cNvPr id="4" name="Grupo 3">
            <a:extLst>
              <a:ext uri="{FF2B5EF4-FFF2-40B4-BE49-F238E27FC236}">
                <a16:creationId xmlns:a16="http://schemas.microsoft.com/office/drawing/2014/main" id="{570579FD-A670-5FFA-61A3-98A7505A95C9}"/>
              </a:ext>
            </a:extLst>
          </p:cNvPr>
          <p:cNvGrpSpPr/>
          <p:nvPr/>
        </p:nvGrpSpPr>
        <p:grpSpPr>
          <a:xfrm>
            <a:off x="1995756" y="7145469"/>
            <a:ext cx="9052526" cy="901365"/>
            <a:chOff x="3789074" y="5946791"/>
            <a:chExt cx="7497491" cy="746529"/>
          </a:xfrm>
        </p:grpSpPr>
        <p:pic>
          <p:nvPicPr>
            <p:cNvPr id="15" name="Imagen 14">
              <a:extLst>
                <a:ext uri="{FF2B5EF4-FFF2-40B4-BE49-F238E27FC236}">
                  <a16:creationId xmlns:a16="http://schemas.microsoft.com/office/drawing/2014/main" id="{9F78F153-367D-E194-089B-E2B04CDF7B6C}"/>
                </a:ext>
              </a:extLst>
            </p:cNvPr>
            <p:cNvPicPr>
              <a:picLocks noChangeAspect="1"/>
            </p:cNvPicPr>
            <p:nvPr/>
          </p:nvPicPr>
          <p:blipFill>
            <a:blip r:embed="rId4"/>
            <a:srcRect l="24584"/>
            <a:stretch/>
          </p:blipFill>
          <p:spPr>
            <a:xfrm>
              <a:off x="3789074" y="5946791"/>
              <a:ext cx="2283279" cy="746529"/>
            </a:xfrm>
            <a:prstGeom prst="rect">
              <a:avLst/>
            </a:prstGeom>
          </p:spPr>
        </p:pic>
        <p:sp>
          <p:nvSpPr>
            <p:cNvPr id="16" name="CuadroTexto 15">
              <a:extLst>
                <a:ext uri="{FF2B5EF4-FFF2-40B4-BE49-F238E27FC236}">
                  <a16:creationId xmlns:a16="http://schemas.microsoft.com/office/drawing/2014/main" id="{C9EAAD63-942E-3058-8B55-044B5393745C}"/>
                </a:ext>
              </a:extLst>
            </p:cNvPr>
            <p:cNvSpPr txBox="1"/>
            <p:nvPr/>
          </p:nvSpPr>
          <p:spPr>
            <a:xfrm>
              <a:off x="6205703" y="6040178"/>
              <a:ext cx="5080862" cy="507264"/>
            </a:xfrm>
            <a:prstGeom prst="rect">
              <a:avLst/>
            </a:prstGeom>
            <a:noFill/>
          </p:spPr>
          <p:txBody>
            <a:bodyPr wrap="square" rtlCol="0">
              <a:spAutoFit/>
            </a:bodyPr>
            <a:lstStyle/>
            <a:p>
              <a:pPr defTabSz="1104047">
                <a:buClr>
                  <a:srgbClr val="000000"/>
                </a:buClr>
              </a:pPr>
              <a:r>
                <a:rPr lang="es-EC" sz="1690" kern="0" dirty="0">
                  <a:solidFill>
                    <a:srgbClr val="2D2D93"/>
                  </a:solidFill>
                  <a:latin typeface="Barlow Condensed Medium" pitchFamily="2" charset="77"/>
                  <a:cs typeface="Arial"/>
                  <a:sym typeface="Arial"/>
                </a:rPr>
                <a:t>Instituto Nacional de Investigación en Salud Pública – INSPI – “Dr. Leopoldo </a:t>
              </a:r>
              <a:r>
                <a:rPr lang="es-EC" sz="1690" kern="0" dirty="0" err="1">
                  <a:solidFill>
                    <a:srgbClr val="2D2D93"/>
                  </a:solidFill>
                  <a:latin typeface="Barlow Condensed Medium" pitchFamily="2" charset="77"/>
                  <a:cs typeface="Arial"/>
                  <a:sym typeface="Arial"/>
                </a:rPr>
                <a:t>Izquieta</a:t>
              </a:r>
              <a:r>
                <a:rPr lang="es-EC" sz="1690" kern="0" dirty="0">
                  <a:solidFill>
                    <a:srgbClr val="2D2D93"/>
                  </a:solidFill>
                  <a:latin typeface="Barlow Condensed Medium" pitchFamily="2" charset="77"/>
                  <a:cs typeface="Arial"/>
                  <a:sym typeface="Arial"/>
                </a:rPr>
                <a:t> Pérez</a:t>
              </a:r>
            </a:p>
          </p:txBody>
        </p:sp>
      </p:grpSp>
      <p:pic>
        <p:nvPicPr>
          <p:cNvPr id="2" name="Imagen 1">
            <a:extLst>
              <a:ext uri="{FF2B5EF4-FFF2-40B4-BE49-F238E27FC236}">
                <a16:creationId xmlns:a16="http://schemas.microsoft.com/office/drawing/2014/main" id="{C3AB3888-7AF2-01E9-8A1C-B6FE8F000703}"/>
              </a:ext>
            </a:extLst>
          </p:cNvPr>
          <p:cNvPicPr>
            <a:picLocks noChangeAspect="1"/>
          </p:cNvPicPr>
          <p:nvPr/>
        </p:nvPicPr>
        <p:blipFill>
          <a:blip r:embed="rId5"/>
          <a:srcRect l="53416"/>
          <a:stretch/>
        </p:blipFill>
        <p:spPr>
          <a:xfrm>
            <a:off x="1639976" y="333119"/>
            <a:ext cx="1219964" cy="515521"/>
          </a:xfrm>
          <a:prstGeom prst="rect">
            <a:avLst/>
          </a:prstGeom>
        </p:spPr>
      </p:pic>
      <p:pic>
        <p:nvPicPr>
          <p:cNvPr id="5" name="Imagen 4">
            <a:extLst>
              <a:ext uri="{FF2B5EF4-FFF2-40B4-BE49-F238E27FC236}">
                <a16:creationId xmlns:a16="http://schemas.microsoft.com/office/drawing/2014/main" id="{EF13003F-C30F-63CA-89B3-1B2939A71EEA}"/>
              </a:ext>
            </a:extLst>
          </p:cNvPr>
          <p:cNvPicPr>
            <a:picLocks noChangeAspect="1"/>
          </p:cNvPicPr>
          <p:nvPr/>
        </p:nvPicPr>
        <p:blipFill>
          <a:blip r:embed="rId6"/>
          <a:srcRect r="51333"/>
          <a:stretch/>
        </p:blipFill>
        <p:spPr>
          <a:xfrm>
            <a:off x="14813551" y="6667152"/>
            <a:ext cx="1547136" cy="625804"/>
          </a:xfrm>
          <a:prstGeom prst="rect">
            <a:avLst/>
          </a:prstGeom>
        </p:spPr>
      </p:pic>
    </p:spTree>
    <p:extLst>
      <p:ext uri="{BB962C8B-B14F-4D97-AF65-F5344CB8AC3E}">
        <p14:creationId xmlns:p14="http://schemas.microsoft.com/office/powerpoint/2010/main" val="2654773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07936-CC68-AE82-9AB6-84F2D90C9A92}"/>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FCAD6A7F-6105-F583-07DC-BF8EE854D0FC}"/>
              </a:ext>
            </a:extLst>
          </p:cNvPr>
          <p:cNvPicPr>
            <a:picLocks noChangeAspect="1"/>
          </p:cNvPicPr>
          <p:nvPr/>
        </p:nvPicPr>
        <p:blipFill>
          <a:blip r:embed="rId3"/>
          <a:stretch>
            <a:fillRect/>
          </a:stretch>
        </p:blipFill>
        <p:spPr>
          <a:xfrm>
            <a:off x="2502101" y="225510"/>
            <a:ext cx="12996461" cy="7067446"/>
          </a:xfrm>
          <a:prstGeom prst="rect">
            <a:avLst/>
          </a:prstGeom>
        </p:spPr>
      </p:pic>
      <p:grpSp>
        <p:nvGrpSpPr>
          <p:cNvPr id="4" name="Grupo 3">
            <a:extLst>
              <a:ext uri="{FF2B5EF4-FFF2-40B4-BE49-F238E27FC236}">
                <a16:creationId xmlns:a16="http://schemas.microsoft.com/office/drawing/2014/main" id="{62112266-0822-CE46-2CDA-EB74939419A0}"/>
              </a:ext>
            </a:extLst>
          </p:cNvPr>
          <p:cNvGrpSpPr/>
          <p:nvPr/>
        </p:nvGrpSpPr>
        <p:grpSpPr>
          <a:xfrm>
            <a:off x="1995756" y="7145469"/>
            <a:ext cx="9052526" cy="901365"/>
            <a:chOff x="3789074" y="5946791"/>
            <a:chExt cx="7497491" cy="746529"/>
          </a:xfrm>
        </p:grpSpPr>
        <p:pic>
          <p:nvPicPr>
            <p:cNvPr id="15" name="Imagen 14">
              <a:extLst>
                <a:ext uri="{FF2B5EF4-FFF2-40B4-BE49-F238E27FC236}">
                  <a16:creationId xmlns:a16="http://schemas.microsoft.com/office/drawing/2014/main" id="{1F6F16A9-F279-7EA1-7BA3-13D3F45AACC1}"/>
                </a:ext>
              </a:extLst>
            </p:cNvPr>
            <p:cNvPicPr>
              <a:picLocks noChangeAspect="1"/>
            </p:cNvPicPr>
            <p:nvPr/>
          </p:nvPicPr>
          <p:blipFill>
            <a:blip r:embed="rId4"/>
            <a:srcRect l="24584"/>
            <a:stretch/>
          </p:blipFill>
          <p:spPr>
            <a:xfrm>
              <a:off x="3789074" y="5946791"/>
              <a:ext cx="2283279" cy="746529"/>
            </a:xfrm>
            <a:prstGeom prst="rect">
              <a:avLst/>
            </a:prstGeom>
          </p:spPr>
        </p:pic>
        <p:sp>
          <p:nvSpPr>
            <p:cNvPr id="16" name="CuadroTexto 15">
              <a:extLst>
                <a:ext uri="{FF2B5EF4-FFF2-40B4-BE49-F238E27FC236}">
                  <a16:creationId xmlns:a16="http://schemas.microsoft.com/office/drawing/2014/main" id="{C9FA300A-8991-0E97-372F-706BF8624B11}"/>
                </a:ext>
              </a:extLst>
            </p:cNvPr>
            <p:cNvSpPr txBox="1"/>
            <p:nvPr/>
          </p:nvSpPr>
          <p:spPr>
            <a:xfrm>
              <a:off x="6205703" y="6040178"/>
              <a:ext cx="5080862" cy="507264"/>
            </a:xfrm>
            <a:prstGeom prst="rect">
              <a:avLst/>
            </a:prstGeom>
            <a:noFill/>
          </p:spPr>
          <p:txBody>
            <a:bodyPr wrap="square" rtlCol="0">
              <a:spAutoFit/>
            </a:bodyPr>
            <a:lstStyle/>
            <a:p>
              <a:pPr defTabSz="1104047">
                <a:buClr>
                  <a:srgbClr val="000000"/>
                </a:buClr>
              </a:pPr>
              <a:r>
                <a:rPr lang="es-EC" sz="1690" kern="0" dirty="0">
                  <a:solidFill>
                    <a:srgbClr val="2D2D93"/>
                  </a:solidFill>
                  <a:latin typeface="Barlow Condensed Medium" pitchFamily="2" charset="77"/>
                  <a:cs typeface="Arial"/>
                  <a:sym typeface="Arial"/>
                </a:rPr>
                <a:t>Instituto Nacional de Investigación en Salud Pública – INSPI – “Dr. Leopoldo </a:t>
              </a:r>
              <a:r>
                <a:rPr lang="es-EC" sz="1690" kern="0" dirty="0" err="1">
                  <a:solidFill>
                    <a:srgbClr val="2D2D93"/>
                  </a:solidFill>
                  <a:latin typeface="Barlow Condensed Medium" pitchFamily="2" charset="77"/>
                  <a:cs typeface="Arial"/>
                  <a:sym typeface="Arial"/>
                </a:rPr>
                <a:t>Izquieta</a:t>
              </a:r>
              <a:r>
                <a:rPr lang="es-EC" sz="1690" kern="0" dirty="0">
                  <a:solidFill>
                    <a:srgbClr val="2D2D93"/>
                  </a:solidFill>
                  <a:latin typeface="Barlow Condensed Medium" pitchFamily="2" charset="77"/>
                  <a:cs typeface="Arial"/>
                  <a:sym typeface="Arial"/>
                </a:rPr>
                <a:t> Pérez</a:t>
              </a:r>
            </a:p>
          </p:txBody>
        </p:sp>
      </p:grpSp>
      <p:pic>
        <p:nvPicPr>
          <p:cNvPr id="2" name="Imagen 1">
            <a:extLst>
              <a:ext uri="{FF2B5EF4-FFF2-40B4-BE49-F238E27FC236}">
                <a16:creationId xmlns:a16="http://schemas.microsoft.com/office/drawing/2014/main" id="{9AF47A2E-80ED-9C41-C031-E8E8A7E2F87B}"/>
              </a:ext>
            </a:extLst>
          </p:cNvPr>
          <p:cNvPicPr>
            <a:picLocks noChangeAspect="1"/>
          </p:cNvPicPr>
          <p:nvPr/>
        </p:nvPicPr>
        <p:blipFill>
          <a:blip r:embed="rId5"/>
          <a:srcRect l="53416"/>
          <a:stretch/>
        </p:blipFill>
        <p:spPr>
          <a:xfrm>
            <a:off x="1639976" y="333119"/>
            <a:ext cx="1219964" cy="515521"/>
          </a:xfrm>
          <a:prstGeom prst="rect">
            <a:avLst/>
          </a:prstGeom>
        </p:spPr>
      </p:pic>
      <p:pic>
        <p:nvPicPr>
          <p:cNvPr id="5" name="Imagen 4">
            <a:extLst>
              <a:ext uri="{FF2B5EF4-FFF2-40B4-BE49-F238E27FC236}">
                <a16:creationId xmlns:a16="http://schemas.microsoft.com/office/drawing/2014/main" id="{1D8418A0-AD72-95FB-1862-F2B543E525BB}"/>
              </a:ext>
            </a:extLst>
          </p:cNvPr>
          <p:cNvPicPr>
            <a:picLocks noChangeAspect="1"/>
          </p:cNvPicPr>
          <p:nvPr/>
        </p:nvPicPr>
        <p:blipFill>
          <a:blip r:embed="rId6"/>
          <a:srcRect r="51333"/>
          <a:stretch/>
        </p:blipFill>
        <p:spPr>
          <a:xfrm>
            <a:off x="14813551" y="6667152"/>
            <a:ext cx="1547136" cy="625804"/>
          </a:xfrm>
          <a:prstGeom prst="rect">
            <a:avLst/>
          </a:prstGeom>
        </p:spPr>
      </p:pic>
    </p:spTree>
    <p:extLst>
      <p:ext uri="{BB962C8B-B14F-4D97-AF65-F5344CB8AC3E}">
        <p14:creationId xmlns:p14="http://schemas.microsoft.com/office/powerpoint/2010/main" val="2899434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EB331-F5AC-007C-AF8B-CF9C307BBB08}"/>
            </a:ext>
          </a:extLst>
        </p:cNvPr>
        <p:cNvGrpSpPr/>
        <p:nvPr/>
      </p:nvGrpSpPr>
      <p:grpSpPr>
        <a:xfrm>
          <a:off x="0" y="0"/>
          <a:ext cx="0" cy="0"/>
          <a:chOff x="0" y="0"/>
          <a:chExt cx="0" cy="0"/>
        </a:xfrm>
      </p:grpSpPr>
      <p:grpSp>
        <p:nvGrpSpPr>
          <p:cNvPr id="4" name="Grupo 3">
            <a:extLst>
              <a:ext uri="{FF2B5EF4-FFF2-40B4-BE49-F238E27FC236}">
                <a16:creationId xmlns:a16="http://schemas.microsoft.com/office/drawing/2014/main" id="{77B07B36-1CE2-C404-9D9A-3D6B57E67D6C}"/>
              </a:ext>
            </a:extLst>
          </p:cNvPr>
          <p:cNvGrpSpPr/>
          <p:nvPr/>
        </p:nvGrpSpPr>
        <p:grpSpPr>
          <a:xfrm>
            <a:off x="1995756" y="7145469"/>
            <a:ext cx="9052526" cy="901365"/>
            <a:chOff x="3789074" y="5946791"/>
            <a:chExt cx="7497491" cy="746529"/>
          </a:xfrm>
        </p:grpSpPr>
        <p:pic>
          <p:nvPicPr>
            <p:cNvPr id="15" name="Imagen 14">
              <a:extLst>
                <a:ext uri="{FF2B5EF4-FFF2-40B4-BE49-F238E27FC236}">
                  <a16:creationId xmlns:a16="http://schemas.microsoft.com/office/drawing/2014/main" id="{041D41FD-25B2-4B59-9897-3DD978B6EDFB}"/>
                </a:ext>
              </a:extLst>
            </p:cNvPr>
            <p:cNvPicPr>
              <a:picLocks noChangeAspect="1"/>
            </p:cNvPicPr>
            <p:nvPr/>
          </p:nvPicPr>
          <p:blipFill>
            <a:blip r:embed="rId3"/>
            <a:srcRect l="24584"/>
            <a:stretch/>
          </p:blipFill>
          <p:spPr>
            <a:xfrm>
              <a:off x="3789074" y="5946791"/>
              <a:ext cx="2283279" cy="746529"/>
            </a:xfrm>
            <a:prstGeom prst="rect">
              <a:avLst/>
            </a:prstGeom>
          </p:spPr>
        </p:pic>
        <p:sp>
          <p:nvSpPr>
            <p:cNvPr id="16" name="CuadroTexto 15">
              <a:extLst>
                <a:ext uri="{FF2B5EF4-FFF2-40B4-BE49-F238E27FC236}">
                  <a16:creationId xmlns:a16="http://schemas.microsoft.com/office/drawing/2014/main" id="{609D729D-47BC-A4EE-670D-C2104BC61BC6}"/>
                </a:ext>
              </a:extLst>
            </p:cNvPr>
            <p:cNvSpPr txBox="1"/>
            <p:nvPr/>
          </p:nvSpPr>
          <p:spPr>
            <a:xfrm>
              <a:off x="6205703" y="6040178"/>
              <a:ext cx="5080862" cy="507264"/>
            </a:xfrm>
            <a:prstGeom prst="rect">
              <a:avLst/>
            </a:prstGeom>
            <a:noFill/>
          </p:spPr>
          <p:txBody>
            <a:bodyPr wrap="square" rtlCol="0">
              <a:spAutoFit/>
            </a:bodyPr>
            <a:lstStyle/>
            <a:p>
              <a:pPr defTabSz="1104047">
                <a:buClr>
                  <a:srgbClr val="000000"/>
                </a:buClr>
              </a:pPr>
              <a:r>
                <a:rPr lang="es-EC" sz="1690" kern="0" dirty="0">
                  <a:solidFill>
                    <a:srgbClr val="2D2D93"/>
                  </a:solidFill>
                  <a:latin typeface="Barlow Condensed Medium" pitchFamily="2" charset="77"/>
                  <a:cs typeface="Arial"/>
                  <a:sym typeface="Arial"/>
                </a:rPr>
                <a:t>Instituto Nacional de Investigación en Salud Pública – INSPI – “Dr. Leopoldo </a:t>
              </a:r>
              <a:r>
                <a:rPr lang="es-EC" sz="1690" kern="0" dirty="0" err="1">
                  <a:solidFill>
                    <a:srgbClr val="2D2D93"/>
                  </a:solidFill>
                  <a:latin typeface="Barlow Condensed Medium" pitchFamily="2" charset="77"/>
                  <a:cs typeface="Arial"/>
                  <a:sym typeface="Arial"/>
                </a:rPr>
                <a:t>Izquieta</a:t>
              </a:r>
              <a:r>
                <a:rPr lang="es-EC" sz="1690" kern="0" dirty="0">
                  <a:solidFill>
                    <a:srgbClr val="2D2D93"/>
                  </a:solidFill>
                  <a:latin typeface="Barlow Condensed Medium" pitchFamily="2" charset="77"/>
                  <a:cs typeface="Arial"/>
                  <a:sym typeface="Arial"/>
                </a:rPr>
                <a:t> Pérez</a:t>
              </a:r>
            </a:p>
          </p:txBody>
        </p:sp>
      </p:grpSp>
      <p:pic>
        <p:nvPicPr>
          <p:cNvPr id="2" name="Imagen 1">
            <a:extLst>
              <a:ext uri="{FF2B5EF4-FFF2-40B4-BE49-F238E27FC236}">
                <a16:creationId xmlns:a16="http://schemas.microsoft.com/office/drawing/2014/main" id="{2EB18C13-4094-3DBC-B757-1E42A539EA0F}"/>
              </a:ext>
            </a:extLst>
          </p:cNvPr>
          <p:cNvPicPr>
            <a:picLocks noChangeAspect="1"/>
          </p:cNvPicPr>
          <p:nvPr/>
        </p:nvPicPr>
        <p:blipFill>
          <a:blip r:embed="rId4"/>
          <a:srcRect l="53416"/>
          <a:stretch/>
        </p:blipFill>
        <p:spPr>
          <a:xfrm>
            <a:off x="1639976" y="333119"/>
            <a:ext cx="1219964" cy="515521"/>
          </a:xfrm>
          <a:prstGeom prst="rect">
            <a:avLst/>
          </a:prstGeom>
        </p:spPr>
      </p:pic>
      <p:pic>
        <p:nvPicPr>
          <p:cNvPr id="5" name="Imagen 4">
            <a:extLst>
              <a:ext uri="{FF2B5EF4-FFF2-40B4-BE49-F238E27FC236}">
                <a16:creationId xmlns:a16="http://schemas.microsoft.com/office/drawing/2014/main" id="{DAAC37A2-BA75-7AB3-58A0-49B55C4DC600}"/>
              </a:ext>
            </a:extLst>
          </p:cNvPr>
          <p:cNvPicPr>
            <a:picLocks noChangeAspect="1"/>
          </p:cNvPicPr>
          <p:nvPr/>
        </p:nvPicPr>
        <p:blipFill>
          <a:blip r:embed="rId5"/>
          <a:srcRect r="51333"/>
          <a:stretch/>
        </p:blipFill>
        <p:spPr>
          <a:xfrm>
            <a:off x="14813551" y="6667152"/>
            <a:ext cx="1547136" cy="625804"/>
          </a:xfrm>
          <a:prstGeom prst="rect">
            <a:avLst/>
          </a:prstGeom>
        </p:spPr>
      </p:pic>
      <p:sp>
        <p:nvSpPr>
          <p:cNvPr id="6" name="CuadroTexto 5">
            <a:extLst>
              <a:ext uri="{FF2B5EF4-FFF2-40B4-BE49-F238E27FC236}">
                <a16:creationId xmlns:a16="http://schemas.microsoft.com/office/drawing/2014/main" id="{2883294F-7A84-D94E-7D4E-19D4050F2FC1}"/>
              </a:ext>
            </a:extLst>
          </p:cNvPr>
          <p:cNvSpPr txBox="1"/>
          <p:nvPr/>
        </p:nvSpPr>
        <p:spPr>
          <a:xfrm>
            <a:off x="3624790" y="485768"/>
            <a:ext cx="10797936" cy="538289"/>
          </a:xfrm>
          <a:prstGeom prst="rect">
            <a:avLst/>
          </a:prstGeom>
          <a:noFill/>
        </p:spPr>
        <p:txBody>
          <a:bodyPr wrap="square">
            <a:spAutoFit/>
          </a:bodyPr>
          <a:lstStyle/>
          <a:p>
            <a:pPr defTabSz="1104047">
              <a:buClr>
                <a:srgbClr val="000000"/>
              </a:buClr>
            </a:pPr>
            <a:r>
              <a:rPr lang="es-EC" sz="2898" b="1" kern="0" dirty="0">
                <a:solidFill>
                  <a:srgbClr val="000000"/>
                </a:solidFill>
                <a:latin typeface="Arial"/>
                <a:cs typeface="Arial"/>
                <a:sym typeface="Arial"/>
              </a:rPr>
              <a:t>Prevalencia de microrganismos MDR en el CRN-RAM 2025</a:t>
            </a:r>
          </a:p>
        </p:txBody>
      </p:sp>
      <p:graphicFrame>
        <p:nvGraphicFramePr>
          <p:cNvPr id="7" name="Tabla 6">
            <a:extLst>
              <a:ext uri="{FF2B5EF4-FFF2-40B4-BE49-F238E27FC236}">
                <a16:creationId xmlns:a16="http://schemas.microsoft.com/office/drawing/2014/main" id="{ECBB7DC8-1400-084B-BAF1-69E7FFB38029}"/>
              </a:ext>
            </a:extLst>
          </p:cNvPr>
          <p:cNvGraphicFramePr>
            <a:graphicFrameLocks noGrp="1"/>
          </p:cNvGraphicFramePr>
          <p:nvPr/>
        </p:nvGraphicFramePr>
        <p:xfrm>
          <a:off x="3172403" y="1414561"/>
          <a:ext cx="11641149" cy="5262660"/>
        </p:xfrm>
        <a:graphic>
          <a:graphicData uri="http://schemas.openxmlformats.org/drawingml/2006/table">
            <a:tbl>
              <a:tblPr>
                <a:tableStyleId>{616DA210-FB5B-4158-B5E0-FEB733F419BA}</a:tableStyleId>
              </a:tblPr>
              <a:tblGrid>
                <a:gridCol w="3880383">
                  <a:extLst>
                    <a:ext uri="{9D8B030D-6E8A-4147-A177-3AD203B41FA5}">
                      <a16:colId xmlns:a16="http://schemas.microsoft.com/office/drawing/2014/main" val="605865081"/>
                    </a:ext>
                  </a:extLst>
                </a:gridCol>
                <a:gridCol w="3880383">
                  <a:extLst>
                    <a:ext uri="{9D8B030D-6E8A-4147-A177-3AD203B41FA5}">
                      <a16:colId xmlns:a16="http://schemas.microsoft.com/office/drawing/2014/main" val="1223811156"/>
                    </a:ext>
                  </a:extLst>
                </a:gridCol>
                <a:gridCol w="3880383">
                  <a:extLst>
                    <a:ext uri="{9D8B030D-6E8A-4147-A177-3AD203B41FA5}">
                      <a16:colId xmlns:a16="http://schemas.microsoft.com/office/drawing/2014/main" val="971803592"/>
                    </a:ext>
                  </a:extLst>
                </a:gridCol>
              </a:tblGrid>
              <a:tr h="404820">
                <a:tc>
                  <a:txBody>
                    <a:bodyPr/>
                    <a:lstStyle/>
                    <a:p>
                      <a:pPr>
                        <a:buNone/>
                      </a:pPr>
                      <a:r>
                        <a:rPr lang="en-US" sz="1900" b="1" dirty="0" err="1"/>
                        <a:t>Microorganismo</a:t>
                      </a:r>
                      <a:endParaRPr lang="en-US" sz="1900" b="1" dirty="0"/>
                    </a:p>
                  </a:txBody>
                  <a:tcPr marL="110405" marR="110405" marT="55203" marB="55203" anchor="ctr"/>
                </a:tc>
                <a:tc>
                  <a:txBody>
                    <a:bodyPr/>
                    <a:lstStyle/>
                    <a:p>
                      <a:pPr algn="r">
                        <a:buNone/>
                      </a:pPr>
                      <a:r>
                        <a:rPr lang="en-US" sz="1900" b="1" dirty="0"/>
                        <a:t>n</a:t>
                      </a:r>
                    </a:p>
                  </a:txBody>
                  <a:tcPr marL="110405" marR="110405" marT="55203" marB="55203" anchor="ctr"/>
                </a:tc>
                <a:tc>
                  <a:txBody>
                    <a:bodyPr/>
                    <a:lstStyle/>
                    <a:p>
                      <a:pPr algn="r">
                        <a:buNone/>
                      </a:pPr>
                      <a:r>
                        <a:rPr lang="en-US" sz="1900" b="1" dirty="0"/>
                        <a:t>%</a:t>
                      </a:r>
                    </a:p>
                  </a:txBody>
                  <a:tcPr marL="110405" marR="110405" marT="55203" marB="55203" anchor="ctr"/>
                </a:tc>
                <a:extLst>
                  <a:ext uri="{0D108BD9-81ED-4DB2-BD59-A6C34878D82A}">
                    <a16:rowId xmlns:a16="http://schemas.microsoft.com/office/drawing/2014/main" val="1716637575"/>
                  </a:ext>
                </a:extLst>
              </a:tr>
              <a:tr h="404820">
                <a:tc>
                  <a:txBody>
                    <a:bodyPr/>
                    <a:lstStyle/>
                    <a:p>
                      <a:pPr>
                        <a:buNone/>
                      </a:pPr>
                      <a:r>
                        <a:rPr lang="en-US" sz="1900" b="0" dirty="0"/>
                        <a:t>Klebsiella pneumoniae</a:t>
                      </a:r>
                      <a:endParaRPr lang="en-US" sz="1900" b="0" i="1" dirty="0"/>
                    </a:p>
                  </a:txBody>
                  <a:tcPr marL="110405" marR="110405" marT="55203" marB="55203" anchor="ctr"/>
                </a:tc>
                <a:tc>
                  <a:txBody>
                    <a:bodyPr/>
                    <a:lstStyle/>
                    <a:p>
                      <a:pPr algn="r">
                        <a:buNone/>
                      </a:pPr>
                      <a:r>
                        <a:rPr lang="en-US" sz="1900" b="0" dirty="0"/>
                        <a:t>926</a:t>
                      </a:r>
                    </a:p>
                  </a:txBody>
                  <a:tcPr marL="110405" marR="110405" marT="55203" marB="55203" anchor="ctr"/>
                </a:tc>
                <a:tc>
                  <a:txBody>
                    <a:bodyPr/>
                    <a:lstStyle/>
                    <a:p>
                      <a:pPr algn="r">
                        <a:buNone/>
                      </a:pPr>
                      <a:r>
                        <a:rPr lang="en-US" sz="1900" b="0"/>
                        <a:t>37.7</a:t>
                      </a:r>
                    </a:p>
                  </a:txBody>
                  <a:tcPr marL="110405" marR="110405" marT="55203" marB="55203" anchor="ctr"/>
                </a:tc>
                <a:extLst>
                  <a:ext uri="{0D108BD9-81ED-4DB2-BD59-A6C34878D82A}">
                    <a16:rowId xmlns:a16="http://schemas.microsoft.com/office/drawing/2014/main" val="1058128217"/>
                  </a:ext>
                </a:extLst>
              </a:tr>
              <a:tr h="404820">
                <a:tc>
                  <a:txBody>
                    <a:bodyPr/>
                    <a:lstStyle/>
                    <a:p>
                      <a:pPr>
                        <a:buNone/>
                      </a:pPr>
                      <a:r>
                        <a:rPr lang="en-US" sz="1900" b="0" dirty="0"/>
                        <a:t>Pseudomonas aeruginosa</a:t>
                      </a:r>
                      <a:endParaRPr lang="en-US" sz="1900" b="0" i="1" dirty="0"/>
                    </a:p>
                  </a:txBody>
                  <a:tcPr marL="110405" marR="110405" marT="55203" marB="55203" anchor="ctr"/>
                </a:tc>
                <a:tc>
                  <a:txBody>
                    <a:bodyPr/>
                    <a:lstStyle/>
                    <a:p>
                      <a:pPr algn="r">
                        <a:buNone/>
                      </a:pPr>
                      <a:r>
                        <a:rPr lang="en-US" sz="1900" b="0" dirty="0"/>
                        <a:t>341</a:t>
                      </a:r>
                    </a:p>
                  </a:txBody>
                  <a:tcPr marL="110405" marR="110405" marT="55203" marB="55203" anchor="ctr"/>
                </a:tc>
                <a:tc>
                  <a:txBody>
                    <a:bodyPr/>
                    <a:lstStyle/>
                    <a:p>
                      <a:pPr algn="r">
                        <a:buNone/>
                      </a:pPr>
                      <a:r>
                        <a:rPr lang="en-US" sz="1900" b="0"/>
                        <a:t>13.9</a:t>
                      </a:r>
                    </a:p>
                  </a:txBody>
                  <a:tcPr marL="110405" marR="110405" marT="55203" marB="55203" anchor="ctr"/>
                </a:tc>
                <a:extLst>
                  <a:ext uri="{0D108BD9-81ED-4DB2-BD59-A6C34878D82A}">
                    <a16:rowId xmlns:a16="http://schemas.microsoft.com/office/drawing/2014/main" val="3157759133"/>
                  </a:ext>
                </a:extLst>
              </a:tr>
              <a:tr h="404820">
                <a:tc>
                  <a:txBody>
                    <a:bodyPr/>
                    <a:lstStyle/>
                    <a:p>
                      <a:pPr>
                        <a:buNone/>
                      </a:pPr>
                      <a:r>
                        <a:rPr lang="en-US" sz="1900" b="0" dirty="0"/>
                        <a:t>Escherichia coli</a:t>
                      </a:r>
                      <a:endParaRPr lang="en-US" sz="1900" b="0" i="1" dirty="0"/>
                    </a:p>
                  </a:txBody>
                  <a:tcPr marL="110405" marR="110405" marT="55203" marB="55203" anchor="ctr"/>
                </a:tc>
                <a:tc>
                  <a:txBody>
                    <a:bodyPr/>
                    <a:lstStyle/>
                    <a:p>
                      <a:pPr algn="r">
                        <a:buNone/>
                      </a:pPr>
                      <a:r>
                        <a:rPr lang="en-US" sz="1900" b="0" dirty="0"/>
                        <a:t>141</a:t>
                      </a:r>
                    </a:p>
                  </a:txBody>
                  <a:tcPr marL="110405" marR="110405" marT="55203" marB="55203" anchor="ctr"/>
                </a:tc>
                <a:tc>
                  <a:txBody>
                    <a:bodyPr/>
                    <a:lstStyle/>
                    <a:p>
                      <a:pPr algn="r">
                        <a:buNone/>
                      </a:pPr>
                      <a:r>
                        <a:rPr lang="en-US" sz="1900" b="0"/>
                        <a:t>5.7</a:t>
                      </a:r>
                    </a:p>
                  </a:txBody>
                  <a:tcPr marL="110405" marR="110405" marT="55203" marB="55203" anchor="ctr"/>
                </a:tc>
                <a:extLst>
                  <a:ext uri="{0D108BD9-81ED-4DB2-BD59-A6C34878D82A}">
                    <a16:rowId xmlns:a16="http://schemas.microsoft.com/office/drawing/2014/main" val="3567237641"/>
                  </a:ext>
                </a:extLst>
              </a:tr>
              <a:tr h="404820">
                <a:tc>
                  <a:txBody>
                    <a:bodyPr/>
                    <a:lstStyle/>
                    <a:p>
                      <a:pPr>
                        <a:buNone/>
                      </a:pPr>
                      <a:r>
                        <a:rPr lang="en-US" sz="1900" b="0" dirty="0"/>
                        <a:t>Staphylococcus aureus</a:t>
                      </a:r>
                      <a:endParaRPr lang="en-US" sz="1900" b="0" i="1" dirty="0"/>
                    </a:p>
                  </a:txBody>
                  <a:tcPr marL="110405" marR="110405" marT="55203" marB="55203" anchor="ctr"/>
                </a:tc>
                <a:tc>
                  <a:txBody>
                    <a:bodyPr/>
                    <a:lstStyle/>
                    <a:p>
                      <a:pPr algn="r">
                        <a:buNone/>
                      </a:pPr>
                      <a:r>
                        <a:rPr lang="en-US" sz="1900" b="0"/>
                        <a:t>131</a:t>
                      </a:r>
                    </a:p>
                  </a:txBody>
                  <a:tcPr marL="110405" marR="110405" marT="55203" marB="55203" anchor="ctr"/>
                </a:tc>
                <a:tc>
                  <a:txBody>
                    <a:bodyPr/>
                    <a:lstStyle/>
                    <a:p>
                      <a:pPr algn="r">
                        <a:buNone/>
                      </a:pPr>
                      <a:r>
                        <a:rPr lang="en-US" sz="1900" b="0"/>
                        <a:t>5.3</a:t>
                      </a:r>
                    </a:p>
                  </a:txBody>
                  <a:tcPr marL="110405" marR="110405" marT="55203" marB="55203" anchor="ctr"/>
                </a:tc>
                <a:extLst>
                  <a:ext uri="{0D108BD9-81ED-4DB2-BD59-A6C34878D82A}">
                    <a16:rowId xmlns:a16="http://schemas.microsoft.com/office/drawing/2014/main" val="1589016641"/>
                  </a:ext>
                </a:extLst>
              </a:tr>
              <a:tr h="404820">
                <a:tc>
                  <a:txBody>
                    <a:bodyPr/>
                    <a:lstStyle/>
                    <a:p>
                      <a:pPr>
                        <a:buNone/>
                      </a:pPr>
                      <a:r>
                        <a:rPr lang="en-US" sz="1900" b="0"/>
                        <a:t>Enterobacter cloacae</a:t>
                      </a:r>
                      <a:endParaRPr lang="en-US" sz="1900" b="0" i="1"/>
                    </a:p>
                  </a:txBody>
                  <a:tcPr marL="110405" marR="110405" marT="55203" marB="55203" anchor="ctr"/>
                </a:tc>
                <a:tc>
                  <a:txBody>
                    <a:bodyPr/>
                    <a:lstStyle/>
                    <a:p>
                      <a:pPr algn="r">
                        <a:buNone/>
                      </a:pPr>
                      <a:r>
                        <a:rPr lang="en-US" sz="1900" b="0"/>
                        <a:t>106</a:t>
                      </a:r>
                    </a:p>
                  </a:txBody>
                  <a:tcPr marL="110405" marR="110405" marT="55203" marB="55203" anchor="ctr"/>
                </a:tc>
                <a:tc>
                  <a:txBody>
                    <a:bodyPr/>
                    <a:lstStyle/>
                    <a:p>
                      <a:pPr algn="r">
                        <a:buNone/>
                      </a:pPr>
                      <a:r>
                        <a:rPr lang="en-US" sz="1900" b="0"/>
                        <a:t>4.3</a:t>
                      </a:r>
                    </a:p>
                  </a:txBody>
                  <a:tcPr marL="110405" marR="110405" marT="55203" marB="55203" anchor="ctr"/>
                </a:tc>
                <a:extLst>
                  <a:ext uri="{0D108BD9-81ED-4DB2-BD59-A6C34878D82A}">
                    <a16:rowId xmlns:a16="http://schemas.microsoft.com/office/drawing/2014/main" val="697697461"/>
                  </a:ext>
                </a:extLst>
              </a:tr>
              <a:tr h="404820">
                <a:tc>
                  <a:txBody>
                    <a:bodyPr/>
                    <a:lstStyle/>
                    <a:p>
                      <a:pPr>
                        <a:buNone/>
                      </a:pPr>
                      <a:r>
                        <a:rPr lang="en-US" sz="1900" b="0" dirty="0"/>
                        <a:t>Enterococcus faecium</a:t>
                      </a:r>
                      <a:endParaRPr lang="en-US" sz="1900" b="0" i="1" dirty="0"/>
                    </a:p>
                  </a:txBody>
                  <a:tcPr marL="110405" marR="110405" marT="55203" marB="55203" anchor="ctr"/>
                </a:tc>
                <a:tc>
                  <a:txBody>
                    <a:bodyPr/>
                    <a:lstStyle/>
                    <a:p>
                      <a:pPr algn="r">
                        <a:buNone/>
                      </a:pPr>
                      <a:r>
                        <a:rPr lang="en-US" sz="1900" b="0" dirty="0"/>
                        <a:t>43</a:t>
                      </a:r>
                    </a:p>
                  </a:txBody>
                  <a:tcPr marL="110405" marR="110405" marT="55203" marB="55203" anchor="ctr"/>
                </a:tc>
                <a:tc>
                  <a:txBody>
                    <a:bodyPr/>
                    <a:lstStyle/>
                    <a:p>
                      <a:pPr algn="r">
                        <a:buNone/>
                      </a:pPr>
                      <a:r>
                        <a:rPr lang="en-US" sz="1900" b="0"/>
                        <a:t>1.8</a:t>
                      </a:r>
                    </a:p>
                  </a:txBody>
                  <a:tcPr marL="110405" marR="110405" marT="55203" marB="55203" anchor="ctr"/>
                </a:tc>
                <a:extLst>
                  <a:ext uri="{0D108BD9-81ED-4DB2-BD59-A6C34878D82A}">
                    <a16:rowId xmlns:a16="http://schemas.microsoft.com/office/drawing/2014/main" val="2930286575"/>
                  </a:ext>
                </a:extLst>
              </a:tr>
              <a:tr h="404820">
                <a:tc>
                  <a:txBody>
                    <a:bodyPr/>
                    <a:lstStyle/>
                    <a:p>
                      <a:pPr>
                        <a:buNone/>
                      </a:pPr>
                      <a:r>
                        <a:rPr lang="en-US" sz="1900" b="0"/>
                        <a:t>Serratia marcescens</a:t>
                      </a:r>
                      <a:endParaRPr lang="en-US" sz="1900" b="0" i="1"/>
                    </a:p>
                  </a:txBody>
                  <a:tcPr marL="110405" marR="110405" marT="55203" marB="55203" anchor="ctr"/>
                </a:tc>
                <a:tc>
                  <a:txBody>
                    <a:bodyPr/>
                    <a:lstStyle/>
                    <a:p>
                      <a:pPr algn="r">
                        <a:buNone/>
                      </a:pPr>
                      <a:r>
                        <a:rPr lang="en-US" sz="1900" b="0"/>
                        <a:t>40</a:t>
                      </a:r>
                    </a:p>
                  </a:txBody>
                  <a:tcPr marL="110405" marR="110405" marT="55203" marB="55203" anchor="ctr"/>
                </a:tc>
                <a:tc>
                  <a:txBody>
                    <a:bodyPr/>
                    <a:lstStyle/>
                    <a:p>
                      <a:pPr algn="r">
                        <a:buNone/>
                      </a:pPr>
                      <a:r>
                        <a:rPr lang="en-US" sz="1900" b="0"/>
                        <a:t>1.6</a:t>
                      </a:r>
                    </a:p>
                  </a:txBody>
                  <a:tcPr marL="110405" marR="110405" marT="55203" marB="55203" anchor="ctr"/>
                </a:tc>
                <a:extLst>
                  <a:ext uri="{0D108BD9-81ED-4DB2-BD59-A6C34878D82A}">
                    <a16:rowId xmlns:a16="http://schemas.microsoft.com/office/drawing/2014/main" val="3418659623"/>
                  </a:ext>
                </a:extLst>
              </a:tr>
              <a:tr h="404820">
                <a:tc>
                  <a:txBody>
                    <a:bodyPr/>
                    <a:lstStyle/>
                    <a:p>
                      <a:pPr>
                        <a:buNone/>
                      </a:pPr>
                      <a:r>
                        <a:rPr lang="en-US" sz="1900" b="0" dirty="0"/>
                        <a:t>Salmonella spp.</a:t>
                      </a:r>
                      <a:endParaRPr lang="en-US" sz="1900" b="0" i="1" dirty="0"/>
                    </a:p>
                  </a:txBody>
                  <a:tcPr marL="110405" marR="110405" marT="55203" marB="55203" anchor="ctr"/>
                </a:tc>
                <a:tc>
                  <a:txBody>
                    <a:bodyPr/>
                    <a:lstStyle/>
                    <a:p>
                      <a:pPr algn="r">
                        <a:buNone/>
                      </a:pPr>
                      <a:r>
                        <a:rPr lang="en-US" sz="1900" b="0"/>
                        <a:t>12</a:t>
                      </a:r>
                    </a:p>
                  </a:txBody>
                  <a:tcPr marL="110405" marR="110405" marT="55203" marB="55203" anchor="ctr"/>
                </a:tc>
                <a:tc>
                  <a:txBody>
                    <a:bodyPr/>
                    <a:lstStyle/>
                    <a:p>
                      <a:pPr algn="r">
                        <a:buNone/>
                      </a:pPr>
                      <a:r>
                        <a:rPr lang="en-US" sz="1900" b="0" dirty="0"/>
                        <a:t>0.5</a:t>
                      </a:r>
                    </a:p>
                  </a:txBody>
                  <a:tcPr marL="110405" marR="110405" marT="55203" marB="55203" anchor="ctr"/>
                </a:tc>
                <a:extLst>
                  <a:ext uri="{0D108BD9-81ED-4DB2-BD59-A6C34878D82A}">
                    <a16:rowId xmlns:a16="http://schemas.microsoft.com/office/drawing/2014/main" val="2006158839"/>
                  </a:ext>
                </a:extLst>
              </a:tr>
              <a:tr h="404820">
                <a:tc>
                  <a:txBody>
                    <a:bodyPr/>
                    <a:lstStyle/>
                    <a:p>
                      <a:pPr>
                        <a:buNone/>
                      </a:pPr>
                      <a:r>
                        <a:rPr lang="en-US" sz="1900" b="0"/>
                        <a:t>Proteus mirabilis</a:t>
                      </a:r>
                      <a:endParaRPr lang="en-US" sz="1900" b="0" i="1"/>
                    </a:p>
                  </a:txBody>
                  <a:tcPr marL="110405" marR="110405" marT="55203" marB="55203" anchor="ctr"/>
                </a:tc>
                <a:tc>
                  <a:txBody>
                    <a:bodyPr/>
                    <a:lstStyle/>
                    <a:p>
                      <a:pPr algn="r">
                        <a:buNone/>
                      </a:pPr>
                      <a:r>
                        <a:rPr lang="en-US" sz="1900" b="0"/>
                        <a:t>18</a:t>
                      </a:r>
                    </a:p>
                  </a:txBody>
                  <a:tcPr marL="110405" marR="110405" marT="55203" marB="55203" anchor="ctr"/>
                </a:tc>
                <a:tc>
                  <a:txBody>
                    <a:bodyPr/>
                    <a:lstStyle/>
                    <a:p>
                      <a:pPr algn="r">
                        <a:buNone/>
                      </a:pPr>
                      <a:r>
                        <a:rPr lang="en-US" sz="1900" b="0" dirty="0"/>
                        <a:t>0.7</a:t>
                      </a:r>
                    </a:p>
                  </a:txBody>
                  <a:tcPr marL="110405" marR="110405" marT="55203" marB="55203" anchor="ctr"/>
                </a:tc>
                <a:extLst>
                  <a:ext uri="{0D108BD9-81ED-4DB2-BD59-A6C34878D82A}">
                    <a16:rowId xmlns:a16="http://schemas.microsoft.com/office/drawing/2014/main" val="2267380157"/>
                  </a:ext>
                </a:extLst>
              </a:tr>
              <a:tr h="404820">
                <a:tc>
                  <a:txBody>
                    <a:bodyPr/>
                    <a:lstStyle/>
                    <a:p>
                      <a:pPr>
                        <a:buNone/>
                      </a:pPr>
                      <a:r>
                        <a:rPr lang="en-US" sz="1900" b="0" dirty="0"/>
                        <a:t>Klebsiella aerogenes</a:t>
                      </a:r>
                      <a:endParaRPr lang="en-US" sz="1900" b="0" i="1" dirty="0"/>
                    </a:p>
                  </a:txBody>
                  <a:tcPr marL="110405" marR="110405" marT="55203" marB="55203" anchor="ctr"/>
                </a:tc>
                <a:tc>
                  <a:txBody>
                    <a:bodyPr/>
                    <a:lstStyle/>
                    <a:p>
                      <a:pPr algn="r">
                        <a:buNone/>
                      </a:pPr>
                      <a:r>
                        <a:rPr lang="en-US" sz="1900" b="0"/>
                        <a:t>15</a:t>
                      </a:r>
                    </a:p>
                  </a:txBody>
                  <a:tcPr marL="110405" marR="110405" marT="55203" marB="55203" anchor="ctr"/>
                </a:tc>
                <a:tc>
                  <a:txBody>
                    <a:bodyPr/>
                    <a:lstStyle/>
                    <a:p>
                      <a:pPr algn="r">
                        <a:buNone/>
                      </a:pPr>
                      <a:r>
                        <a:rPr lang="en-US" sz="1900" b="0" dirty="0"/>
                        <a:t>0.6</a:t>
                      </a:r>
                    </a:p>
                  </a:txBody>
                  <a:tcPr marL="110405" marR="110405" marT="55203" marB="55203" anchor="ctr"/>
                </a:tc>
                <a:extLst>
                  <a:ext uri="{0D108BD9-81ED-4DB2-BD59-A6C34878D82A}">
                    <a16:rowId xmlns:a16="http://schemas.microsoft.com/office/drawing/2014/main" val="2969050900"/>
                  </a:ext>
                </a:extLst>
              </a:tr>
              <a:tr h="404820">
                <a:tc>
                  <a:txBody>
                    <a:bodyPr/>
                    <a:lstStyle/>
                    <a:p>
                      <a:pPr>
                        <a:buNone/>
                      </a:pPr>
                      <a:r>
                        <a:rPr lang="en-US" sz="1900" b="0"/>
                        <a:t>Otros</a:t>
                      </a:r>
                    </a:p>
                  </a:txBody>
                  <a:tcPr marL="110405" marR="110405" marT="55203" marB="55203" anchor="ctr"/>
                </a:tc>
                <a:tc>
                  <a:txBody>
                    <a:bodyPr/>
                    <a:lstStyle/>
                    <a:p>
                      <a:pPr algn="r">
                        <a:buNone/>
                      </a:pPr>
                      <a:r>
                        <a:rPr lang="en-US" sz="1900" b="0"/>
                        <a:t>682</a:t>
                      </a:r>
                    </a:p>
                  </a:txBody>
                  <a:tcPr marL="110405" marR="110405" marT="55203" marB="55203" anchor="ctr"/>
                </a:tc>
                <a:tc>
                  <a:txBody>
                    <a:bodyPr/>
                    <a:lstStyle/>
                    <a:p>
                      <a:pPr algn="r">
                        <a:buNone/>
                      </a:pPr>
                      <a:r>
                        <a:rPr lang="en-US" sz="1900" b="0" dirty="0"/>
                        <a:t>27.8</a:t>
                      </a:r>
                    </a:p>
                  </a:txBody>
                  <a:tcPr marL="110405" marR="110405" marT="55203" marB="55203" anchor="ctr"/>
                </a:tc>
                <a:extLst>
                  <a:ext uri="{0D108BD9-81ED-4DB2-BD59-A6C34878D82A}">
                    <a16:rowId xmlns:a16="http://schemas.microsoft.com/office/drawing/2014/main" val="2203470581"/>
                  </a:ext>
                </a:extLst>
              </a:tr>
              <a:tr h="404820">
                <a:tc>
                  <a:txBody>
                    <a:bodyPr/>
                    <a:lstStyle/>
                    <a:p>
                      <a:pPr>
                        <a:buNone/>
                      </a:pPr>
                      <a:r>
                        <a:rPr lang="en-US" sz="1900" b="0"/>
                        <a:t>TOTAL</a:t>
                      </a:r>
                    </a:p>
                  </a:txBody>
                  <a:tcPr marL="110405" marR="110405" marT="55203" marB="55203" anchor="ctr"/>
                </a:tc>
                <a:tc>
                  <a:txBody>
                    <a:bodyPr/>
                    <a:lstStyle/>
                    <a:p>
                      <a:pPr algn="r">
                        <a:buNone/>
                      </a:pPr>
                      <a:r>
                        <a:rPr lang="en-US" sz="1900" b="0"/>
                        <a:t>2455</a:t>
                      </a:r>
                    </a:p>
                  </a:txBody>
                  <a:tcPr marL="110405" marR="110405" marT="55203" marB="55203" anchor="ctr"/>
                </a:tc>
                <a:tc>
                  <a:txBody>
                    <a:bodyPr/>
                    <a:lstStyle/>
                    <a:p>
                      <a:pPr algn="r">
                        <a:buNone/>
                      </a:pPr>
                      <a:r>
                        <a:rPr lang="en-US" sz="1900" b="0" dirty="0"/>
                        <a:t>100</a:t>
                      </a:r>
                    </a:p>
                  </a:txBody>
                  <a:tcPr marL="110405" marR="110405" marT="55203" marB="55203" anchor="ctr"/>
                </a:tc>
                <a:extLst>
                  <a:ext uri="{0D108BD9-81ED-4DB2-BD59-A6C34878D82A}">
                    <a16:rowId xmlns:a16="http://schemas.microsoft.com/office/drawing/2014/main" val="984100060"/>
                  </a:ext>
                </a:extLst>
              </a:tr>
            </a:tbl>
          </a:graphicData>
        </a:graphic>
      </p:graphicFrame>
    </p:spTree>
    <p:extLst>
      <p:ext uri="{BB962C8B-B14F-4D97-AF65-F5344CB8AC3E}">
        <p14:creationId xmlns:p14="http://schemas.microsoft.com/office/powerpoint/2010/main" val="33719065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C0967-D745-338E-6AD0-2A490BA5DB58}"/>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C9017FB3-7198-CBF8-C3A3-E6DB0662E94B}"/>
              </a:ext>
            </a:extLst>
          </p:cNvPr>
          <p:cNvPicPr>
            <a:picLocks noChangeAspect="1"/>
          </p:cNvPicPr>
          <p:nvPr/>
        </p:nvPicPr>
        <p:blipFill>
          <a:blip r:embed="rId3"/>
          <a:stretch>
            <a:fillRect/>
          </a:stretch>
        </p:blipFill>
        <p:spPr>
          <a:xfrm>
            <a:off x="9000331" y="1415732"/>
            <a:ext cx="7137064" cy="5352798"/>
          </a:xfrm>
          <a:prstGeom prst="rect">
            <a:avLst/>
          </a:prstGeom>
        </p:spPr>
      </p:pic>
      <p:pic>
        <p:nvPicPr>
          <p:cNvPr id="3" name="Imagen 2">
            <a:extLst>
              <a:ext uri="{FF2B5EF4-FFF2-40B4-BE49-F238E27FC236}">
                <a16:creationId xmlns:a16="http://schemas.microsoft.com/office/drawing/2014/main" id="{D921446D-B500-EC0D-CD6D-365DA5CD3CD0}"/>
              </a:ext>
            </a:extLst>
          </p:cNvPr>
          <p:cNvPicPr>
            <a:picLocks noChangeAspect="1"/>
          </p:cNvPicPr>
          <p:nvPr/>
        </p:nvPicPr>
        <p:blipFill>
          <a:blip r:embed="rId4"/>
          <a:stretch>
            <a:fillRect/>
          </a:stretch>
        </p:blipFill>
        <p:spPr>
          <a:xfrm>
            <a:off x="1784703" y="1415732"/>
            <a:ext cx="7265248" cy="5448937"/>
          </a:xfrm>
          <a:prstGeom prst="rect">
            <a:avLst/>
          </a:prstGeom>
        </p:spPr>
      </p:pic>
      <p:sp>
        <p:nvSpPr>
          <p:cNvPr id="11" name="CuadroTexto 10">
            <a:extLst>
              <a:ext uri="{FF2B5EF4-FFF2-40B4-BE49-F238E27FC236}">
                <a16:creationId xmlns:a16="http://schemas.microsoft.com/office/drawing/2014/main" id="{35C57A20-B905-0F55-906A-E4F3AF8EC3DA}"/>
              </a:ext>
            </a:extLst>
          </p:cNvPr>
          <p:cNvSpPr txBox="1"/>
          <p:nvPr/>
        </p:nvSpPr>
        <p:spPr>
          <a:xfrm>
            <a:off x="3560398" y="600502"/>
            <a:ext cx="11749989" cy="538289"/>
          </a:xfrm>
          <a:prstGeom prst="rect">
            <a:avLst/>
          </a:prstGeom>
          <a:noFill/>
        </p:spPr>
        <p:txBody>
          <a:bodyPr wrap="square">
            <a:spAutoFit/>
          </a:bodyPr>
          <a:lstStyle/>
          <a:p>
            <a:pPr defTabSz="1104047">
              <a:buClr>
                <a:srgbClr val="000000"/>
              </a:buClr>
            </a:pPr>
            <a:r>
              <a:rPr lang="es-EC" sz="2898" b="1" kern="0" dirty="0">
                <a:solidFill>
                  <a:srgbClr val="000000"/>
                </a:solidFill>
                <a:latin typeface="Arial"/>
                <a:cs typeface="Arial"/>
                <a:sym typeface="Arial"/>
              </a:rPr>
              <a:t>Mecanismos de resistencia por microorganismo CRN-RAM 2025</a:t>
            </a:r>
          </a:p>
        </p:txBody>
      </p:sp>
      <p:grpSp>
        <p:nvGrpSpPr>
          <p:cNvPr id="4" name="Grupo 3">
            <a:extLst>
              <a:ext uri="{FF2B5EF4-FFF2-40B4-BE49-F238E27FC236}">
                <a16:creationId xmlns:a16="http://schemas.microsoft.com/office/drawing/2014/main" id="{AC7F82C3-3786-78A2-E71D-EB8B6683DA01}"/>
              </a:ext>
            </a:extLst>
          </p:cNvPr>
          <p:cNvGrpSpPr/>
          <p:nvPr/>
        </p:nvGrpSpPr>
        <p:grpSpPr>
          <a:xfrm>
            <a:off x="1995756" y="7145469"/>
            <a:ext cx="9052526" cy="901365"/>
            <a:chOff x="3789074" y="5946791"/>
            <a:chExt cx="7497491" cy="746529"/>
          </a:xfrm>
        </p:grpSpPr>
        <p:pic>
          <p:nvPicPr>
            <p:cNvPr id="15" name="Imagen 14">
              <a:extLst>
                <a:ext uri="{FF2B5EF4-FFF2-40B4-BE49-F238E27FC236}">
                  <a16:creationId xmlns:a16="http://schemas.microsoft.com/office/drawing/2014/main" id="{D62A5588-7A86-575B-C47F-E65291ACB749}"/>
                </a:ext>
              </a:extLst>
            </p:cNvPr>
            <p:cNvPicPr>
              <a:picLocks noChangeAspect="1"/>
            </p:cNvPicPr>
            <p:nvPr/>
          </p:nvPicPr>
          <p:blipFill>
            <a:blip r:embed="rId5"/>
            <a:srcRect l="24584"/>
            <a:stretch/>
          </p:blipFill>
          <p:spPr>
            <a:xfrm>
              <a:off x="3789074" y="5946791"/>
              <a:ext cx="2283279" cy="746529"/>
            </a:xfrm>
            <a:prstGeom prst="rect">
              <a:avLst/>
            </a:prstGeom>
          </p:spPr>
        </p:pic>
        <p:sp>
          <p:nvSpPr>
            <p:cNvPr id="16" name="CuadroTexto 15">
              <a:extLst>
                <a:ext uri="{FF2B5EF4-FFF2-40B4-BE49-F238E27FC236}">
                  <a16:creationId xmlns:a16="http://schemas.microsoft.com/office/drawing/2014/main" id="{08B8889A-D90E-161D-F9CF-6110D18648F6}"/>
                </a:ext>
              </a:extLst>
            </p:cNvPr>
            <p:cNvSpPr txBox="1"/>
            <p:nvPr/>
          </p:nvSpPr>
          <p:spPr>
            <a:xfrm>
              <a:off x="6205703" y="6040178"/>
              <a:ext cx="5080862" cy="507264"/>
            </a:xfrm>
            <a:prstGeom prst="rect">
              <a:avLst/>
            </a:prstGeom>
            <a:noFill/>
          </p:spPr>
          <p:txBody>
            <a:bodyPr wrap="square" rtlCol="0">
              <a:spAutoFit/>
            </a:bodyPr>
            <a:lstStyle/>
            <a:p>
              <a:pPr defTabSz="1104047">
                <a:buClr>
                  <a:srgbClr val="000000"/>
                </a:buClr>
              </a:pPr>
              <a:r>
                <a:rPr lang="es-EC" sz="1690" kern="0" dirty="0">
                  <a:solidFill>
                    <a:srgbClr val="2D2D93"/>
                  </a:solidFill>
                  <a:latin typeface="Barlow Condensed Medium" pitchFamily="2" charset="77"/>
                  <a:cs typeface="Arial"/>
                  <a:sym typeface="Arial"/>
                </a:rPr>
                <a:t>Instituto Nacional de Investigación en Salud Pública – INSPI – “Dr. Leopoldo </a:t>
              </a:r>
              <a:r>
                <a:rPr lang="es-EC" sz="1690" kern="0" dirty="0" err="1">
                  <a:solidFill>
                    <a:srgbClr val="2D2D93"/>
                  </a:solidFill>
                  <a:latin typeface="Barlow Condensed Medium" pitchFamily="2" charset="77"/>
                  <a:cs typeface="Arial"/>
                  <a:sym typeface="Arial"/>
                </a:rPr>
                <a:t>Izquieta</a:t>
              </a:r>
              <a:r>
                <a:rPr lang="es-EC" sz="1690" kern="0" dirty="0">
                  <a:solidFill>
                    <a:srgbClr val="2D2D93"/>
                  </a:solidFill>
                  <a:latin typeface="Barlow Condensed Medium" pitchFamily="2" charset="77"/>
                  <a:cs typeface="Arial"/>
                  <a:sym typeface="Arial"/>
                </a:rPr>
                <a:t> Pérez</a:t>
              </a:r>
            </a:p>
          </p:txBody>
        </p:sp>
      </p:grpSp>
      <p:pic>
        <p:nvPicPr>
          <p:cNvPr id="2" name="Imagen 1">
            <a:extLst>
              <a:ext uri="{FF2B5EF4-FFF2-40B4-BE49-F238E27FC236}">
                <a16:creationId xmlns:a16="http://schemas.microsoft.com/office/drawing/2014/main" id="{032CD1D1-999A-51B8-A0E7-A4547941F8FC}"/>
              </a:ext>
            </a:extLst>
          </p:cNvPr>
          <p:cNvPicPr>
            <a:picLocks noChangeAspect="1"/>
          </p:cNvPicPr>
          <p:nvPr/>
        </p:nvPicPr>
        <p:blipFill>
          <a:blip r:embed="rId6"/>
          <a:srcRect l="53416"/>
          <a:stretch/>
        </p:blipFill>
        <p:spPr>
          <a:xfrm>
            <a:off x="1647330" y="323056"/>
            <a:ext cx="1219964" cy="515521"/>
          </a:xfrm>
          <a:prstGeom prst="rect">
            <a:avLst/>
          </a:prstGeom>
        </p:spPr>
      </p:pic>
      <p:pic>
        <p:nvPicPr>
          <p:cNvPr id="5" name="Imagen 4">
            <a:extLst>
              <a:ext uri="{FF2B5EF4-FFF2-40B4-BE49-F238E27FC236}">
                <a16:creationId xmlns:a16="http://schemas.microsoft.com/office/drawing/2014/main" id="{F5826668-0D66-D6EA-282F-32178168DC13}"/>
              </a:ext>
            </a:extLst>
          </p:cNvPr>
          <p:cNvPicPr>
            <a:picLocks noChangeAspect="1"/>
          </p:cNvPicPr>
          <p:nvPr/>
        </p:nvPicPr>
        <p:blipFill>
          <a:blip r:embed="rId7"/>
          <a:srcRect r="51333"/>
          <a:stretch/>
        </p:blipFill>
        <p:spPr>
          <a:xfrm>
            <a:off x="14813551" y="6667152"/>
            <a:ext cx="1547136" cy="625804"/>
          </a:xfrm>
          <a:prstGeom prst="rect">
            <a:avLst/>
          </a:prstGeom>
        </p:spPr>
      </p:pic>
    </p:spTree>
    <p:extLst>
      <p:ext uri="{BB962C8B-B14F-4D97-AF65-F5344CB8AC3E}">
        <p14:creationId xmlns:p14="http://schemas.microsoft.com/office/powerpoint/2010/main" val="22138209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59230-A690-BEB6-EFA4-61B430627775}"/>
            </a:ext>
          </a:extLst>
        </p:cNvPr>
        <p:cNvGrpSpPr/>
        <p:nvPr/>
      </p:nvGrpSpPr>
      <p:grpSpPr>
        <a:xfrm>
          <a:off x="0" y="0"/>
          <a:ext cx="0" cy="0"/>
          <a:chOff x="0" y="0"/>
          <a:chExt cx="0" cy="0"/>
        </a:xfrm>
      </p:grpSpPr>
      <p:grpSp>
        <p:nvGrpSpPr>
          <p:cNvPr id="4" name="Grupo 3">
            <a:extLst>
              <a:ext uri="{FF2B5EF4-FFF2-40B4-BE49-F238E27FC236}">
                <a16:creationId xmlns:a16="http://schemas.microsoft.com/office/drawing/2014/main" id="{33B7888D-AB88-EC4F-B9EA-2783207D338B}"/>
              </a:ext>
            </a:extLst>
          </p:cNvPr>
          <p:cNvGrpSpPr/>
          <p:nvPr/>
        </p:nvGrpSpPr>
        <p:grpSpPr>
          <a:xfrm>
            <a:off x="1995756" y="7145469"/>
            <a:ext cx="9052526" cy="901365"/>
            <a:chOff x="3789074" y="5946791"/>
            <a:chExt cx="7497491" cy="746529"/>
          </a:xfrm>
        </p:grpSpPr>
        <p:pic>
          <p:nvPicPr>
            <p:cNvPr id="15" name="Imagen 14">
              <a:extLst>
                <a:ext uri="{FF2B5EF4-FFF2-40B4-BE49-F238E27FC236}">
                  <a16:creationId xmlns:a16="http://schemas.microsoft.com/office/drawing/2014/main" id="{2365F795-E0E6-EA1A-C49A-7F329A6A37B8}"/>
                </a:ext>
              </a:extLst>
            </p:cNvPr>
            <p:cNvPicPr>
              <a:picLocks noChangeAspect="1"/>
            </p:cNvPicPr>
            <p:nvPr/>
          </p:nvPicPr>
          <p:blipFill>
            <a:blip r:embed="rId3"/>
            <a:srcRect l="24584"/>
            <a:stretch/>
          </p:blipFill>
          <p:spPr>
            <a:xfrm>
              <a:off x="3789074" y="5946791"/>
              <a:ext cx="2283279" cy="746529"/>
            </a:xfrm>
            <a:prstGeom prst="rect">
              <a:avLst/>
            </a:prstGeom>
          </p:spPr>
        </p:pic>
        <p:sp>
          <p:nvSpPr>
            <p:cNvPr id="16" name="CuadroTexto 15">
              <a:extLst>
                <a:ext uri="{FF2B5EF4-FFF2-40B4-BE49-F238E27FC236}">
                  <a16:creationId xmlns:a16="http://schemas.microsoft.com/office/drawing/2014/main" id="{59463AC1-4C33-BFC8-7A59-2D4C19072D2F}"/>
                </a:ext>
              </a:extLst>
            </p:cNvPr>
            <p:cNvSpPr txBox="1"/>
            <p:nvPr/>
          </p:nvSpPr>
          <p:spPr>
            <a:xfrm>
              <a:off x="6205703" y="6040178"/>
              <a:ext cx="5080862" cy="507264"/>
            </a:xfrm>
            <a:prstGeom prst="rect">
              <a:avLst/>
            </a:prstGeom>
            <a:noFill/>
          </p:spPr>
          <p:txBody>
            <a:bodyPr wrap="square" rtlCol="0">
              <a:spAutoFit/>
            </a:bodyPr>
            <a:lstStyle/>
            <a:p>
              <a:pPr defTabSz="1104047">
                <a:buClr>
                  <a:srgbClr val="000000"/>
                </a:buClr>
              </a:pPr>
              <a:r>
                <a:rPr lang="es-EC" sz="1690" kern="0" dirty="0">
                  <a:solidFill>
                    <a:srgbClr val="2D2D93"/>
                  </a:solidFill>
                  <a:latin typeface="Barlow Condensed Medium" pitchFamily="2" charset="77"/>
                  <a:cs typeface="Arial"/>
                  <a:sym typeface="Arial"/>
                </a:rPr>
                <a:t>Instituto Nacional de Investigación en Salud Pública – INSPI – “Dr. Leopoldo </a:t>
              </a:r>
              <a:r>
                <a:rPr lang="es-EC" sz="1690" kern="0" dirty="0" err="1">
                  <a:solidFill>
                    <a:srgbClr val="2D2D93"/>
                  </a:solidFill>
                  <a:latin typeface="Barlow Condensed Medium" pitchFamily="2" charset="77"/>
                  <a:cs typeface="Arial"/>
                  <a:sym typeface="Arial"/>
                </a:rPr>
                <a:t>Izquieta</a:t>
              </a:r>
              <a:r>
                <a:rPr lang="es-EC" sz="1690" kern="0" dirty="0">
                  <a:solidFill>
                    <a:srgbClr val="2D2D93"/>
                  </a:solidFill>
                  <a:latin typeface="Barlow Condensed Medium" pitchFamily="2" charset="77"/>
                  <a:cs typeface="Arial"/>
                  <a:sym typeface="Arial"/>
                </a:rPr>
                <a:t> Pérez</a:t>
              </a:r>
            </a:p>
          </p:txBody>
        </p:sp>
      </p:grpSp>
      <p:pic>
        <p:nvPicPr>
          <p:cNvPr id="2" name="Imagen 1">
            <a:extLst>
              <a:ext uri="{FF2B5EF4-FFF2-40B4-BE49-F238E27FC236}">
                <a16:creationId xmlns:a16="http://schemas.microsoft.com/office/drawing/2014/main" id="{4FCAC150-2882-24CE-EA12-74CCAEC2EEA9}"/>
              </a:ext>
            </a:extLst>
          </p:cNvPr>
          <p:cNvPicPr>
            <a:picLocks noChangeAspect="1"/>
          </p:cNvPicPr>
          <p:nvPr/>
        </p:nvPicPr>
        <p:blipFill>
          <a:blip r:embed="rId4"/>
          <a:srcRect l="53416"/>
          <a:stretch/>
        </p:blipFill>
        <p:spPr>
          <a:xfrm>
            <a:off x="1647330" y="323056"/>
            <a:ext cx="1219964" cy="515521"/>
          </a:xfrm>
          <a:prstGeom prst="rect">
            <a:avLst/>
          </a:prstGeom>
        </p:spPr>
      </p:pic>
      <p:pic>
        <p:nvPicPr>
          <p:cNvPr id="5" name="Imagen 4">
            <a:extLst>
              <a:ext uri="{FF2B5EF4-FFF2-40B4-BE49-F238E27FC236}">
                <a16:creationId xmlns:a16="http://schemas.microsoft.com/office/drawing/2014/main" id="{7E0D298C-463A-DA05-859B-02348D864291}"/>
              </a:ext>
            </a:extLst>
          </p:cNvPr>
          <p:cNvPicPr>
            <a:picLocks noChangeAspect="1"/>
          </p:cNvPicPr>
          <p:nvPr/>
        </p:nvPicPr>
        <p:blipFill>
          <a:blip r:embed="rId5"/>
          <a:srcRect r="51333"/>
          <a:stretch/>
        </p:blipFill>
        <p:spPr>
          <a:xfrm>
            <a:off x="14813551" y="6667152"/>
            <a:ext cx="1547136" cy="625804"/>
          </a:xfrm>
          <a:prstGeom prst="rect">
            <a:avLst/>
          </a:prstGeom>
        </p:spPr>
      </p:pic>
      <p:sp>
        <p:nvSpPr>
          <p:cNvPr id="6" name="Rectangle 1">
            <a:extLst>
              <a:ext uri="{FF2B5EF4-FFF2-40B4-BE49-F238E27FC236}">
                <a16:creationId xmlns:a16="http://schemas.microsoft.com/office/drawing/2014/main" id="{5E2987DD-6B04-C466-199D-D8DCBAC1716E}"/>
              </a:ext>
            </a:extLst>
          </p:cNvPr>
          <p:cNvSpPr>
            <a:spLocks noChangeArrowheads="1"/>
          </p:cNvSpPr>
          <p:nvPr/>
        </p:nvSpPr>
        <p:spPr bwMode="auto">
          <a:xfrm>
            <a:off x="1995756" y="1566003"/>
            <a:ext cx="5790529" cy="2470933"/>
          </a:xfrm>
          <a:prstGeom prst="rect">
            <a:avLst/>
          </a:prstGeom>
          <a:noFill/>
          <a:ln>
            <a:noFill/>
          </a:ln>
          <a:effectLst/>
        </p:spPr>
        <p:txBody>
          <a:bodyPr anchor="ctr">
            <a:spAutoFit/>
          </a:bodyPr>
          <a:lstStyle/>
          <a:p>
            <a:pPr defTabSz="1104047">
              <a:buClr>
                <a:srgbClr val="000000"/>
              </a:buClr>
              <a:defRPr/>
            </a:pPr>
            <a:r>
              <a:rPr lang="es-EC" sz="1932" b="1" kern="0" dirty="0">
                <a:solidFill>
                  <a:srgbClr val="000000"/>
                </a:solidFill>
                <a:latin typeface="Arial"/>
                <a:cs typeface="Arial"/>
                <a:sym typeface="Arial"/>
              </a:rPr>
              <a:t>Documentos Publicados</a:t>
            </a:r>
          </a:p>
          <a:p>
            <a:pPr defTabSz="1104047">
              <a:buClr>
                <a:srgbClr val="000000"/>
              </a:buClr>
              <a:defRPr/>
            </a:pPr>
            <a:endParaRPr lang="es-EC" sz="1932" kern="0" dirty="0">
              <a:solidFill>
                <a:srgbClr val="000000"/>
              </a:solidFill>
              <a:latin typeface="Arial"/>
              <a:cs typeface="Arial"/>
              <a:sym typeface="Arial"/>
            </a:endParaRPr>
          </a:p>
          <a:p>
            <a:pPr marL="207009" indent="-207009" defTabSz="1104047">
              <a:buClr>
                <a:srgbClr val="000000"/>
              </a:buClr>
              <a:buFont typeface="Arial" panose="020B0604020202020204" pitchFamily="34" charset="0"/>
              <a:buChar char="•"/>
              <a:defRPr/>
            </a:pPr>
            <a:r>
              <a:rPr lang="es-EC" sz="1932" kern="0" dirty="0">
                <a:solidFill>
                  <a:srgbClr val="000000"/>
                </a:solidFill>
                <a:latin typeface="Arial"/>
                <a:cs typeface="Arial"/>
                <a:sym typeface="Arial"/>
              </a:rPr>
              <a:t>Informes de brotes KPN (HTM)</a:t>
            </a:r>
          </a:p>
          <a:p>
            <a:pPr marL="207009" indent="-207009" defTabSz="1104047">
              <a:buClr>
                <a:srgbClr val="000000"/>
              </a:buClr>
              <a:buFont typeface="Arial" panose="020B0604020202020204" pitchFamily="34" charset="0"/>
              <a:buChar char="•"/>
              <a:defRPr/>
            </a:pPr>
            <a:r>
              <a:rPr lang="es-EC" sz="1932" kern="0" dirty="0">
                <a:solidFill>
                  <a:srgbClr val="000000"/>
                </a:solidFill>
                <a:latin typeface="Arial"/>
                <a:cs typeface="Arial"/>
                <a:sym typeface="Arial"/>
              </a:rPr>
              <a:t>Muestreo ambiental</a:t>
            </a:r>
          </a:p>
          <a:p>
            <a:pPr marL="207009" indent="-207009" defTabSz="1104047">
              <a:buClr>
                <a:srgbClr val="000000"/>
              </a:buClr>
              <a:buFont typeface="Arial" panose="020B0604020202020204" pitchFamily="34" charset="0"/>
              <a:buChar char="•"/>
              <a:defRPr/>
            </a:pPr>
            <a:r>
              <a:rPr lang="es-ES" sz="1932" kern="0" dirty="0">
                <a:solidFill>
                  <a:srgbClr val="000000"/>
                </a:solidFill>
                <a:latin typeface="Arial"/>
                <a:cs typeface="Arial"/>
                <a:sym typeface="Arial"/>
              </a:rPr>
              <a:t>Brote nacional de tosferina (701 muestras)</a:t>
            </a:r>
          </a:p>
          <a:p>
            <a:pPr marL="207009" indent="-207009" defTabSz="1104047">
              <a:buClr>
                <a:srgbClr val="000000"/>
              </a:buClr>
              <a:buFont typeface="Arial" panose="020B0604020202020204" pitchFamily="34" charset="0"/>
              <a:buChar char="•"/>
              <a:defRPr/>
            </a:pPr>
            <a:r>
              <a:rPr lang="es-EC" sz="1932" kern="0" dirty="0">
                <a:solidFill>
                  <a:srgbClr val="000000"/>
                </a:solidFill>
                <a:latin typeface="Arial"/>
                <a:cs typeface="Arial"/>
                <a:sym typeface="Arial"/>
              </a:rPr>
              <a:t>Eficacia del LUNA® Universal </a:t>
            </a:r>
            <a:r>
              <a:rPr lang="es-EC" sz="1932" kern="0" dirty="0" err="1">
                <a:solidFill>
                  <a:srgbClr val="000000"/>
                </a:solidFill>
                <a:latin typeface="Arial"/>
                <a:cs typeface="Arial"/>
                <a:sym typeface="Arial"/>
              </a:rPr>
              <a:t>qPCR</a:t>
            </a:r>
            <a:r>
              <a:rPr lang="es-EC" sz="1932" kern="0" dirty="0">
                <a:solidFill>
                  <a:srgbClr val="000000"/>
                </a:solidFill>
                <a:latin typeface="Arial"/>
                <a:cs typeface="Arial"/>
                <a:sym typeface="Arial"/>
              </a:rPr>
              <a:t> Master </a:t>
            </a:r>
            <a:r>
              <a:rPr lang="es-EC" sz="1932" kern="0" dirty="0" err="1">
                <a:solidFill>
                  <a:srgbClr val="000000"/>
                </a:solidFill>
                <a:latin typeface="Arial"/>
                <a:cs typeface="Arial"/>
                <a:sym typeface="Arial"/>
              </a:rPr>
              <a:t>Mix</a:t>
            </a:r>
            <a:endParaRPr lang="es-EC" sz="1932" kern="0" dirty="0">
              <a:solidFill>
                <a:srgbClr val="000000"/>
              </a:solidFill>
              <a:latin typeface="Arial"/>
              <a:cs typeface="Arial"/>
              <a:sym typeface="Arial"/>
            </a:endParaRPr>
          </a:p>
          <a:p>
            <a:pPr marL="207009" indent="-207009" defTabSz="1104047">
              <a:buClr>
                <a:srgbClr val="000000"/>
              </a:buClr>
              <a:buFont typeface="Arial" panose="020B0604020202020204" pitchFamily="34" charset="0"/>
              <a:buChar char="•"/>
              <a:defRPr/>
            </a:pPr>
            <a:r>
              <a:rPr lang="es-ES" sz="1932" kern="0" dirty="0">
                <a:solidFill>
                  <a:srgbClr val="000000"/>
                </a:solidFill>
                <a:latin typeface="Arial"/>
                <a:cs typeface="Arial"/>
                <a:sym typeface="Arial"/>
              </a:rPr>
              <a:t>Estabilidad de cócteles antibióticos (INDOT)</a:t>
            </a:r>
            <a:endParaRPr lang="es-EC" sz="1932" kern="0" dirty="0">
              <a:solidFill>
                <a:srgbClr val="000000"/>
              </a:solidFill>
              <a:latin typeface="Arial"/>
              <a:cs typeface="Arial"/>
              <a:sym typeface="Arial"/>
            </a:endParaRPr>
          </a:p>
          <a:p>
            <a:pPr defTabSz="1104047">
              <a:buClr>
                <a:srgbClr val="000000"/>
              </a:buClr>
              <a:defRPr/>
            </a:pPr>
            <a:endParaRPr lang="es-EC" sz="1932" kern="0" dirty="0">
              <a:solidFill>
                <a:srgbClr val="000000"/>
              </a:solidFill>
              <a:latin typeface="Arial"/>
              <a:cs typeface="Arial"/>
              <a:sym typeface="Arial"/>
            </a:endParaRPr>
          </a:p>
        </p:txBody>
      </p:sp>
      <p:sp>
        <p:nvSpPr>
          <p:cNvPr id="7" name="Rectangle 5">
            <a:extLst>
              <a:ext uri="{FF2B5EF4-FFF2-40B4-BE49-F238E27FC236}">
                <a16:creationId xmlns:a16="http://schemas.microsoft.com/office/drawing/2014/main" id="{30066C78-83A0-301E-5A1F-BA5C5D24461F}"/>
              </a:ext>
            </a:extLst>
          </p:cNvPr>
          <p:cNvSpPr>
            <a:spLocks noChangeArrowheads="1"/>
          </p:cNvSpPr>
          <p:nvPr/>
        </p:nvSpPr>
        <p:spPr bwMode="auto">
          <a:xfrm>
            <a:off x="1995755" y="4275117"/>
            <a:ext cx="7302853" cy="3065583"/>
          </a:xfrm>
          <a:prstGeom prst="rect">
            <a:avLst/>
          </a:prstGeom>
          <a:noFill/>
          <a:ln>
            <a:noFill/>
          </a:ln>
          <a:effectLst/>
        </p:spPr>
        <p:txBody>
          <a:bodyPr anchor="ctr">
            <a:spAutoFit/>
          </a:bodyPr>
          <a:lstStyle/>
          <a:p>
            <a:pPr defTabSz="1104047">
              <a:buClr>
                <a:srgbClr val="000000"/>
              </a:buClr>
              <a:defRPr/>
            </a:pPr>
            <a:r>
              <a:rPr lang="es-EC" sz="1932" b="1" kern="0" dirty="0">
                <a:solidFill>
                  <a:srgbClr val="000000"/>
                </a:solidFill>
                <a:latin typeface="Arial"/>
                <a:cs typeface="Arial"/>
                <a:sym typeface="Arial"/>
              </a:rPr>
              <a:t>Colaboración Internacional</a:t>
            </a:r>
          </a:p>
          <a:p>
            <a:pPr marL="207009" indent="-207009" defTabSz="1104047">
              <a:buClr>
                <a:srgbClr val="000000"/>
              </a:buClr>
              <a:buFont typeface="Arial" panose="020B0604020202020204" pitchFamily="34" charset="0"/>
              <a:buChar char="•"/>
              <a:defRPr/>
            </a:pPr>
            <a:r>
              <a:rPr lang="es-EC" sz="1932" kern="0" dirty="0">
                <a:solidFill>
                  <a:srgbClr val="000000"/>
                </a:solidFill>
                <a:latin typeface="Arial"/>
                <a:cs typeface="Arial"/>
                <a:sym typeface="Arial"/>
              </a:rPr>
              <a:t>OPS/OMS (Cali 2025)</a:t>
            </a:r>
          </a:p>
          <a:p>
            <a:pPr marL="207009" indent="-207009" defTabSz="1104047">
              <a:buClr>
                <a:srgbClr val="000000"/>
              </a:buClr>
              <a:buFont typeface="Arial" panose="020B0604020202020204" pitchFamily="34" charset="0"/>
              <a:buChar char="•"/>
              <a:defRPr/>
            </a:pPr>
            <a:r>
              <a:rPr lang="es-ES" sz="1932" kern="0" dirty="0">
                <a:solidFill>
                  <a:srgbClr val="000000"/>
                </a:solidFill>
                <a:latin typeface="Arial"/>
                <a:cs typeface="Arial"/>
                <a:sym typeface="Arial"/>
              </a:rPr>
              <a:t>Proceso de validación de la herramienta DVE (Desempeño, Visión y Estrategia)</a:t>
            </a:r>
          </a:p>
          <a:p>
            <a:pPr marL="207009" indent="-207009" defTabSz="1104047">
              <a:buClr>
                <a:srgbClr val="000000"/>
              </a:buClr>
              <a:buFont typeface="Arial" panose="020B0604020202020204" pitchFamily="34" charset="0"/>
              <a:buChar char="•"/>
              <a:defRPr/>
            </a:pPr>
            <a:r>
              <a:rPr lang="es-ES" sz="1932" kern="0" dirty="0">
                <a:solidFill>
                  <a:srgbClr val="000000"/>
                </a:solidFill>
                <a:latin typeface="Arial"/>
                <a:cs typeface="Arial"/>
                <a:sym typeface="Arial"/>
              </a:rPr>
              <a:t>Centros Nacionales de Enlace (CNE) para el Reglamento Sanitario Internacional (RSI), las redes INFOSAN y </a:t>
            </a:r>
            <a:r>
              <a:rPr lang="es-ES" sz="1932" kern="0" dirty="0" err="1">
                <a:solidFill>
                  <a:srgbClr val="000000"/>
                </a:solidFill>
                <a:latin typeface="Arial"/>
                <a:cs typeface="Arial"/>
                <a:sym typeface="Arial"/>
              </a:rPr>
              <a:t>PAHOGen</a:t>
            </a:r>
            <a:endParaRPr lang="es-EC" sz="1932" kern="0" dirty="0">
              <a:solidFill>
                <a:srgbClr val="000000"/>
              </a:solidFill>
              <a:latin typeface="Arial"/>
              <a:cs typeface="Arial"/>
              <a:sym typeface="Arial"/>
            </a:endParaRPr>
          </a:p>
          <a:p>
            <a:pPr marL="207009" indent="-207009" defTabSz="1104047">
              <a:buClr>
                <a:srgbClr val="000000"/>
              </a:buClr>
              <a:buFont typeface="Arial" panose="020B0604020202020204" pitchFamily="34" charset="0"/>
              <a:buChar char="•"/>
              <a:defRPr/>
            </a:pPr>
            <a:r>
              <a:rPr lang="es-EC" sz="1932" kern="0" dirty="0">
                <a:solidFill>
                  <a:srgbClr val="000000"/>
                </a:solidFill>
                <a:latin typeface="Arial"/>
                <a:cs typeface="Arial"/>
                <a:sym typeface="Arial"/>
              </a:rPr>
              <a:t>Estandarización de detección de carbapenemasas en tiempo real</a:t>
            </a:r>
          </a:p>
          <a:p>
            <a:pPr marL="207009" indent="-207009" defTabSz="1104047">
              <a:buClr>
                <a:srgbClr val="000000"/>
              </a:buClr>
              <a:buFont typeface="Arial" panose="020B0604020202020204" pitchFamily="34" charset="0"/>
              <a:buChar char="•"/>
              <a:defRPr/>
            </a:pPr>
            <a:r>
              <a:rPr lang="es-ES" sz="1932" kern="0" dirty="0">
                <a:solidFill>
                  <a:srgbClr val="000000"/>
                </a:solidFill>
                <a:latin typeface="Arial"/>
                <a:cs typeface="Arial"/>
                <a:sym typeface="Arial"/>
              </a:rPr>
              <a:t>Programa de Evaluación Externa de la Calidad (PEEC) 2025.</a:t>
            </a:r>
            <a:endParaRPr lang="es-EC" sz="1932" kern="0" dirty="0">
              <a:solidFill>
                <a:srgbClr val="000000"/>
              </a:solidFill>
              <a:latin typeface="Arial"/>
              <a:cs typeface="Arial"/>
              <a:sym typeface="Arial"/>
            </a:endParaRPr>
          </a:p>
          <a:p>
            <a:pPr defTabSz="1104047">
              <a:buClr>
                <a:srgbClr val="000000"/>
              </a:buClr>
              <a:defRPr/>
            </a:pPr>
            <a:endParaRPr lang="es-EC" sz="1932" kern="0" dirty="0">
              <a:solidFill>
                <a:srgbClr val="000000"/>
              </a:solidFill>
              <a:latin typeface="Arial"/>
              <a:cs typeface="Arial"/>
              <a:sym typeface="Arial"/>
            </a:endParaRPr>
          </a:p>
        </p:txBody>
      </p:sp>
      <p:grpSp>
        <p:nvGrpSpPr>
          <p:cNvPr id="8" name="Grupo 7">
            <a:extLst>
              <a:ext uri="{FF2B5EF4-FFF2-40B4-BE49-F238E27FC236}">
                <a16:creationId xmlns:a16="http://schemas.microsoft.com/office/drawing/2014/main" id="{D28B6627-242B-9AE0-FF4C-4AAA6BE059AF}"/>
              </a:ext>
            </a:extLst>
          </p:cNvPr>
          <p:cNvGrpSpPr/>
          <p:nvPr/>
        </p:nvGrpSpPr>
        <p:grpSpPr>
          <a:xfrm>
            <a:off x="10480397" y="987445"/>
            <a:ext cx="5328829" cy="6054855"/>
            <a:chOff x="1940424" y="-947851"/>
            <a:chExt cx="2842260" cy="3270630"/>
          </a:xfrm>
        </p:grpSpPr>
        <p:pic>
          <p:nvPicPr>
            <p:cNvPr id="9" name="Imagen 8">
              <a:extLst>
                <a:ext uri="{FF2B5EF4-FFF2-40B4-BE49-F238E27FC236}">
                  <a16:creationId xmlns:a16="http://schemas.microsoft.com/office/drawing/2014/main" id="{3BE8C4C8-92F6-806D-5441-A2038C61042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40424" y="712419"/>
              <a:ext cx="2619375" cy="1610360"/>
            </a:xfrm>
            <a:prstGeom prst="rect">
              <a:avLst/>
            </a:prstGeom>
            <a:noFill/>
            <a:ln>
              <a:noFill/>
            </a:ln>
          </p:spPr>
        </p:pic>
        <p:pic>
          <p:nvPicPr>
            <p:cNvPr id="12" name="Imagen 11">
              <a:extLst>
                <a:ext uri="{FF2B5EF4-FFF2-40B4-BE49-F238E27FC236}">
                  <a16:creationId xmlns:a16="http://schemas.microsoft.com/office/drawing/2014/main" id="{3A8CD7A2-C3A6-86A9-D60C-17C167D2B92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40424" y="-947851"/>
              <a:ext cx="2842260" cy="1604010"/>
            </a:xfrm>
            <a:prstGeom prst="rect">
              <a:avLst/>
            </a:prstGeom>
            <a:noFill/>
            <a:ln>
              <a:noFill/>
            </a:ln>
          </p:spPr>
        </p:pic>
      </p:grpSp>
      <p:sp>
        <p:nvSpPr>
          <p:cNvPr id="13" name="CuadroTexto 12">
            <a:extLst>
              <a:ext uri="{FF2B5EF4-FFF2-40B4-BE49-F238E27FC236}">
                <a16:creationId xmlns:a16="http://schemas.microsoft.com/office/drawing/2014/main" id="{C12458C8-D2D9-5556-521E-2D27F44E9165}"/>
              </a:ext>
            </a:extLst>
          </p:cNvPr>
          <p:cNvSpPr txBox="1"/>
          <p:nvPr/>
        </p:nvSpPr>
        <p:spPr>
          <a:xfrm>
            <a:off x="2859940" y="233568"/>
            <a:ext cx="10043861" cy="761299"/>
          </a:xfrm>
          <a:prstGeom prst="rect">
            <a:avLst/>
          </a:prstGeom>
          <a:noFill/>
        </p:spPr>
        <p:txBody>
          <a:bodyPr wrap="square" rtlCol="0">
            <a:spAutoFit/>
          </a:bodyPr>
          <a:lstStyle/>
          <a:p>
            <a:pPr defTabSz="1104047">
              <a:buClr>
                <a:srgbClr val="000000"/>
              </a:buClr>
            </a:pPr>
            <a:r>
              <a:rPr lang="es-ES" sz="4347" kern="0" dirty="0">
                <a:solidFill>
                  <a:srgbClr val="2D2D93"/>
                </a:solidFill>
                <a:latin typeface="Barlow Condensed Medium" pitchFamily="2" charset="77"/>
                <a:cs typeface="Arial"/>
                <a:sym typeface="Arial"/>
              </a:rPr>
              <a:t>Colaboraciones RAM - 2025</a:t>
            </a:r>
          </a:p>
        </p:txBody>
      </p:sp>
    </p:spTree>
    <p:extLst>
      <p:ext uri="{BB962C8B-B14F-4D97-AF65-F5344CB8AC3E}">
        <p14:creationId xmlns:p14="http://schemas.microsoft.com/office/powerpoint/2010/main" val="22249466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abla&#10;&#10;El contenido generado por IA puede ser incorrecto.">
            <a:extLst>
              <a:ext uri="{FF2B5EF4-FFF2-40B4-BE49-F238E27FC236}">
                <a16:creationId xmlns:a16="http://schemas.microsoft.com/office/drawing/2014/main" id="{B7C50C16-377C-763F-0D24-A317E9CE11CB}"/>
              </a:ext>
            </a:extLst>
          </p:cNvPr>
          <p:cNvPicPr>
            <a:picLocks noChangeAspect="1"/>
          </p:cNvPicPr>
          <p:nvPr/>
        </p:nvPicPr>
        <p:blipFill>
          <a:blip r:embed="rId2"/>
          <a:stretch>
            <a:fillRect/>
          </a:stretch>
        </p:blipFill>
        <p:spPr>
          <a:xfrm>
            <a:off x="3821931" y="663447"/>
            <a:ext cx="10356800" cy="6764254"/>
          </a:xfrm>
          <a:prstGeom prst="rect">
            <a:avLst/>
          </a:prstGeom>
        </p:spPr>
      </p:pic>
    </p:spTree>
    <p:extLst>
      <p:ext uri="{BB962C8B-B14F-4D97-AF65-F5344CB8AC3E}">
        <p14:creationId xmlns:p14="http://schemas.microsoft.com/office/powerpoint/2010/main" val="27106740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Gráfico, Gráfico de barras&#10;&#10;El contenido generado por IA puede ser incorrecto.">
            <a:extLst>
              <a:ext uri="{FF2B5EF4-FFF2-40B4-BE49-F238E27FC236}">
                <a16:creationId xmlns:a16="http://schemas.microsoft.com/office/drawing/2014/main" id="{9BD0654E-8867-89AD-FEA1-0AADA3432044}"/>
              </a:ext>
            </a:extLst>
          </p:cNvPr>
          <p:cNvPicPr>
            <a:picLocks noChangeAspect="1"/>
          </p:cNvPicPr>
          <p:nvPr/>
        </p:nvPicPr>
        <p:blipFill>
          <a:blip r:embed="rId2"/>
          <a:stretch>
            <a:fillRect/>
          </a:stretch>
        </p:blipFill>
        <p:spPr>
          <a:xfrm>
            <a:off x="2456720" y="849841"/>
            <a:ext cx="12804048" cy="6580718"/>
          </a:xfrm>
          <a:prstGeom prst="rect">
            <a:avLst/>
          </a:prstGeom>
        </p:spPr>
      </p:pic>
    </p:spTree>
    <p:extLst>
      <p:ext uri="{BB962C8B-B14F-4D97-AF65-F5344CB8AC3E}">
        <p14:creationId xmlns:p14="http://schemas.microsoft.com/office/powerpoint/2010/main" val="77587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Google Shape;100;p2">
            <a:extLst>
              <a:ext uri="{FF2B5EF4-FFF2-40B4-BE49-F238E27FC236}">
                <a16:creationId xmlns:a16="http://schemas.microsoft.com/office/drawing/2014/main" id="{8034ED92-4834-4078-9702-A80020172541}"/>
              </a:ext>
            </a:extLst>
          </p:cNvPr>
          <p:cNvSpPr txBox="1"/>
          <p:nvPr/>
        </p:nvSpPr>
        <p:spPr>
          <a:xfrm>
            <a:off x="5903648" y="3553431"/>
            <a:ext cx="6362011" cy="854716"/>
          </a:xfrm>
          <a:prstGeom prst="rect">
            <a:avLst/>
          </a:prstGeom>
          <a:noFill/>
          <a:ln>
            <a:noFill/>
          </a:ln>
        </p:spPr>
        <p:txBody>
          <a:bodyPr spcFirstLastPara="1" wrap="square" lIns="110387" tIns="55179" rIns="110387" bIns="55179" anchor="t" anchorCtr="0">
            <a:spAutoFit/>
          </a:bodyPr>
          <a:lstStyle/>
          <a:p>
            <a:pPr algn="ctr" defTabSz="1104047">
              <a:buClr>
                <a:srgbClr val="000000"/>
              </a:buClr>
              <a:buSzPts val="5000"/>
            </a:pPr>
            <a:r>
              <a:rPr lang="es-ES" sz="4830" b="1" kern="0" dirty="0">
                <a:solidFill>
                  <a:srgbClr val="FFFFFF"/>
                </a:solidFill>
                <a:latin typeface="Arial"/>
                <a:ea typeface="Arial"/>
                <a:cs typeface="Arial"/>
                <a:sym typeface="Arial"/>
              </a:rPr>
              <a:t>TALENTO HUMANO</a:t>
            </a:r>
          </a:p>
        </p:txBody>
      </p:sp>
      <p:grpSp>
        <p:nvGrpSpPr>
          <p:cNvPr id="42" name="Grupo 41">
            <a:extLst>
              <a:ext uri="{FF2B5EF4-FFF2-40B4-BE49-F238E27FC236}">
                <a16:creationId xmlns:a16="http://schemas.microsoft.com/office/drawing/2014/main" id="{9F5EE8ED-CF0F-4978-43E3-E67B8A96384E}"/>
              </a:ext>
            </a:extLst>
          </p:cNvPr>
          <p:cNvGrpSpPr/>
          <p:nvPr/>
        </p:nvGrpSpPr>
        <p:grpSpPr>
          <a:xfrm>
            <a:off x="2229547" y="694150"/>
            <a:ext cx="2938625" cy="2486249"/>
            <a:chOff x="3741452" y="946997"/>
            <a:chExt cx="2433830" cy="1732254"/>
          </a:xfrm>
        </p:grpSpPr>
        <p:sp>
          <p:nvSpPr>
            <p:cNvPr id="24" name="Elipse 23">
              <a:extLst>
                <a:ext uri="{FF2B5EF4-FFF2-40B4-BE49-F238E27FC236}">
                  <a16:creationId xmlns:a16="http://schemas.microsoft.com/office/drawing/2014/main" id="{164871AA-BD5B-03AC-16A1-3A9E6563B65B}"/>
                </a:ext>
              </a:extLst>
            </p:cNvPr>
            <p:cNvSpPr/>
            <p:nvPr/>
          </p:nvSpPr>
          <p:spPr>
            <a:xfrm>
              <a:off x="4166019" y="946997"/>
              <a:ext cx="1579635" cy="1241949"/>
            </a:xfrm>
            <a:prstGeom prst="ellipse">
              <a:avLst/>
            </a:prstGeom>
            <a:blipFill dpi="0" rotWithShape="1">
              <a:blip r:embed="rId4">
                <a:extLst>
                  <a:ext uri="{BEBA8EAE-BF5A-486C-A8C5-ECC9F3942E4B}">
                    <a14:imgProps xmlns:a14="http://schemas.microsoft.com/office/drawing/2010/main">
                      <a14:imgLayer r:embed="rId5">
                        <a14:imgEffect>
                          <a14:brightnessContrast bright="20000" contrast="-20000"/>
                        </a14:imgEffect>
                      </a14:imgLayer>
                    </a14:imgProps>
                  </a:ext>
                </a:extLst>
              </a:blip>
              <a:srcRect/>
              <a:stretch>
                <a:fillRect l="-4712" t="794" r="-1672" b="-42256"/>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104047">
                <a:buClr>
                  <a:srgbClr val="000000"/>
                </a:buClr>
              </a:pPr>
              <a:endParaRPr lang="es-MX" sz="1690" kern="0" dirty="0">
                <a:solidFill>
                  <a:srgbClr val="FFFFFF"/>
                </a:solidFill>
                <a:latin typeface="Arial"/>
                <a:sym typeface="Arial"/>
              </a:endParaRPr>
            </a:p>
          </p:txBody>
        </p:sp>
        <p:sp>
          <p:nvSpPr>
            <p:cNvPr id="32" name="Rectángulo 31">
              <a:extLst>
                <a:ext uri="{FF2B5EF4-FFF2-40B4-BE49-F238E27FC236}">
                  <a16:creationId xmlns:a16="http://schemas.microsoft.com/office/drawing/2014/main" id="{A3D5629A-30C7-72D9-3229-3007A4A4C67D}"/>
                </a:ext>
              </a:extLst>
            </p:cNvPr>
            <p:cNvSpPr/>
            <p:nvPr/>
          </p:nvSpPr>
          <p:spPr>
            <a:xfrm>
              <a:off x="3741452" y="2407763"/>
              <a:ext cx="2433830" cy="271488"/>
            </a:xfrm>
            <a:prstGeom prst="rect">
              <a:avLst/>
            </a:prstGeom>
          </p:spPr>
          <p:txBody>
            <a:bodyPr wrap="none">
              <a:spAutoFit/>
            </a:bodyPr>
            <a:lstStyle/>
            <a:p>
              <a:pPr defTabSz="1104047">
                <a:buClr>
                  <a:srgbClr val="000000"/>
                </a:buClr>
                <a:buSzPts val="5000"/>
              </a:pPr>
              <a:r>
                <a:rPr lang="es-ES" sz="1932" b="1" kern="0">
                  <a:solidFill>
                    <a:srgbClr val="FFFFFF"/>
                  </a:solidFill>
                  <a:latin typeface="Arial" panose="020B0604020202020204" pitchFamily="34" charset="0"/>
                  <a:cs typeface="Arial" panose="020B0604020202020204" pitchFamily="34" charset="0"/>
                  <a:sym typeface="Arial"/>
                </a:rPr>
                <a:t>MDV. Ruth Rivera, </a:t>
              </a:r>
              <a:r>
                <a:rPr lang="es-ES" sz="1932" b="1" kern="0" err="1">
                  <a:solidFill>
                    <a:srgbClr val="FFFFFF"/>
                  </a:solidFill>
                  <a:latin typeface="Arial" panose="020B0604020202020204" pitchFamily="34" charset="0"/>
                  <a:cs typeface="Arial" panose="020B0604020202020204" pitchFamily="34" charset="0"/>
                  <a:sym typeface="Arial"/>
                </a:rPr>
                <a:t>Dipl</a:t>
              </a:r>
              <a:r>
                <a:rPr lang="es-ES" sz="1932" b="1" kern="0">
                  <a:solidFill>
                    <a:srgbClr val="FFFFFF"/>
                  </a:solidFill>
                  <a:latin typeface="Arial" panose="020B0604020202020204" pitchFamily="34" charset="0"/>
                  <a:cs typeface="Arial" panose="020B0604020202020204" pitchFamily="34" charset="0"/>
                  <a:sym typeface="Arial"/>
                </a:rPr>
                <a:t>.</a:t>
              </a:r>
            </a:p>
          </p:txBody>
        </p:sp>
      </p:grpSp>
      <p:grpSp>
        <p:nvGrpSpPr>
          <p:cNvPr id="41" name="Grupo 40">
            <a:extLst>
              <a:ext uri="{FF2B5EF4-FFF2-40B4-BE49-F238E27FC236}">
                <a16:creationId xmlns:a16="http://schemas.microsoft.com/office/drawing/2014/main" id="{422AF9AF-A276-0B76-33E9-7EB312BB0D2D}"/>
              </a:ext>
            </a:extLst>
          </p:cNvPr>
          <p:cNvGrpSpPr/>
          <p:nvPr/>
        </p:nvGrpSpPr>
        <p:grpSpPr>
          <a:xfrm>
            <a:off x="5550182" y="351440"/>
            <a:ext cx="2332690" cy="2505902"/>
            <a:chOff x="6844210" y="2939827"/>
            <a:chExt cx="1931983" cy="1856638"/>
          </a:xfrm>
        </p:grpSpPr>
        <p:sp>
          <p:nvSpPr>
            <p:cNvPr id="25" name="Elipse 24">
              <a:extLst>
                <a:ext uri="{FF2B5EF4-FFF2-40B4-BE49-F238E27FC236}">
                  <a16:creationId xmlns:a16="http://schemas.microsoft.com/office/drawing/2014/main" id="{54B5079A-3EBB-C822-2C35-ED6986313BBD}"/>
                </a:ext>
              </a:extLst>
            </p:cNvPr>
            <p:cNvSpPr/>
            <p:nvPr/>
          </p:nvSpPr>
          <p:spPr>
            <a:xfrm>
              <a:off x="7021000" y="2939827"/>
              <a:ext cx="1554585" cy="1357588"/>
            </a:xfrm>
            <a:prstGeom prst="ellipse">
              <a:avLst/>
            </a:prstGeom>
            <a:blipFill dpi="0" rotWithShape="1">
              <a:blip r:embed="rId6">
                <a:extLst>
                  <a:ext uri="{BEBA8EAE-BF5A-486C-A8C5-ECC9F3942E4B}">
                    <a14:imgProps xmlns:a14="http://schemas.microsoft.com/office/drawing/2010/main">
                      <a14:imgLayer r:embed="rId7">
                        <a14:imgEffect>
                          <a14:brightnessContrast bright="20000" contrast="-20000"/>
                        </a14:imgEffect>
                      </a14:imgLayer>
                    </a14:imgProps>
                  </a:ext>
                </a:extLst>
              </a:blip>
              <a:srcRect/>
              <a:stretch>
                <a:fillRect l="-6693" t="813" r="309" b="-50813"/>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104047">
                <a:buClr>
                  <a:srgbClr val="000000"/>
                </a:buClr>
              </a:pPr>
              <a:endParaRPr lang="es-MX" sz="1690" kern="0" dirty="0">
                <a:solidFill>
                  <a:srgbClr val="FFFFFF"/>
                </a:solidFill>
                <a:latin typeface="Arial"/>
                <a:sym typeface="Arial"/>
              </a:endParaRPr>
            </a:p>
          </p:txBody>
        </p:sp>
        <p:sp>
          <p:nvSpPr>
            <p:cNvPr id="36" name="Rectángulo 35">
              <a:extLst>
                <a:ext uri="{FF2B5EF4-FFF2-40B4-BE49-F238E27FC236}">
                  <a16:creationId xmlns:a16="http://schemas.microsoft.com/office/drawing/2014/main" id="{FB0297B0-27E4-4367-00F5-00202A8CB615}"/>
                </a:ext>
              </a:extLst>
            </p:cNvPr>
            <p:cNvSpPr/>
            <p:nvPr/>
          </p:nvSpPr>
          <p:spPr>
            <a:xfrm>
              <a:off x="6844210" y="4507765"/>
              <a:ext cx="1931983" cy="288700"/>
            </a:xfrm>
            <a:prstGeom prst="rect">
              <a:avLst/>
            </a:prstGeom>
          </p:spPr>
          <p:txBody>
            <a:bodyPr wrap="none">
              <a:spAutoFit/>
            </a:bodyPr>
            <a:lstStyle/>
            <a:p>
              <a:pPr defTabSz="1104047">
                <a:buClr>
                  <a:srgbClr val="000000"/>
                </a:buClr>
                <a:buSzPts val="5000"/>
              </a:pPr>
              <a:r>
                <a:rPr lang="es-ES" sz="1932" b="1" kern="0" err="1">
                  <a:solidFill>
                    <a:srgbClr val="FFFFFF"/>
                  </a:solidFill>
                  <a:latin typeface="Arial" panose="020B0604020202020204" pitchFamily="34" charset="0"/>
                  <a:cs typeface="Arial" panose="020B0604020202020204" pitchFamily="34" charset="0"/>
                  <a:sym typeface="Arial"/>
                </a:rPr>
                <a:t>BqC</a:t>
              </a:r>
              <a:r>
                <a:rPr lang="es-ES" sz="1932" b="1" kern="0">
                  <a:solidFill>
                    <a:srgbClr val="FFFFFF"/>
                  </a:solidFill>
                  <a:latin typeface="Arial" panose="020B0604020202020204" pitchFamily="34" charset="0"/>
                  <a:cs typeface="Arial" panose="020B0604020202020204" pitchFamily="34" charset="0"/>
                  <a:sym typeface="Arial"/>
                </a:rPr>
                <a:t>. Daniela Oña.</a:t>
              </a:r>
            </a:p>
          </p:txBody>
        </p:sp>
      </p:grpSp>
      <p:grpSp>
        <p:nvGrpSpPr>
          <p:cNvPr id="39" name="Grupo 38">
            <a:extLst>
              <a:ext uri="{FF2B5EF4-FFF2-40B4-BE49-F238E27FC236}">
                <a16:creationId xmlns:a16="http://schemas.microsoft.com/office/drawing/2014/main" id="{3245CC71-8F49-65E9-BE32-C62C2FF22E98}"/>
              </a:ext>
            </a:extLst>
          </p:cNvPr>
          <p:cNvGrpSpPr/>
          <p:nvPr/>
        </p:nvGrpSpPr>
        <p:grpSpPr>
          <a:xfrm>
            <a:off x="10444274" y="4783926"/>
            <a:ext cx="2526186" cy="2581709"/>
            <a:chOff x="9997347" y="2343360"/>
            <a:chExt cx="2092240" cy="2138225"/>
          </a:xfrm>
        </p:grpSpPr>
        <p:sp>
          <p:nvSpPr>
            <p:cNvPr id="30" name="Elipse 29">
              <a:extLst>
                <a:ext uri="{FF2B5EF4-FFF2-40B4-BE49-F238E27FC236}">
                  <a16:creationId xmlns:a16="http://schemas.microsoft.com/office/drawing/2014/main" id="{C5ABAE65-39D3-EFE7-59AC-9187BF1B994C}"/>
                </a:ext>
              </a:extLst>
            </p:cNvPr>
            <p:cNvSpPr/>
            <p:nvPr/>
          </p:nvSpPr>
          <p:spPr>
            <a:xfrm>
              <a:off x="10177406" y="3041585"/>
              <a:ext cx="1416061" cy="1440000"/>
            </a:xfrm>
            <a:prstGeom prst="ellipse">
              <a:avLst/>
            </a:prstGeom>
            <a:blipFill dpi="0" rotWithShape="1">
              <a:blip r:embed="rId8">
                <a:extLst>
                  <a:ext uri="{BEBA8EAE-BF5A-486C-A8C5-ECC9F3942E4B}">
                    <a14:imgProps xmlns:a14="http://schemas.microsoft.com/office/drawing/2010/main">
                      <a14:imgLayer r:embed="rId9">
                        <a14:imgEffect>
                          <a14:brightnessContrast bright="20000"/>
                        </a14:imgEffect>
                      </a14:imgLayer>
                    </a14:imgProps>
                  </a:ext>
                </a:extLst>
              </a:blip>
              <a:srcRect/>
              <a:stretch>
                <a:fillRect l="771" r="8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104047">
                <a:buClr>
                  <a:srgbClr val="000000"/>
                </a:buClr>
              </a:pPr>
              <a:endParaRPr lang="es-MX" sz="1690" kern="0" dirty="0">
                <a:solidFill>
                  <a:srgbClr val="FFFFFF"/>
                </a:solidFill>
                <a:latin typeface="Arial"/>
                <a:sym typeface="Arial"/>
              </a:endParaRPr>
            </a:p>
          </p:txBody>
        </p:sp>
        <p:sp>
          <p:nvSpPr>
            <p:cNvPr id="37" name="Rectángulo 36">
              <a:extLst>
                <a:ext uri="{FF2B5EF4-FFF2-40B4-BE49-F238E27FC236}">
                  <a16:creationId xmlns:a16="http://schemas.microsoft.com/office/drawing/2014/main" id="{2CD08EEE-CDC7-22FF-17ED-60822D901ECF}"/>
                </a:ext>
              </a:extLst>
            </p:cNvPr>
            <p:cNvSpPr/>
            <p:nvPr/>
          </p:nvSpPr>
          <p:spPr>
            <a:xfrm>
              <a:off x="9997347" y="2343360"/>
              <a:ext cx="2092240" cy="568974"/>
            </a:xfrm>
            <a:prstGeom prst="rect">
              <a:avLst/>
            </a:prstGeom>
          </p:spPr>
          <p:txBody>
            <a:bodyPr wrap="square">
              <a:spAutoFit/>
            </a:bodyPr>
            <a:lstStyle/>
            <a:p>
              <a:pPr defTabSz="1104047">
                <a:buClr>
                  <a:srgbClr val="000000"/>
                </a:buClr>
                <a:buSzPts val="5000"/>
              </a:pPr>
              <a:r>
                <a:rPr lang="es-ES" sz="1932" b="1" kern="0" dirty="0">
                  <a:solidFill>
                    <a:srgbClr val="FFFFFF"/>
                  </a:solidFill>
                  <a:latin typeface="Arial" panose="020B0604020202020204" pitchFamily="34" charset="0"/>
                  <a:cs typeface="Arial" panose="020B0604020202020204" pitchFamily="34" charset="0"/>
                  <a:sym typeface="Arial"/>
                </a:rPr>
                <a:t>Ing. Ricardo Alejandro, </a:t>
              </a:r>
              <a:r>
                <a:rPr lang="es-ES" sz="1932" b="1" kern="0" dirty="0" err="1">
                  <a:solidFill>
                    <a:srgbClr val="FFFFFF"/>
                  </a:solidFill>
                  <a:latin typeface="Arial" panose="020B0604020202020204" pitchFamily="34" charset="0"/>
                  <a:cs typeface="Arial" panose="020B0604020202020204" pitchFamily="34" charset="0"/>
                  <a:sym typeface="Arial"/>
                </a:rPr>
                <a:t>MsC</a:t>
              </a:r>
              <a:r>
                <a:rPr lang="es-ES" sz="1932" b="1" kern="0" dirty="0">
                  <a:solidFill>
                    <a:srgbClr val="FFFFFF"/>
                  </a:solidFill>
                  <a:latin typeface="Arial" panose="020B0604020202020204" pitchFamily="34" charset="0"/>
                  <a:cs typeface="Arial" panose="020B0604020202020204" pitchFamily="34" charset="0"/>
                  <a:sym typeface="Arial"/>
                </a:rPr>
                <a:t>.</a:t>
              </a:r>
            </a:p>
          </p:txBody>
        </p:sp>
      </p:grpSp>
      <p:grpSp>
        <p:nvGrpSpPr>
          <p:cNvPr id="17" name="Grupo 16">
            <a:extLst>
              <a:ext uri="{FF2B5EF4-FFF2-40B4-BE49-F238E27FC236}">
                <a16:creationId xmlns:a16="http://schemas.microsoft.com/office/drawing/2014/main" id="{A984F9E4-01DE-FBC1-AA7B-C98CF6E85CA4}"/>
              </a:ext>
            </a:extLst>
          </p:cNvPr>
          <p:cNvGrpSpPr/>
          <p:nvPr/>
        </p:nvGrpSpPr>
        <p:grpSpPr>
          <a:xfrm>
            <a:off x="12486359" y="3715376"/>
            <a:ext cx="2867921" cy="2605542"/>
            <a:chOff x="9357065" y="3199441"/>
            <a:chExt cx="2375272" cy="2157964"/>
          </a:xfrm>
        </p:grpSpPr>
        <p:sp>
          <p:nvSpPr>
            <p:cNvPr id="31" name="Rectángulo 30">
              <a:extLst>
                <a:ext uri="{FF2B5EF4-FFF2-40B4-BE49-F238E27FC236}">
                  <a16:creationId xmlns:a16="http://schemas.microsoft.com/office/drawing/2014/main" id="{79628E54-4F71-AED0-22FD-D017345F0FCD}"/>
                </a:ext>
              </a:extLst>
            </p:cNvPr>
            <p:cNvSpPr/>
            <p:nvPr/>
          </p:nvSpPr>
          <p:spPr>
            <a:xfrm>
              <a:off x="9357065" y="3199441"/>
              <a:ext cx="2375272" cy="584835"/>
            </a:xfrm>
            <a:prstGeom prst="rect">
              <a:avLst/>
            </a:prstGeom>
          </p:spPr>
          <p:txBody>
            <a:bodyPr wrap="none" lIns="110405" tIns="55203" rIns="110405" bIns="55203" anchor="t">
              <a:spAutoFit/>
            </a:bodyPr>
            <a:lstStyle/>
            <a:p>
              <a:pPr algn="ctr" defTabSz="1104047">
                <a:buClr>
                  <a:srgbClr val="000000"/>
                </a:buClr>
                <a:buSzPts val="5000"/>
              </a:pPr>
              <a:r>
                <a:rPr lang="es-ES" sz="1932" b="1" kern="0" dirty="0">
                  <a:solidFill>
                    <a:srgbClr val="FFFFFF"/>
                  </a:solidFill>
                  <a:latin typeface="Arial"/>
                  <a:cs typeface="Arial"/>
                  <a:sym typeface="Arial"/>
                </a:rPr>
                <a:t>BqC. Michael Narváez.</a:t>
              </a:r>
              <a:br>
                <a:rPr lang="es-ES" sz="1932" b="1" kern="0" dirty="0">
                  <a:solidFill>
                    <a:srgbClr val="000000"/>
                  </a:solidFill>
                  <a:latin typeface="Arial" panose="020B0604020202020204" pitchFamily="34" charset="0"/>
                  <a:cs typeface="Arial" panose="020B0604020202020204" pitchFamily="34" charset="0"/>
                  <a:sym typeface="Arial"/>
                </a:rPr>
              </a:br>
              <a:r>
                <a:rPr lang="es-ES" sz="1932" b="1" kern="0" dirty="0">
                  <a:solidFill>
                    <a:srgbClr val="FFFFFF"/>
                  </a:solidFill>
                  <a:latin typeface="Arial"/>
                  <a:cs typeface="Arial"/>
                  <a:sym typeface="Arial"/>
                </a:rPr>
                <a:t>Responsable del CRN</a:t>
              </a:r>
            </a:p>
          </p:txBody>
        </p:sp>
        <p:pic>
          <p:nvPicPr>
            <p:cNvPr id="3" name="Imagen 2" descr="Un joven con una camisa negra&#10;&#10;El contenido generado por IA puede ser incorrecto.">
              <a:extLst>
                <a:ext uri="{FF2B5EF4-FFF2-40B4-BE49-F238E27FC236}">
                  <a16:creationId xmlns:a16="http://schemas.microsoft.com/office/drawing/2014/main" id="{BBCBA70A-A521-5DCA-0210-956D10F4C1CD}"/>
                </a:ext>
              </a:extLst>
            </p:cNvPr>
            <p:cNvPicPr>
              <a:picLocks noChangeAspect="1"/>
            </p:cNvPicPr>
            <p:nvPr/>
          </p:nvPicPr>
          <p:blipFill>
            <a:blip r:embed="rId10"/>
            <a:stretch>
              <a:fillRect/>
            </a:stretch>
          </p:blipFill>
          <p:spPr>
            <a:xfrm>
              <a:off x="9766703" y="3940966"/>
              <a:ext cx="1416439" cy="1416439"/>
            </a:xfrm>
            <a:prstGeom prst="flowChartConnector">
              <a:avLst/>
            </a:prstGeom>
          </p:spPr>
        </p:pic>
      </p:grpSp>
      <p:grpSp>
        <p:nvGrpSpPr>
          <p:cNvPr id="19" name="Grupo 18">
            <a:extLst>
              <a:ext uri="{FF2B5EF4-FFF2-40B4-BE49-F238E27FC236}">
                <a16:creationId xmlns:a16="http://schemas.microsoft.com/office/drawing/2014/main" id="{9B5DBC23-3543-C3CC-FFEE-FBDB9B55BFAF}"/>
              </a:ext>
            </a:extLst>
          </p:cNvPr>
          <p:cNvGrpSpPr/>
          <p:nvPr/>
        </p:nvGrpSpPr>
        <p:grpSpPr>
          <a:xfrm>
            <a:off x="8611231" y="284559"/>
            <a:ext cx="3071503" cy="2591937"/>
            <a:chOff x="6105846" y="963796"/>
            <a:chExt cx="2543883" cy="2146696"/>
          </a:xfrm>
        </p:grpSpPr>
        <p:sp>
          <p:nvSpPr>
            <p:cNvPr id="10" name="Rectángulo 32">
              <a:extLst>
                <a:ext uri="{FF2B5EF4-FFF2-40B4-BE49-F238E27FC236}">
                  <a16:creationId xmlns:a16="http://schemas.microsoft.com/office/drawing/2014/main" id="{D46A5D5D-8870-550E-AC7A-16C68AB341F3}"/>
                </a:ext>
              </a:extLst>
            </p:cNvPr>
            <p:cNvSpPr/>
            <p:nvPr/>
          </p:nvSpPr>
          <p:spPr>
            <a:xfrm>
              <a:off x="6105846" y="2771907"/>
              <a:ext cx="2543883" cy="338585"/>
            </a:xfrm>
            <a:prstGeom prst="rect">
              <a:avLst/>
            </a:prstGeom>
          </p:spPr>
          <p:txBody>
            <a:bodyPr wrap="none" lIns="110405" tIns="55203" rIns="110405" bIns="55203" anchor="t">
              <a:spAutoFit/>
            </a:bodyPr>
            <a:lstStyle/>
            <a:p>
              <a:pPr defTabSz="1104047">
                <a:buClr>
                  <a:srgbClr val="000000"/>
                </a:buClr>
                <a:buSzPts val="5000"/>
              </a:pPr>
              <a:r>
                <a:rPr lang="es-ES" sz="1932" b="1" kern="0" dirty="0">
                  <a:solidFill>
                    <a:srgbClr val="FFFFFF"/>
                  </a:solidFill>
                  <a:latin typeface="Arial"/>
                  <a:cs typeface="Arial"/>
                  <a:sym typeface="Arial"/>
                </a:rPr>
                <a:t>BqC. Aracely Fernández</a:t>
              </a:r>
            </a:p>
          </p:txBody>
        </p:sp>
        <p:pic>
          <p:nvPicPr>
            <p:cNvPr id="1026" name="Picture 2" descr="Generated image">
              <a:extLst>
                <a:ext uri="{FF2B5EF4-FFF2-40B4-BE49-F238E27FC236}">
                  <a16:creationId xmlns:a16="http://schemas.microsoft.com/office/drawing/2014/main" id="{62932651-B4A9-F68A-FE11-7DFDB64F844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97944" y="963796"/>
              <a:ext cx="1579635" cy="1579635"/>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18" name="Grupo 17">
            <a:extLst>
              <a:ext uri="{FF2B5EF4-FFF2-40B4-BE49-F238E27FC236}">
                <a16:creationId xmlns:a16="http://schemas.microsoft.com/office/drawing/2014/main" id="{445AC80D-2405-8DC5-47E3-89DDF2291FC6}"/>
              </a:ext>
            </a:extLst>
          </p:cNvPr>
          <p:cNvGrpSpPr/>
          <p:nvPr/>
        </p:nvGrpSpPr>
        <p:grpSpPr>
          <a:xfrm>
            <a:off x="4455875" y="4609374"/>
            <a:ext cx="3185315" cy="2266248"/>
            <a:chOff x="9187060" y="1210028"/>
            <a:chExt cx="2638145" cy="1876954"/>
          </a:xfrm>
        </p:grpSpPr>
        <p:pic>
          <p:nvPicPr>
            <p:cNvPr id="4" name="Imagen 3">
              <a:extLst>
                <a:ext uri="{FF2B5EF4-FFF2-40B4-BE49-F238E27FC236}">
                  <a16:creationId xmlns:a16="http://schemas.microsoft.com/office/drawing/2014/main" id="{12351D42-F8A0-42DE-16D1-522537DF4651}"/>
                </a:ext>
              </a:extLst>
            </p:cNvPr>
            <p:cNvPicPr>
              <a:picLocks noChangeAspect="1"/>
            </p:cNvPicPr>
            <p:nvPr/>
          </p:nvPicPr>
          <p:blipFill>
            <a:blip r:embed="rId12"/>
            <a:srcRect t="7913" b="18298"/>
            <a:stretch>
              <a:fillRect/>
            </a:stretch>
          </p:blipFill>
          <p:spPr>
            <a:xfrm>
              <a:off x="9639133" y="1646982"/>
              <a:ext cx="1463783" cy="1440000"/>
            </a:xfrm>
            <a:prstGeom prst="ellipse">
              <a:avLst/>
            </a:prstGeom>
            <a:ln w="63500" cap="rnd">
              <a:noFill/>
            </a:ln>
            <a:effectLst>
              <a:outerShdw blurRad="381000" dist="292100" dir="5400000" sx="-80000" sy="-18000" rotWithShape="0">
                <a:srgbClr val="000000">
                  <a:alpha val="22000"/>
                </a:srgbClr>
              </a:outerShdw>
            </a:effectLst>
          </p:spPr>
        </p:pic>
        <p:sp>
          <p:nvSpPr>
            <p:cNvPr id="6" name="Rectángulo 5">
              <a:extLst>
                <a:ext uri="{FF2B5EF4-FFF2-40B4-BE49-F238E27FC236}">
                  <a16:creationId xmlns:a16="http://schemas.microsoft.com/office/drawing/2014/main" id="{BB782D62-84C7-4083-850B-E3698AA7CDD5}"/>
                </a:ext>
              </a:extLst>
            </p:cNvPr>
            <p:cNvSpPr/>
            <p:nvPr/>
          </p:nvSpPr>
          <p:spPr>
            <a:xfrm>
              <a:off x="9187060" y="1210028"/>
              <a:ext cx="2638145" cy="338585"/>
            </a:xfrm>
            <a:prstGeom prst="rect">
              <a:avLst/>
            </a:prstGeom>
          </p:spPr>
          <p:txBody>
            <a:bodyPr wrap="none" lIns="110405" tIns="55203" rIns="110405" bIns="55203" anchor="t">
              <a:spAutoFit/>
            </a:bodyPr>
            <a:lstStyle/>
            <a:p>
              <a:pPr algn="ctr" defTabSz="1104047">
                <a:buClr>
                  <a:srgbClr val="000000"/>
                </a:buClr>
                <a:buSzPts val="5000"/>
              </a:pPr>
              <a:r>
                <a:rPr lang="es-ES" sz="1932" b="1" kern="0" dirty="0">
                  <a:solidFill>
                    <a:srgbClr val="FFFFFF"/>
                  </a:solidFill>
                  <a:latin typeface="Arial"/>
                  <a:cs typeface="Arial"/>
                  <a:sym typeface="Arial"/>
                </a:rPr>
                <a:t>BqC. Karla Nolivos, </a:t>
              </a:r>
              <a:r>
                <a:rPr lang="es-ES" sz="1932" b="1" kern="0" dirty="0" err="1">
                  <a:solidFill>
                    <a:srgbClr val="FFFFFF"/>
                  </a:solidFill>
                  <a:latin typeface="Arial"/>
                  <a:cs typeface="Arial"/>
                  <a:sym typeface="Arial"/>
                </a:rPr>
                <a:t>MsC</a:t>
              </a:r>
              <a:r>
                <a:rPr lang="es-ES" sz="1932" b="1" kern="0" dirty="0">
                  <a:solidFill>
                    <a:srgbClr val="FFFFFF"/>
                  </a:solidFill>
                  <a:latin typeface="Arial"/>
                  <a:cs typeface="Arial"/>
                  <a:sym typeface="Arial"/>
                </a:rPr>
                <a:t>.</a:t>
              </a:r>
            </a:p>
          </p:txBody>
        </p:sp>
      </p:grpSp>
      <p:grpSp>
        <p:nvGrpSpPr>
          <p:cNvPr id="14" name="Grupo 13">
            <a:extLst>
              <a:ext uri="{FF2B5EF4-FFF2-40B4-BE49-F238E27FC236}">
                <a16:creationId xmlns:a16="http://schemas.microsoft.com/office/drawing/2014/main" id="{0F4C8DFB-A11C-7910-1679-B1C80CD65353}"/>
              </a:ext>
            </a:extLst>
          </p:cNvPr>
          <p:cNvGrpSpPr/>
          <p:nvPr/>
        </p:nvGrpSpPr>
        <p:grpSpPr>
          <a:xfrm>
            <a:off x="12356751" y="694150"/>
            <a:ext cx="2411238" cy="2415407"/>
            <a:chOff x="3567450" y="3698679"/>
            <a:chExt cx="1997037" cy="2000491"/>
          </a:xfrm>
        </p:grpSpPr>
        <p:pic>
          <p:nvPicPr>
            <p:cNvPr id="12" name="Imagen 11">
              <a:extLst>
                <a:ext uri="{FF2B5EF4-FFF2-40B4-BE49-F238E27FC236}">
                  <a16:creationId xmlns:a16="http://schemas.microsoft.com/office/drawing/2014/main" id="{6DF279CF-F610-1C0D-14B1-E4B836513B78}"/>
                </a:ext>
              </a:extLst>
            </p:cNvPr>
            <p:cNvPicPr>
              <a:picLocks noChangeAspect="1"/>
            </p:cNvPicPr>
            <p:nvPr/>
          </p:nvPicPr>
          <p:blipFill>
            <a:blip r:embed="rId13"/>
            <a:srcRect l="16126" t="8890" r="7924" b="8372"/>
            <a:stretch>
              <a:fillRect/>
            </a:stretch>
          </p:blipFill>
          <p:spPr>
            <a:xfrm>
              <a:off x="3823751" y="3698679"/>
              <a:ext cx="1579635" cy="1560938"/>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
          <p:nvSpPr>
            <p:cNvPr id="13" name="Rectángulo 12">
              <a:extLst>
                <a:ext uri="{FF2B5EF4-FFF2-40B4-BE49-F238E27FC236}">
                  <a16:creationId xmlns:a16="http://schemas.microsoft.com/office/drawing/2014/main" id="{15B912C1-7FF5-309F-9A20-EF7F418A7672}"/>
                </a:ext>
              </a:extLst>
            </p:cNvPr>
            <p:cNvSpPr/>
            <p:nvPr/>
          </p:nvSpPr>
          <p:spPr>
            <a:xfrm>
              <a:off x="3567450" y="5376447"/>
              <a:ext cx="1997037" cy="322723"/>
            </a:xfrm>
            <a:prstGeom prst="rect">
              <a:avLst/>
            </a:prstGeom>
          </p:spPr>
          <p:txBody>
            <a:bodyPr wrap="none">
              <a:spAutoFit/>
            </a:bodyPr>
            <a:lstStyle/>
            <a:p>
              <a:pPr defTabSz="1104047">
                <a:buClr>
                  <a:srgbClr val="000000"/>
                </a:buClr>
                <a:buSzPts val="5000"/>
              </a:pPr>
              <a:r>
                <a:rPr lang="es-ES" sz="1932" b="1" kern="0" dirty="0">
                  <a:solidFill>
                    <a:srgbClr val="FFFFFF"/>
                  </a:solidFill>
                  <a:latin typeface="Arial" panose="020B0604020202020204" pitchFamily="34" charset="0"/>
                  <a:cs typeface="Arial" panose="020B0604020202020204" pitchFamily="34" charset="0"/>
                  <a:sym typeface="Arial"/>
                </a:rPr>
                <a:t>Ing. Jimmy </a:t>
              </a:r>
              <a:r>
                <a:rPr lang="es-ES" sz="1932" b="1" kern="0" dirty="0" err="1">
                  <a:solidFill>
                    <a:srgbClr val="FFFFFF"/>
                  </a:solidFill>
                  <a:latin typeface="Arial" panose="020B0604020202020204" pitchFamily="34" charset="0"/>
                  <a:cs typeface="Arial" panose="020B0604020202020204" pitchFamily="34" charset="0"/>
                  <a:sym typeface="Arial"/>
                </a:rPr>
                <a:t>Gaybor</a:t>
              </a:r>
              <a:endParaRPr lang="es-ES" sz="1932" b="1" kern="0" dirty="0">
                <a:solidFill>
                  <a:srgbClr val="FFFFFF"/>
                </a:solidFill>
                <a:latin typeface="Arial" panose="020B0604020202020204" pitchFamily="34" charset="0"/>
                <a:cs typeface="Arial" panose="020B0604020202020204" pitchFamily="34" charset="0"/>
                <a:sym typeface="Arial"/>
              </a:endParaRPr>
            </a:p>
          </p:txBody>
        </p:sp>
      </p:grpSp>
      <p:grpSp>
        <p:nvGrpSpPr>
          <p:cNvPr id="22" name="Grupo 21">
            <a:extLst>
              <a:ext uri="{FF2B5EF4-FFF2-40B4-BE49-F238E27FC236}">
                <a16:creationId xmlns:a16="http://schemas.microsoft.com/office/drawing/2014/main" id="{8EC767A1-4E14-10A4-BB0E-B3873BE001DF}"/>
              </a:ext>
            </a:extLst>
          </p:cNvPr>
          <p:cNvGrpSpPr/>
          <p:nvPr/>
        </p:nvGrpSpPr>
        <p:grpSpPr>
          <a:xfrm>
            <a:off x="7388382" y="5302056"/>
            <a:ext cx="2828017" cy="2466138"/>
            <a:chOff x="4907213" y="4261415"/>
            <a:chExt cx="2342223" cy="2042507"/>
          </a:xfrm>
        </p:grpSpPr>
        <p:pic>
          <p:nvPicPr>
            <p:cNvPr id="16" name="Imagen 15">
              <a:extLst>
                <a:ext uri="{FF2B5EF4-FFF2-40B4-BE49-F238E27FC236}">
                  <a16:creationId xmlns:a16="http://schemas.microsoft.com/office/drawing/2014/main" id="{56ED000D-0EB9-E153-9B8B-18A85285D3B7}"/>
                </a:ext>
              </a:extLst>
            </p:cNvPr>
            <p:cNvPicPr>
              <a:picLocks noChangeAspect="1"/>
            </p:cNvPicPr>
            <p:nvPr/>
          </p:nvPicPr>
          <p:blipFill>
            <a:blip r:embed="rId14"/>
            <a:srcRect l="2725" t="5870" r="3907" b="380"/>
            <a:stretch>
              <a:fillRect/>
            </a:stretch>
          </p:blipFill>
          <p:spPr>
            <a:xfrm>
              <a:off x="5219115" y="4742984"/>
              <a:ext cx="1516710" cy="156093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1" name="Rectángulo 20">
              <a:extLst>
                <a:ext uri="{FF2B5EF4-FFF2-40B4-BE49-F238E27FC236}">
                  <a16:creationId xmlns:a16="http://schemas.microsoft.com/office/drawing/2014/main" id="{C8962C3B-D670-963D-C16A-1D324FEDB64F}"/>
                </a:ext>
              </a:extLst>
            </p:cNvPr>
            <p:cNvSpPr/>
            <p:nvPr/>
          </p:nvSpPr>
          <p:spPr>
            <a:xfrm>
              <a:off x="4907213" y="4261415"/>
              <a:ext cx="2342223" cy="322723"/>
            </a:xfrm>
            <a:prstGeom prst="rect">
              <a:avLst/>
            </a:prstGeom>
          </p:spPr>
          <p:txBody>
            <a:bodyPr wrap="none">
              <a:spAutoFit/>
            </a:bodyPr>
            <a:lstStyle/>
            <a:p>
              <a:pPr defTabSz="1104047">
                <a:buClr>
                  <a:srgbClr val="000000"/>
                </a:buClr>
                <a:buSzPts val="5000"/>
              </a:pPr>
              <a:r>
                <a:rPr lang="es-ES" sz="1932" b="1" kern="0" dirty="0">
                  <a:solidFill>
                    <a:srgbClr val="FFFFFF"/>
                  </a:solidFill>
                  <a:latin typeface="Arial" panose="020B0604020202020204" pitchFamily="34" charset="0"/>
                  <a:cs typeface="Arial" panose="020B0604020202020204" pitchFamily="34" charset="0"/>
                  <a:sym typeface="Arial"/>
                </a:rPr>
                <a:t>Ing. Nataly Solís, </a:t>
              </a:r>
              <a:r>
                <a:rPr lang="es-ES" sz="1932" b="1" kern="0" dirty="0" err="1">
                  <a:solidFill>
                    <a:srgbClr val="FFFFFF"/>
                  </a:solidFill>
                  <a:latin typeface="Arial" panose="020B0604020202020204" pitchFamily="34" charset="0"/>
                  <a:cs typeface="Arial" panose="020B0604020202020204" pitchFamily="34" charset="0"/>
                  <a:sym typeface="Arial"/>
                </a:rPr>
                <a:t>MsC</a:t>
              </a:r>
              <a:r>
                <a:rPr lang="es-ES" sz="1932" b="1" kern="0" dirty="0">
                  <a:solidFill>
                    <a:srgbClr val="FFFFFF"/>
                  </a:solidFill>
                  <a:latin typeface="Arial" panose="020B0604020202020204" pitchFamily="34" charset="0"/>
                  <a:cs typeface="Arial" panose="020B0604020202020204" pitchFamily="34" charset="0"/>
                  <a:sym typeface="Arial"/>
                </a:rPr>
                <a:t>.</a:t>
              </a:r>
            </a:p>
          </p:txBody>
        </p:sp>
      </p:grpSp>
      <p:grpSp>
        <p:nvGrpSpPr>
          <p:cNvPr id="15" name="Grupo 14">
            <a:extLst>
              <a:ext uri="{FF2B5EF4-FFF2-40B4-BE49-F238E27FC236}">
                <a16:creationId xmlns:a16="http://schemas.microsoft.com/office/drawing/2014/main" id="{D635A24E-D705-3D95-FCB7-13A23BBF886A}"/>
              </a:ext>
            </a:extLst>
          </p:cNvPr>
          <p:cNvGrpSpPr/>
          <p:nvPr/>
        </p:nvGrpSpPr>
        <p:grpSpPr>
          <a:xfrm>
            <a:off x="2030380" y="3886542"/>
            <a:ext cx="3332792" cy="2270623"/>
            <a:chOff x="478690" y="3322276"/>
            <a:chExt cx="2760288" cy="1880577"/>
          </a:xfrm>
        </p:grpSpPr>
        <p:sp>
          <p:nvSpPr>
            <p:cNvPr id="35" name="Rectángulo 34">
              <a:extLst>
                <a:ext uri="{FF2B5EF4-FFF2-40B4-BE49-F238E27FC236}">
                  <a16:creationId xmlns:a16="http://schemas.microsoft.com/office/drawing/2014/main" id="{F3AED8D8-1F81-B1F0-8F6E-03C5DBB0D4A0}"/>
                </a:ext>
              </a:extLst>
            </p:cNvPr>
            <p:cNvSpPr/>
            <p:nvPr/>
          </p:nvSpPr>
          <p:spPr>
            <a:xfrm>
              <a:off x="478690" y="3322276"/>
              <a:ext cx="2760288" cy="338585"/>
            </a:xfrm>
            <a:prstGeom prst="rect">
              <a:avLst/>
            </a:prstGeom>
          </p:spPr>
          <p:txBody>
            <a:bodyPr wrap="none" lIns="110405" tIns="55203" rIns="110405" bIns="55203" anchor="t">
              <a:spAutoFit/>
            </a:bodyPr>
            <a:lstStyle/>
            <a:p>
              <a:pPr defTabSz="1104047">
                <a:buClr>
                  <a:srgbClr val="000000"/>
                </a:buClr>
                <a:buSzPts val="5000"/>
              </a:pPr>
              <a:r>
                <a:rPr lang="es-ES" sz="1932" b="1" kern="0" dirty="0" err="1">
                  <a:solidFill>
                    <a:srgbClr val="FFFFFF"/>
                  </a:solidFill>
                  <a:latin typeface="Arial" panose="020B0604020202020204" pitchFamily="34" charset="0"/>
                  <a:cs typeface="Arial" panose="020B0604020202020204" pitchFamily="34" charset="0"/>
                  <a:sym typeface="Arial"/>
                </a:rPr>
                <a:t>Bqc</a:t>
              </a:r>
              <a:r>
                <a:rPr lang="es-ES" sz="1932" b="1" kern="0" dirty="0">
                  <a:solidFill>
                    <a:srgbClr val="FFFFFF"/>
                  </a:solidFill>
                  <a:latin typeface="Arial" panose="020B0604020202020204" pitchFamily="34" charset="0"/>
                  <a:cs typeface="Arial" panose="020B0604020202020204" pitchFamily="34" charset="0"/>
                  <a:sym typeface="Arial"/>
                </a:rPr>
                <a:t>. Pablo Gonzales, </a:t>
              </a:r>
              <a:r>
                <a:rPr lang="es-ES" sz="1932" b="1" kern="0" dirty="0" err="1">
                  <a:solidFill>
                    <a:srgbClr val="FFFFFF"/>
                  </a:solidFill>
                  <a:latin typeface="Arial" panose="020B0604020202020204" pitchFamily="34" charset="0"/>
                  <a:cs typeface="Arial" panose="020B0604020202020204" pitchFamily="34" charset="0"/>
                  <a:sym typeface="Arial"/>
                </a:rPr>
                <a:t>MsC</a:t>
              </a:r>
              <a:endParaRPr lang="es-ES" sz="1932" b="1" kern="0" dirty="0">
                <a:solidFill>
                  <a:srgbClr val="FFFFFF"/>
                </a:solidFill>
                <a:latin typeface="Arial" panose="020B0604020202020204" pitchFamily="34" charset="0"/>
                <a:cs typeface="Arial" panose="020B0604020202020204" pitchFamily="34" charset="0"/>
                <a:sym typeface="Arial"/>
              </a:endParaRPr>
            </a:p>
          </p:txBody>
        </p:sp>
        <p:pic>
          <p:nvPicPr>
            <p:cNvPr id="11" name="Imagen 10">
              <a:extLst>
                <a:ext uri="{FF2B5EF4-FFF2-40B4-BE49-F238E27FC236}">
                  <a16:creationId xmlns:a16="http://schemas.microsoft.com/office/drawing/2014/main" id="{CAE7A966-2D5A-ECBB-A9DD-349CCFF25261}"/>
                </a:ext>
              </a:extLst>
            </p:cNvPr>
            <p:cNvPicPr>
              <a:picLocks noChangeAspect="1"/>
            </p:cNvPicPr>
            <p:nvPr/>
          </p:nvPicPr>
          <p:blipFill>
            <a:blip r:embed="rId15"/>
            <a:srcRect l="-213" t="8486" r="213" b="24663"/>
            <a:stretch>
              <a:fillRect/>
            </a:stretch>
          </p:blipFill>
          <p:spPr>
            <a:xfrm>
              <a:off x="831786" y="3786414"/>
              <a:ext cx="1412565" cy="1416439"/>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grpSp>
    </p:spTree>
    <p:extLst>
      <p:ext uri="{BB962C8B-B14F-4D97-AF65-F5344CB8AC3E}">
        <p14:creationId xmlns:p14="http://schemas.microsoft.com/office/powerpoint/2010/main" val="14306449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833C5-435E-3178-ED5A-880D4BF6E501}"/>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AD2E0639-5B57-8254-51B6-2A5B02ABF1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 y="0"/>
            <a:ext cx="17999279" cy="8280400"/>
          </a:xfrm>
          <a:prstGeom prst="rect">
            <a:avLst/>
          </a:prstGeom>
        </p:spPr>
      </p:pic>
      <p:sp>
        <p:nvSpPr>
          <p:cNvPr id="6" name="Google Shape;119;p4">
            <a:extLst>
              <a:ext uri="{FF2B5EF4-FFF2-40B4-BE49-F238E27FC236}">
                <a16:creationId xmlns:a16="http://schemas.microsoft.com/office/drawing/2014/main" id="{1C8A92B6-A908-EFB1-FE15-5CCC2C391049}"/>
              </a:ext>
            </a:extLst>
          </p:cNvPr>
          <p:cNvSpPr txBox="1"/>
          <p:nvPr/>
        </p:nvSpPr>
        <p:spPr>
          <a:xfrm>
            <a:off x="6749942" y="3052025"/>
            <a:ext cx="8759231" cy="1367370"/>
          </a:xfrm>
          <a:prstGeom prst="rect">
            <a:avLst/>
          </a:prstGeom>
          <a:noFill/>
          <a:ln>
            <a:noFill/>
          </a:ln>
        </p:spPr>
        <p:txBody>
          <a:bodyPr spcFirstLastPara="1" wrap="square" lIns="134982" tIns="67473" rIns="134982" bIns="67473" anchor="t" anchorCtr="0">
            <a:spAutoFit/>
          </a:bodyPr>
          <a:lstStyle/>
          <a:p>
            <a:pPr marL="0" marR="0" lvl="0" indent="0" algn="l" defTabSz="457200" rtl="0" eaLnBrk="1" fontAlgn="auto" latinLnBrk="0" hangingPunct="1">
              <a:lnSpc>
                <a:spcPct val="100000"/>
              </a:lnSpc>
              <a:spcBef>
                <a:spcPts val="0"/>
              </a:spcBef>
              <a:spcAft>
                <a:spcPts val="0"/>
              </a:spcAft>
              <a:buClr>
                <a:srgbClr val="000000"/>
              </a:buClr>
              <a:buSzPts val="2000"/>
              <a:buFontTx/>
              <a:buNone/>
              <a:tabLst/>
              <a:defRPr/>
            </a:pPr>
            <a:r>
              <a:rPr kumimoji="0" lang="es-MX" sz="40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rPr>
              <a:t>G</a:t>
            </a:r>
            <a:r>
              <a:rPr kumimoji="0" lang="es-EC" sz="40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rPr>
              <a:t>ESTIÓN DE ASEGURAMIENTO DE CALIDAD DE RESULTADOS</a:t>
            </a:r>
            <a:endParaRPr kumimoji="0" sz="40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endParaRPr>
          </a:p>
        </p:txBody>
      </p:sp>
      <p:pic>
        <p:nvPicPr>
          <p:cNvPr id="7" name="Imagen 6">
            <a:extLst>
              <a:ext uri="{FF2B5EF4-FFF2-40B4-BE49-F238E27FC236}">
                <a16:creationId xmlns:a16="http://schemas.microsoft.com/office/drawing/2014/main" id="{01F1B2C8-794A-442D-1636-A35C1A1A0345}"/>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5426224" y="3052025"/>
            <a:ext cx="1323719" cy="1323719"/>
          </a:xfrm>
          <a:prstGeom prst="rect">
            <a:avLst/>
          </a:prstGeom>
        </p:spPr>
      </p:pic>
    </p:spTree>
    <p:extLst>
      <p:ext uri="{BB962C8B-B14F-4D97-AF65-F5344CB8AC3E}">
        <p14:creationId xmlns:p14="http://schemas.microsoft.com/office/powerpoint/2010/main" val="2026340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FEB1791-6BDE-7B59-5314-240FEE9D7CAE}"/>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750BAAE8-8E4F-9192-66EC-C989FA79D323}"/>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4E18E4B2-6052-196C-B7D3-D26F57004332}"/>
              </a:ext>
            </a:extLst>
          </p:cNvPr>
          <p:cNvSpPr txBox="1"/>
          <p:nvPr/>
        </p:nvSpPr>
        <p:spPr>
          <a:xfrm>
            <a:off x="900732" y="314515"/>
            <a:ext cx="840229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GESTIÓN DE ASEGURAMIENTO DE CALIDAD DE RESULTADOS</a:t>
            </a: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graphicFrame>
        <p:nvGraphicFramePr>
          <p:cNvPr id="4" name="Gráfico 3">
            <a:extLst>
              <a:ext uri="{FF2B5EF4-FFF2-40B4-BE49-F238E27FC236}">
                <a16:creationId xmlns:a16="http://schemas.microsoft.com/office/drawing/2014/main" id="{DAA69F02-D8F3-9CA2-8078-180E0EA63D3B}"/>
              </a:ext>
            </a:extLst>
          </p:cNvPr>
          <p:cNvGraphicFramePr>
            <a:graphicFrameLocks/>
          </p:cNvGraphicFramePr>
          <p:nvPr/>
        </p:nvGraphicFramePr>
        <p:xfrm>
          <a:off x="0" y="3758112"/>
          <a:ext cx="4261089" cy="3250598"/>
        </p:xfrm>
        <a:graphic>
          <a:graphicData uri="http://schemas.openxmlformats.org/drawingml/2006/chart">
            <c:chart xmlns:c="http://schemas.openxmlformats.org/drawingml/2006/chart" xmlns:r="http://schemas.openxmlformats.org/officeDocument/2006/relationships" r:id="rId4"/>
          </a:graphicData>
        </a:graphic>
      </p:graphicFrame>
      <p:pic>
        <p:nvPicPr>
          <p:cNvPr id="5" name="Imagen 4">
            <a:extLst>
              <a:ext uri="{FF2B5EF4-FFF2-40B4-BE49-F238E27FC236}">
                <a16:creationId xmlns:a16="http://schemas.microsoft.com/office/drawing/2014/main" id="{E05C0231-C331-8889-0E96-15EAF8F679AD}"/>
              </a:ext>
            </a:extLst>
          </p:cNvPr>
          <p:cNvPicPr>
            <a:picLocks noChangeAspect="1"/>
          </p:cNvPicPr>
          <p:nvPr/>
        </p:nvPicPr>
        <p:blipFill rotWithShape="1">
          <a:blip r:embed="rId5">
            <a:extLst>
              <a:ext uri="{28A0092B-C50C-407E-A947-70E740481C1C}">
                <a14:useLocalDpi xmlns:a14="http://schemas.microsoft.com/office/drawing/2010/main" val="0"/>
              </a:ext>
            </a:extLst>
          </a:blip>
          <a:srcRect l="5112" t="19818" r="24120" b="7508"/>
          <a:stretch>
            <a:fillRect/>
          </a:stretch>
        </p:blipFill>
        <p:spPr bwMode="auto">
          <a:xfrm>
            <a:off x="4863339" y="1461094"/>
            <a:ext cx="6959197" cy="5358212"/>
          </a:xfrm>
          <a:prstGeom prst="rect">
            <a:avLst/>
          </a:prstGeom>
          <a:noFill/>
          <a:ln>
            <a:noFill/>
          </a:ln>
          <a:extLst>
            <a:ext uri="{53640926-AAD7-44D8-BBD7-CCE9431645EC}">
              <a14:shadowObscured xmlns:a14="http://schemas.microsoft.com/office/drawing/2010/main"/>
            </a:ext>
          </a:extLst>
        </p:spPr>
      </p:pic>
      <p:sp>
        <p:nvSpPr>
          <p:cNvPr id="6" name="CuadroTexto 5">
            <a:extLst>
              <a:ext uri="{FF2B5EF4-FFF2-40B4-BE49-F238E27FC236}">
                <a16:creationId xmlns:a16="http://schemas.microsoft.com/office/drawing/2014/main" id="{9E4FB068-C354-032C-9B11-77064A0C8AFA}"/>
              </a:ext>
            </a:extLst>
          </p:cNvPr>
          <p:cNvSpPr txBox="1"/>
          <p:nvPr/>
        </p:nvSpPr>
        <p:spPr>
          <a:xfrm>
            <a:off x="171763" y="1912958"/>
            <a:ext cx="4510652"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2D2D93"/>
                </a:solidFill>
                <a:effectLst/>
                <a:uLnTx/>
                <a:uFillTx/>
                <a:latin typeface="Barlow Condensed Medium" pitchFamily="2" charset="77"/>
                <a:ea typeface="+mn-ea"/>
                <a:cs typeface="+mn-cs"/>
              </a:rPr>
              <a:t>Mantenimiento de la Certificación del Sistema De Gestión de Calidad basado en la Norma ISO 9001:2015</a:t>
            </a:r>
          </a:p>
        </p:txBody>
      </p:sp>
      <p:graphicFrame>
        <p:nvGraphicFramePr>
          <p:cNvPr id="7" name="Diagrama 6">
            <a:extLst>
              <a:ext uri="{FF2B5EF4-FFF2-40B4-BE49-F238E27FC236}">
                <a16:creationId xmlns:a16="http://schemas.microsoft.com/office/drawing/2014/main" id="{3570D387-33FB-7C36-D42F-97C7B2FEC8CD}"/>
              </a:ext>
            </a:extLst>
          </p:cNvPr>
          <p:cNvGraphicFramePr/>
          <p:nvPr/>
        </p:nvGraphicFramePr>
        <p:xfrm>
          <a:off x="12230766" y="1381580"/>
          <a:ext cx="5598134" cy="67763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 name="CuadroTexto 8">
            <a:extLst>
              <a:ext uri="{FF2B5EF4-FFF2-40B4-BE49-F238E27FC236}">
                <a16:creationId xmlns:a16="http://schemas.microsoft.com/office/drawing/2014/main" id="{D5827233-72AE-B1D4-1EA1-5E4EA8412BEE}"/>
              </a:ext>
            </a:extLst>
          </p:cNvPr>
          <p:cNvSpPr txBox="1"/>
          <p:nvPr/>
        </p:nvSpPr>
        <p:spPr>
          <a:xfrm>
            <a:off x="12123672" y="768596"/>
            <a:ext cx="5812321"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2D2D93"/>
                </a:solidFill>
                <a:effectLst/>
                <a:uLnTx/>
                <a:uFillTx/>
                <a:latin typeface="Barlow Condensed Medium" pitchFamily="2" charset="77"/>
                <a:ea typeface="+mn-ea"/>
                <a:cs typeface="+mn-cs"/>
              </a:rPr>
              <a:t>Implementación de Ciclos de Mejora Continua </a:t>
            </a:r>
          </a:p>
        </p:txBody>
      </p:sp>
      <p:sp>
        <p:nvSpPr>
          <p:cNvPr id="10" name="CuadroTexto 9">
            <a:extLst>
              <a:ext uri="{FF2B5EF4-FFF2-40B4-BE49-F238E27FC236}">
                <a16:creationId xmlns:a16="http://schemas.microsoft.com/office/drawing/2014/main" id="{611B1998-8C5F-12DE-BE37-77E4640FD026}"/>
              </a:ext>
            </a:extLst>
          </p:cNvPr>
          <p:cNvSpPr txBox="1"/>
          <p:nvPr/>
        </p:nvSpPr>
        <p:spPr>
          <a:xfrm>
            <a:off x="5710261" y="1230261"/>
            <a:ext cx="451065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2D2D93"/>
                </a:solidFill>
                <a:effectLst/>
                <a:uLnTx/>
                <a:uFillTx/>
                <a:latin typeface="Barlow Condensed Medium" pitchFamily="2" charset="77"/>
                <a:ea typeface="+mn-ea"/>
                <a:cs typeface="+mn-cs"/>
              </a:rPr>
              <a:t>Documentación SGC y Supervisiones</a:t>
            </a:r>
          </a:p>
        </p:txBody>
      </p:sp>
    </p:spTree>
    <p:extLst>
      <p:ext uri="{BB962C8B-B14F-4D97-AF65-F5344CB8AC3E}">
        <p14:creationId xmlns:p14="http://schemas.microsoft.com/office/powerpoint/2010/main" val="2682481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317D15A-2B3F-63E0-D661-495A7EF66778}"/>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4E975BE1-081F-3531-9343-2C8BE268AE7E}"/>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05DA86D9-4071-6F16-B049-8194D1F51F23}"/>
              </a:ext>
            </a:extLst>
          </p:cNvPr>
          <p:cNvSpPr txBox="1"/>
          <p:nvPr/>
        </p:nvSpPr>
        <p:spPr>
          <a:xfrm>
            <a:off x="900732" y="314515"/>
            <a:ext cx="5734845" cy="584775"/>
          </a:xfrm>
          <a:prstGeom prst="rect">
            <a:avLst/>
          </a:prstGeom>
          <a:noFill/>
        </p:spPr>
        <p:txBody>
          <a:bodyPr wrap="square" rtlCol="0">
            <a:spAutoFit/>
          </a:bodyPr>
          <a:lstStyle/>
          <a:p>
            <a:r>
              <a:rPr lang="es-EC" sz="3200" b="1" noProof="0" dirty="0">
                <a:solidFill>
                  <a:srgbClr val="1E3A8A"/>
                </a:solidFill>
                <a:latin typeface="Helvetica" pitchFamily="2" charset="77"/>
              </a:rPr>
              <a:t>CIREV — Gestión 2025</a:t>
            </a:r>
          </a:p>
        </p:txBody>
      </p:sp>
      <p:grpSp>
        <p:nvGrpSpPr>
          <p:cNvPr id="118" name="Grupo 117">
            <a:extLst>
              <a:ext uri="{FF2B5EF4-FFF2-40B4-BE49-F238E27FC236}">
                <a16:creationId xmlns:a16="http://schemas.microsoft.com/office/drawing/2014/main" id="{E9FF33EB-FB1F-CB44-D470-4FE063196445}"/>
              </a:ext>
            </a:extLst>
          </p:cNvPr>
          <p:cNvGrpSpPr/>
          <p:nvPr/>
        </p:nvGrpSpPr>
        <p:grpSpPr>
          <a:xfrm>
            <a:off x="8422870" y="1603753"/>
            <a:ext cx="7694639" cy="5657086"/>
            <a:chOff x="8060652" y="520400"/>
            <a:chExt cx="9747580" cy="6117459"/>
          </a:xfrm>
        </p:grpSpPr>
        <p:pic>
          <p:nvPicPr>
            <p:cNvPr id="103" name="Imagen 102">
              <a:extLst>
                <a:ext uri="{FF2B5EF4-FFF2-40B4-BE49-F238E27FC236}">
                  <a16:creationId xmlns:a16="http://schemas.microsoft.com/office/drawing/2014/main" id="{1D468B94-C48C-97BC-E5ED-C366C299462A}"/>
                </a:ext>
              </a:extLst>
            </p:cNvPr>
            <p:cNvPicPr>
              <a:picLocks noChangeAspect="1"/>
            </p:cNvPicPr>
            <p:nvPr/>
          </p:nvPicPr>
          <p:blipFill>
            <a:blip r:embed="rId4">
              <a:extLst>
                <a:ext uri="{28A0092B-C50C-407E-A947-70E740481C1C}">
                  <a14:useLocalDpi xmlns:a14="http://schemas.microsoft.com/office/drawing/2010/main" val="0"/>
                </a:ext>
              </a:extLst>
            </a:blip>
            <a:srcRect b="19029"/>
            <a:stretch>
              <a:fillRect/>
            </a:stretch>
          </p:blipFill>
          <p:spPr>
            <a:xfrm>
              <a:off x="8800878" y="1326206"/>
              <a:ext cx="8608500" cy="4737161"/>
            </a:xfrm>
            <a:prstGeom prst="rect">
              <a:avLst/>
            </a:prstGeom>
          </p:spPr>
        </p:pic>
        <p:grpSp>
          <p:nvGrpSpPr>
            <p:cNvPr id="104" name="Grupo 103">
              <a:extLst>
                <a:ext uri="{FF2B5EF4-FFF2-40B4-BE49-F238E27FC236}">
                  <a16:creationId xmlns:a16="http://schemas.microsoft.com/office/drawing/2014/main" id="{4322BA15-A25F-55CC-35A4-ECF1132829F1}"/>
                </a:ext>
              </a:extLst>
            </p:cNvPr>
            <p:cNvGrpSpPr/>
            <p:nvPr/>
          </p:nvGrpSpPr>
          <p:grpSpPr>
            <a:xfrm>
              <a:off x="8637854" y="4778112"/>
              <a:ext cx="2766568" cy="1859747"/>
              <a:chOff x="9228933" y="5760719"/>
              <a:chExt cx="7857330" cy="1280160"/>
            </a:xfrm>
          </p:grpSpPr>
          <p:sp>
            <p:nvSpPr>
              <p:cNvPr id="89" name="Rounded Rectangle 48">
                <a:extLst>
                  <a:ext uri="{FF2B5EF4-FFF2-40B4-BE49-F238E27FC236}">
                    <a16:creationId xmlns:a16="http://schemas.microsoft.com/office/drawing/2014/main" id="{FBDB373D-A159-B2ED-6BA8-759477E06E30}"/>
                  </a:ext>
                </a:extLst>
              </p:cNvPr>
              <p:cNvSpPr/>
              <p:nvPr/>
            </p:nvSpPr>
            <p:spPr>
              <a:xfrm>
                <a:off x="9228933" y="5760719"/>
                <a:ext cx="7857330" cy="1280160"/>
              </a:xfrm>
              <a:prstGeom prst="roundRect">
                <a:avLst/>
              </a:prstGeom>
              <a:solidFill>
                <a:srgbClr val="F1F5F9"/>
              </a:solid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endParaRPr lang="es-EC" noProof="0" dirty="0"/>
              </a:p>
            </p:txBody>
          </p:sp>
          <p:sp>
            <p:nvSpPr>
              <p:cNvPr id="91" name="Rectangle 49">
                <a:extLst>
                  <a:ext uri="{FF2B5EF4-FFF2-40B4-BE49-F238E27FC236}">
                    <a16:creationId xmlns:a16="http://schemas.microsoft.com/office/drawing/2014/main" id="{9AD98CBD-5717-84AD-5CEA-56F6F953A1D2}"/>
                  </a:ext>
                </a:extLst>
              </p:cNvPr>
              <p:cNvSpPr/>
              <p:nvPr/>
            </p:nvSpPr>
            <p:spPr>
              <a:xfrm>
                <a:off x="9435970" y="5892128"/>
                <a:ext cx="135108" cy="190673"/>
              </a:xfrm>
              <a:prstGeom prst="rect">
                <a:avLst/>
              </a:prstGeom>
              <a:solidFill>
                <a:srgbClr val="15803D"/>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endParaRPr lang="es-EC" noProof="0" dirty="0"/>
              </a:p>
            </p:txBody>
          </p:sp>
          <p:sp>
            <p:nvSpPr>
              <p:cNvPr id="93" name="TextBox 50">
                <a:extLst>
                  <a:ext uri="{FF2B5EF4-FFF2-40B4-BE49-F238E27FC236}">
                    <a16:creationId xmlns:a16="http://schemas.microsoft.com/office/drawing/2014/main" id="{10FF9390-63EC-2D4D-5ECE-2544CF2BA485}"/>
                  </a:ext>
                </a:extLst>
              </p:cNvPr>
              <p:cNvSpPr txBox="1"/>
              <p:nvPr/>
            </p:nvSpPr>
            <p:spPr>
              <a:xfrm>
                <a:off x="9640412" y="5880643"/>
                <a:ext cx="7308692" cy="190673"/>
              </a:xfrm>
              <a:prstGeom prst="rect">
                <a:avLst/>
              </a:prstGeom>
              <a:noFill/>
            </p:spPr>
            <p:txBody>
              <a:bodyPr wrap="square" lIns="0" tIns="0" rIns="0" bIns="0" anchor="t">
                <a:spAutoFit/>
              </a:bodyPr>
              <a:lstStyle/>
              <a:p>
                <a:pPr algn="l"/>
                <a:r>
                  <a:rPr lang="es-EC" b="1" i="0" noProof="0" dirty="0">
                    <a:latin typeface="Helvetica"/>
                  </a:rPr>
                  <a:t>Senescyt YuyaIPI</a:t>
                </a:r>
              </a:p>
            </p:txBody>
          </p:sp>
          <p:sp>
            <p:nvSpPr>
              <p:cNvPr id="95" name="TextBox 51">
                <a:extLst>
                  <a:ext uri="{FF2B5EF4-FFF2-40B4-BE49-F238E27FC236}">
                    <a16:creationId xmlns:a16="http://schemas.microsoft.com/office/drawing/2014/main" id="{3BA165D4-938B-8948-2DC5-08607DBCDD14}"/>
                  </a:ext>
                </a:extLst>
              </p:cNvPr>
              <p:cNvSpPr txBox="1"/>
              <p:nvPr/>
            </p:nvSpPr>
            <p:spPr>
              <a:xfrm>
                <a:off x="9640411" y="6333788"/>
                <a:ext cx="7181752" cy="412379"/>
              </a:xfrm>
              <a:prstGeom prst="rect">
                <a:avLst/>
              </a:prstGeom>
              <a:noFill/>
            </p:spPr>
            <p:txBody>
              <a:bodyPr wrap="square" lIns="0" tIns="0" rIns="0" bIns="0" anchor="t">
                <a:spAutoFit/>
              </a:bodyPr>
              <a:lstStyle/>
              <a:p>
                <a:pPr algn="l"/>
                <a:r>
                  <a:rPr lang="es-EC" dirty="0">
                    <a:latin typeface="Helvetica"/>
                  </a:rPr>
                  <a:t>Adecuación de la Biofábrica</a:t>
                </a:r>
                <a:endParaRPr lang="es-EC" b="0" i="0" noProof="0" dirty="0">
                  <a:latin typeface="Helvetica"/>
                </a:endParaRPr>
              </a:p>
            </p:txBody>
          </p:sp>
        </p:grpSp>
        <p:grpSp>
          <p:nvGrpSpPr>
            <p:cNvPr id="108" name="Grupo 107">
              <a:extLst>
                <a:ext uri="{FF2B5EF4-FFF2-40B4-BE49-F238E27FC236}">
                  <a16:creationId xmlns:a16="http://schemas.microsoft.com/office/drawing/2014/main" id="{F4B49E78-ECA7-D9B6-4F17-FFC364C30C2F}"/>
                </a:ext>
              </a:extLst>
            </p:cNvPr>
            <p:cNvGrpSpPr/>
            <p:nvPr/>
          </p:nvGrpSpPr>
          <p:grpSpPr>
            <a:xfrm>
              <a:off x="14997824" y="4428200"/>
              <a:ext cx="2810408" cy="1635165"/>
              <a:chOff x="8430620" y="5760719"/>
              <a:chExt cx="8792802" cy="1686277"/>
            </a:xfrm>
          </p:grpSpPr>
          <p:sp>
            <p:nvSpPr>
              <p:cNvPr id="109" name="Rounded Rectangle 48">
                <a:extLst>
                  <a:ext uri="{FF2B5EF4-FFF2-40B4-BE49-F238E27FC236}">
                    <a16:creationId xmlns:a16="http://schemas.microsoft.com/office/drawing/2014/main" id="{203ED7C5-C5A0-162C-6386-A50C02323A75}"/>
                  </a:ext>
                </a:extLst>
              </p:cNvPr>
              <p:cNvSpPr/>
              <p:nvPr/>
            </p:nvSpPr>
            <p:spPr>
              <a:xfrm>
                <a:off x="8430620" y="5760719"/>
                <a:ext cx="8655641" cy="1686277"/>
              </a:xfrm>
              <a:prstGeom prst="roundRect">
                <a:avLst/>
              </a:prstGeom>
              <a:solidFill>
                <a:srgbClr val="F1F5F9"/>
              </a:solid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endParaRPr lang="es-EC" noProof="0" dirty="0"/>
              </a:p>
            </p:txBody>
          </p:sp>
          <p:sp>
            <p:nvSpPr>
              <p:cNvPr id="110" name="Rectangle 49">
                <a:extLst>
                  <a:ext uri="{FF2B5EF4-FFF2-40B4-BE49-F238E27FC236}">
                    <a16:creationId xmlns:a16="http://schemas.microsoft.com/office/drawing/2014/main" id="{2E8DE860-BB61-30E5-FA81-AE4B3BF0D306}"/>
                  </a:ext>
                </a:extLst>
              </p:cNvPr>
              <p:cNvSpPr/>
              <p:nvPr/>
            </p:nvSpPr>
            <p:spPr>
              <a:xfrm>
                <a:off x="9561354" y="5946333"/>
                <a:ext cx="205997" cy="228695"/>
              </a:xfrm>
              <a:prstGeom prst="rect">
                <a:avLst/>
              </a:prstGeom>
              <a:solidFill>
                <a:srgbClr val="15803D"/>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endParaRPr lang="es-EC" noProof="0" dirty="0"/>
              </a:p>
            </p:txBody>
          </p:sp>
          <p:sp>
            <p:nvSpPr>
              <p:cNvPr id="111" name="TextBox 50">
                <a:extLst>
                  <a:ext uri="{FF2B5EF4-FFF2-40B4-BE49-F238E27FC236}">
                    <a16:creationId xmlns:a16="http://schemas.microsoft.com/office/drawing/2014/main" id="{1EC2712B-8B0E-84F1-45B7-687050259248}"/>
                  </a:ext>
                </a:extLst>
              </p:cNvPr>
              <p:cNvSpPr txBox="1"/>
              <p:nvPr/>
            </p:nvSpPr>
            <p:spPr>
              <a:xfrm>
                <a:off x="9914730" y="5899930"/>
                <a:ext cx="7308692" cy="190673"/>
              </a:xfrm>
              <a:prstGeom prst="rect">
                <a:avLst/>
              </a:prstGeom>
              <a:noFill/>
            </p:spPr>
            <p:txBody>
              <a:bodyPr wrap="square" lIns="0" tIns="0" rIns="0" bIns="0" anchor="t">
                <a:spAutoFit/>
              </a:bodyPr>
              <a:lstStyle/>
              <a:p>
                <a:pPr algn="l"/>
                <a:r>
                  <a:rPr lang="es-EC" b="1" i="0" noProof="0" dirty="0">
                    <a:latin typeface="Helvetica"/>
                  </a:rPr>
                  <a:t>OIEA</a:t>
                </a:r>
              </a:p>
            </p:txBody>
          </p:sp>
          <p:sp>
            <p:nvSpPr>
              <p:cNvPr id="112" name="TextBox 51">
                <a:extLst>
                  <a:ext uri="{FF2B5EF4-FFF2-40B4-BE49-F238E27FC236}">
                    <a16:creationId xmlns:a16="http://schemas.microsoft.com/office/drawing/2014/main" id="{C06AD926-B879-F32A-6843-B31BC2FAE86C}"/>
                  </a:ext>
                </a:extLst>
              </p:cNvPr>
              <p:cNvSpPr txBox="1"/>
              <p:nvPr/>
            </p:nvSpPr>
            <p:spPr>
              <a:xfrm>
                <a:off x="9767351" y="6229814"/>
                <a:ext cx="7181755" cy="583029"/>
              </a:xfrm>
              <a:prstGeom prst="rect">
                <a:avLst/>
              </a:prstGeom>
              <a:noFill/>
            </p:spPr>
            <p:txBody>
              <a:bodyPr wrap="square" lIns="0" tIns="0" rIns="0" bIns="0" anchor="t">
                <a:spAutoFit/>
              </a:bodyPr>
              <a:lstStyle/>
              <a:p>
                <a:pPr algn="l"/>
                <a:r>
                  <a:rPr lang="es-EC" b="0" i="0" noProof="0" dirty="0">
                    <a:latin typeface="Helvetica"/>
                  </a:rPr>
                  <a:t>Donaciones para el proyecto ECU5035</a:t>
                </a:r>
                <a:r>
                  <a:rPr lang="es-EC" b="0" i="0" noProof="0" dirty="0">
                    <a:solidFill>
                      <a:srgbClr val="64748B"/>
                    </a:solidFill>
                    <a:latin typeface="Helvetica"/>
                  </a:rPr>
                  <a:t>.</a:t>
                </a:r>
              </a:p>
            </p:txBody>
          </p:sp>
        </p:grpSp>
        <p:grpSp>
          <p:nvGrpSpPr>
            <p:cNvPr id="113" name="Grupo 112">
              <a:extLst>
                <a:ext uri="{FF2B5EF4-FFF2-40B4-BE49-F238E27FC236}">
                  <a16:creationId xmlns:a16="http://schemas.microsoft.com/office/drawing/2014/main" id="{332E1C3D-ABBA-132C-62B8-6411AD540A72}"/>
                </a:ext>
              </a:extLst>
            </p:cNvPr>
            <p:cNvGrpSpPr/>
            <p:nvPr/>
          </p:nvGrpSpPr>
          <p:grpSpPr>
            <a:xfrm>
              <a:off x="8060652" y="520400"/>
              <a:ext cx="2919506" cy="1526834"/>
              <a:chOff x="-4148474" y="5813062"/>
              <a:chExt cx="8419015" cy="1342521"/>
            </a:xfrm>
          </p:grpSpPr>
          <p:sp>
            <p:nvSpPr>
              <p:cNvPr id="114" name="Rounded Rectangle 48">
                <a:extLst>
                  <a:ext uri="{FF2B5EF4-FFF2-40B4-BE49-F238E27FC236}">
                    <a16:creationId xmlns:a16="http://schemas.microsoft.com/office/drawing/2014/main" id="{1E4195B2-725F-505C-5A17-52BDB05BA8DE}"/>
                  </a:ext>
                </a:extLst>
              </p:cNvPr>
              <p:cNvSpPr/>
              <p:nvPr/>
            </p:nvSpPr>
            <p:spPr>
              <a:xfrm>
                <a:off x="-4148474" y="5813062"/>
                <a:ext cx="8132477" cy="1342521"/>
              </a:xfrm>
              <a:prstGeom prst="roundRect">
                <a:avLst/>
              </a:prstGeom>
              <a:solidFill>
                <a:srgbClr val="F1F5F9"/>
              </a:solid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endParaRPr lang="es-EC" noProof="0" dirty="0"/>
              </a:p>
            </p:txBody>
          </p:sp>
          <p:sp>
            <p:nvSpPr>
              <p:cNvPr id="117" name="TextBox 51">
                <a:extLst>
                  <a:ext uri="{FF2B5EF4-FFF2-40B4-BE49-F238E27FC236}">
                    <a16:creationId xmlns:a16="http://schemas.microsoft.com/office/drawing/2014/main" id="{8FE92908-A735-25E4-0796-698DD7207979}"/>
                  </a:ext>
                </a:extLst>
              </p:cNvPr>
              <p:cNvSpPr txBox="1"/>
              <p:nvPr/>
            </p:nvSpPr>
            <p:spPr>
              <a:xfrm>
                <a:off x="-2911216" y="5883917"/>
                <a:ext cx="7181757" cy="1053527"/>
              </a:xfrm>
              <a:prstGeom prst="rect">
                <a:avLst/>
              </a:prstGeom>
              <a:noFill/>
            </p:spPr>
            <p:txBody>
              <a:bodyPr wrap="square" lIns="0" tIns="0" rIns="0" bIns="0" anchor="t">
                <a:spAutoFit/>
              </a:bodyPr>
              <a:lstStyle/>
              <a:p>
                <a:r>
                  <a:rPr lang="es-MX" b="1" dirty="0">
                    <a:latin typeface="Helvetica"/>
                  </a:rPr>
                  <a:t>Convenio GADDMQ</a:t>
                </a:r>
              </a:p>
              <a:p>
                <a:pPr algn="l"/>
                <a:r>
                  <a:rPr lang="es-EC" b="0" i="0" noProof="0" dirty="0">
                    <a:latin typeface="Helvetica"/>
                  </a:rPr>
                  <a:t>Implementación TIE en Pacto.</a:t>
                </a:r>
              </a:p>
            </p:txBody>
          </p:sp>
        </p:grpSp>
      </p:grpSp>
      <p:graphicFrame>
        <p:nvGraphicFramePr>
          <p:cNvPr id="120" name="Tabla 119">
            <a:extLst>
              <a:ext uri="{FF2B5EF4-FFF2-40B4-BE49-F238E27FC236}">
                <a16:creationId xmlns:a16="http://schemas.microsoft.com/office/drawing/2014/main" id="{94AF9471-E910-54F2-4A31-C896B3AE7D3A}"/>
              </a:ext>
            </a:extLst>
          </p:cNvPr>
          <p:cNvGraphicFramePr>
            <a:graphicFrameLocks noGrp="1"/>
          </p:cNvGraphicFramePr>
          <p:nvPr>
            <p:extLst>
              <p:ext uri="{D42A27DB-BD31-4B8C-83A1-F6EECF244321}">
                <p14:modId xmlns:p14="http://schemas.microsoft.com/office/powerpoint/2010/main" val="1296386561"/>
              </p:ext>
            </p:extLst>
          </p:nvPr>
        </p:nvGraphicFramePr>
        <p:xfrm>
          <a:off x="680458" y="2207585"/>
          <a:ext cx="7079648" cy="6019767"/>
        </p:xfrm>
        <a:graphic>
          <a:graphicData uri="http://schemas.openxmlformats.org/drawingml/2006/table">
            <a:tbl>
              <a:tblPr firstRow="1" bandRow="1">
                <a:tableStyleId>{5C22544A-7EE6-4342-B048-85BDC9FD1C3A}</a:tableStyleId>
              </a:tblPr>
              <a:tblGrid>
                <a:gridCol w="2066865">
                  <a:extLst>
                    <a:ext uri="{9D8B030D-6E8A-4147-A177-3AD203B41FA5}">
                      <a16:colId xmlns:a16="http://schemas.microsoft.com/office/drawing/2014/main" val="1777839541"/>
                    </a:ext>
                  </a:extLst>
                </a:gridCol>
                <a:gridCol w="5012783">
                  <a:extLst>
                    <a:ext uri="{9D8B030D-6E8A-4147-A177-3AD203B41FA5}">
                      <a16:colId xmlns:a16="http://schemas.microsoft.com/office/drawing/2014/main" val="4107669003"/>
                    </a:ext>
                  </a:extLst>
                </a:gridCol>
              </a:tblGrid>
              <a:tr h="597904">
                <a:tc>
                  <a:txBody>
                    <a:bodyPr/>
                    <a:lstStyle/>
                    <a:p>
                      <a:pPr algn="ctr"/>
                      <a:r>
                        <a:rPr lang="es-EC" sz="1600" b="1" dirty="0">
                          <a:solidFill>
                            <a:srgbClr val="FFFFFF"/>
                          </a:solidFill>
                          <a:latin typeface="Helvetica"/>
                          <a:cs typeface="Helvetica"/>
                        </a:rPr>
                        <a:t>Código</a:t>
                      </a:r>
                    </a:p>
                  </a:txBody>
                  <a:tcPr anchor="ctr">
                    <a:solidFill>
                      <a:srgbClr val="1E3A8A"/>
                    </a:solidFill>
                  </a:tcPr>
                </a:tc>
                <a:tc>
                  <a:txBody>
                    <a:bodyPr/>
                    <a:lstStyle/>
                    <a:p>
                      <a:pPr algn="ctr"/>
                      <a:r>
                        <a:rPr lang="es-EC" sz="1600" b="1" dirty="0">
                          <a:solidFill>
                            <a:srgbClr val="FFFFFF"/>
                          </a:solidFill>
                          <a:latin typeface="Helvetica"/>
                          <a:cs typeface="Helvetica"/>
                        </a:rPr>
                        <a:t>Cinco Proyectos ejecutados</a:t>
                      </a:r>
                    </a:p>
                  </a:txBody>
                  <a:tcPr anchor="ctr">
                    <a:solidFill>
                      <a:srgbClr val="1E3A8A"/>
                    </a:solidFill>
                  </a:tcPr>
                </a:tc>
                <a:extLst>
                  <a:ext uri="{0D108BD9-81ED-4DB2-BD59-A6C34878D82A}">
                    <a16:rowId xmlns:a16="http://schemas.microsoft.com/office/drawing/2014/main" val="2763150591"/>
                  </a:ext>
                </a:extLst>
              </a:tr>
              <a:tr h="1032743">
                <a:tc>
                  <a:txBody>
                    <a:bodyPr/>
                    <a:lstStyle/>
                    <a:p>
                      <a:pPr algn="ctr"/>
                      <a:r>
                        <a:rPr lang="es-EC" sz="1600" b="1" dirty="0">
                          <a:solidFill>
                            <a:srgbClr val="1E3A8A"/>
                          </a:solidFill>
                          <a:latin typeface="Helvetica"/>
                          <a:cs typeface="Helvetica"/>
                        </a:rPr>
                        <a:t>OIEA-CRP D-44004</a:t>
                      </a:r>
                    </a:p>
                  </a:txBody>
                  <a:tcPr anchor="ctr">
                    <a:solidFill>
                      <a:srgbClr val="EFF6FF"/>
                    </a:solidFill>
                  </a:tcPr>
                </a:tc>
                <a:tc>
                  <a:txBody>
                    <a:bodyPr/>
                    <a:lstStyle/>
                    <a:p>
                      <a:pPr algn="l"/>
                      <a:r>
                        <a:rPr lang="es-EC" sz="2400" b="0" dirty="0">
                          <a:solidFill>
                            <a:srgbClr val="1E293B"/>
                          </a:solidFill>
                          <a:latin typeface="Helvetica"/>
                          <a:cs typeface="Helvetica"/>
                        </a:rPr>
                        <a:t>Estudio del efecto de la esterilización por Radiación Gamma en </a:t>
                      </a:r>
                      <a:r>
                        <a:rPr lang="es-EC" sz="2400" b="0" i="1" dirty="0">
                          <a:solidFill>
                            <a:srgbClr val="1E293B"/>
                          </a:solidFill>
                          <a:latin typeface="Helvetica"/>
                          <a:cs typeface="Helvetica"/>
                        </a:rPr>
                        <a:t>A. aegypti</a:t>
                      </a:r>
                      <a:r>
                        <a:rPr lang="es-EC" sz="2400" b="0" dirty="0">
                          <a:solidFill>
                            <a:srgbClr val="1E293B"/>
                          </a:solidFill>
                          <a:latin typeface="Helvetica"/>
                          <a:cs typeface="Helvetica"/>
                        </a:rPr>
                        <a:t>.</a:t>
                      </a:r>
                    </a:p>
                  </a:txBody>
                  <a:tcPr anchor="ctr">
                    <a:solidFill>
                      <a:srgbClr val="EFF6FF"/>
                    </a:solidFill>
                  </a:tcPr>
                </a:tc>
                <a:extLst>
                  <a:ext uri="{0D108BD9-81ED-4DB2-BD59-A6C34878D82A}">
                    <a16:rowId xmlns:a16="http://schemas.microsoft.com/office/drawing/2014/main" val="2544238755"/>
                  </a:ext>
                </a:extLst>
              </a:tr>
              <a:tr h="1032743">
                <a:tc>
                  <a:txBody>
                    <a:bodyPr/>
                    <a:lstStyle/>
                    <a:p>
                      <a:pPr algn="ctr"/>
                      <a:r>
                        <a:rPr lang="es-EC" sz="1600" b="1">
                          <a:solidFill>
                            <a:srgbClr val="1E3A8A"/>
                          </a:solidFill>
                          <a:latin typeface="Helvetica"/>
                          <a:cs typeface="Helvetica"/>
                        </a:rPr>
                        <a:t>OIEA ECU5035</a:t>
                      </a:r>
                    </a:p>
                  </a:txBody>
                  <a:tcPr anchor="ctr">
                    <a:solidFill>
                      <a:srgbClr val="FFFFFF"/>
                    </a:solidFill>
                  </a:tcPr>
                </a:tc>
                <a:tc>
                  <a:txBody>
                    <a:bodyPr/>
                    <a:lstStyle/>
                    <a:p>
                      <a:pPr algn="l"/>
                      <a:r>
                        <a:rPr lang="es-EC" sz="2400" b="0" dirty="0">
                          <a:solidFill>
                            <a:srgbClr val="1E293B"/>
                          </a:solidFill>
                          <a:latin typeface="Helvetica"/>
                          <a:cs typeface="Helvetica"/>
                        </a:rPr>
                        <a:t>Viabilidad de TIE para control de vectores invasores a nivel piloto.</a:t>
                      </a:r>
                    </a:p>
                  </a:txBody>
                  <a:tcPr anchor="ctr">
                    <a:solidFill>
                      <a:srgbClr val="FFFFFF"/>
                    </a:solidFill>
                  </a:tcPr>
                </a:tc>
                <a:extLst>
                  <a:ext uri="{0D108BD9-81ED-4DB2-BD59-A6C34878D82A}">
                    <a16:rowId xmlns:a16="http://schemas.microsoft.com/office/drawing/2014/main" val="1900434337"/>
                  </a:ext>
                </a:extLst>
              </a:tr>
              <a:tr h="1044250">
                <a:tc>
                  <a:txBody>
                    <a:bodyPr/>
                    <a:lstStyle/>
                    <a:p>
                      <a:pPr algn="ctr"/>
                      <a:r>
                        <a:rPr lang="es-EC" sz="1600" b="1">
                          <a:solidFill>
                            <a:srgbClr val="1E3A8A"/>
                          </a:solidFill>
                          <a:latin typeface="Helvetica"/>
                          <a:cs typeface="Helvetica"/>
                        </a:rPr>
                        <a:t>OIEA RLA5092</a:t>
                      </a:r>
                    </a:p>
                  </a:txBody>
                  <a:tcPr anchor="ctr">
                    <a:solidFill>
                      <a:srgbClr val="EFF6FF"/>
                    </a:solidFill>
                  </a:tcPr>
                </a:tc>
                <a:tc>
                  <a:txBody>
                    <a:bodyPr/>
                    <a:lstStyle/>
                    <a:p>
                      <a:pPr algn="l"/>
                      <a:r>
                        <a:rPr lang="es-EC" sz="2400" b="0" dirty="0">
                          <a:solidFill>
                            <a:srgbClr val="1E293B"/>
                          </a:solidFill>
                          <a:latin typeface="Helvetica"/>
                          <a:cs typeface="Helvetica"/>
                        </a:rPr>
                        <a:t>Capacidad Regional para Adopción de la Técnica del Insecto Estéril (TIE).</a:t>
                      </a:r>
                    </a:p>
                  </a:txBody>
                  <a:tcPr anchor="ctr">
                    <a:solidFill>
                      <a:srgbClr val="EFF6FF"/>
                    </a:solidFill>
                  </a:tcPr>
                </a:tc>
                <a:extLst>
                  <a:ext uri="{0D108BD9-81ED-4DB2-BD59-A6C34878D82A}">
                    <a16:rowId xmlns:a16="http://schemas.microsoft.com/office/drawing/2014/main" val="2383312113"/>
                  </a:ext>
                </a:extLst>
              </a:tr>
              <a:tr h="722942">
                <a:tc>
                  <a:txBody>
                    <a:bodyPr/>
                    <a:lstStyle/>
                    <a:p>
                      <a:pPr algn="ctr"/>
                      <a:r>
                        <a:rPr lang="es-EC" sz="1600" b="1">
                          <a:solidFill>
                            <a:srgbClr val="1E3A8A"/>
                          </a:solidFill>
                          <a:latin typeface="Helvetica"/>
                          <a:cs typeface="Helvetica"/>
                        </a:rPr>
                        <a:t>SENESCYT YUYAIPI</a:t>
                      </a:r>
                    </a:p>
                  </a:txBody>
                  <a:tcPr anchor="ctr">
                    <a:solidFill>
                      <a:srgbClr val="FFFFFF"/>
                    </a:solidFill>
                  </a:tcPr>
                </a:tc>
                <a:tc>
                  <a:txBody>
                    <a:bodyPr/>
                    <a:lstStyle/>
                    <a:p>
                      <a:pPr algn="l"/>
                      <a:r>
                        <a:rPr lang="es-EC" sz="2400" b="0" dirty="0">
                          <a:solidFill>
                            <a:srgbClr val="1E293B"/>
                          </a:solidFill>
                          <a:latin typeface="Helvetica"/>
                          <a:cs typeface="Helvetica"/>
                        </a:rPr>
                        <a:t>Infraestructura para la cría masiva de Aedes aegypti.</a:t>
                      </a:r>
                    </a:p>
                  </a:txBody>
                  <a:tcPr anchor="ctr">
                    <a:solidFill>
                      <a:srgbClr val="FFFFFF"/>
                    </a:solidFill>
                  </a:tcPr>
                </a:tc>
                <a:extLst>
                  <a:ext uri="{0D108BD9-81ED-4DB2-BD59-A6C34878D82A}">
                    <a16:rowId xmlns:a16="http://schemas.microsoft.com/office/drawing/2014/main" val="1393099820"/>
                  </a:ext>
                </a:extLst>
              </a:tr>
              <a:tr h="1044250">
                <a:tc>
                  <a:txBody>
                    <a:bodyPr/>
                    <a:lstStyle/>
                    <a:p>
                      <a:pPr algn="ctr"/>
                      <a:r>
                        <a:rPr lang="es-EC" sz="1600" b="1">
                          <a:solidFill>
                            <a:srgbClr val="1E3A8A"/>
                          </a:solidFill>
                          <a:latin typeface="Helvetica"/>
                          <a:cs typeface="Helvetica"/>
                        </a:rPr>
                        <a:t>NIH A2CARES</a:t>
                      </a:r>
                    </a:p>
                  </a:txBody>
                  <a:tcPr anchor="ctr">
                    <a:solidFill>
                      <a:srgbClr val="EFF6FF"/>
                    </a:solidFill>
                  </a:tcPr>
                </a:tc>
                <a:tc>
                  <a:txBody>
                    <a:bodyPr/>
                    <a:lstStyle/>
                    <a:p>
                      <a:pPr algn="l"/>
                      <a:r>
                        <a:rPr lang="es-EC" sz="2400" b="0" dirty="0">
                          <a:solidFill>
                            <a:srgbClr val="1E293B"/>
                          </a:solidFill>
                          <a:latin typeface="Helvetica"/>
                          <a:cs typeface="Helvetica"/>
                        </a:rPr>
                        <a:t>Dinámica de Transmisión de Arbovirus en localidades de Esmeraldas.</a:t>
                      </a:r>
                    </a:p>
                  </a:txBody>
                  <a:tcPr anchor="ctr">
                    <a:solidFill>
                      <a:srgbClr val="EFF6FF"/>
                    </a:solidFill>
                  </a:tcPr>
                </a:tc>
                <a:extLst>
                  <a:ext uri="{0D108BD9-81ED-4DB2-BD59-A6C34878D82A}">
                    <a16:rowId xmlns:a16="http://schemas.microsoft.com/office/drawing/2014/main" val="1010879430"/>
                  </a:ext>
                </a:extLst>
              </a:tr>
            </a:tbl>
          </a:graphicData>
        </a:graphic>
      </p:graphicFrame>
      <p:sp>
        <p:nvSpPr>
          <p:cNvPr id="127" name="TextBox 8">
            <a:extLst>
              <a:ext uri="{FF2B5EF4-FFF2-40B4-BE49-F238E27FC236}">
                <a16:creationId xmlns:a16="http://schemas.microsoft.com/office/drawing/2014/main" id="{39099A73-DF25-4178-A2A3-70BBE9D32D4E}"/>
              </a:ext>
            </a:extLst>
          </p:cNvPr>
          <p:cNvSpPr txBox="1"/>
          <p:nvPr/>
        </p:nvSpPr>
        <p:spPr>
          <a:xfrm>
            <a:off x="11935371" y="1726017"/>
            <a:ext cx="5631876" cy="1107996"/>
          </a:xfrm>
          <a:prstGeom prst="rect">
            <a:avLst/>
          </a:prstGeom>
          <a:noFill/>
        </p:spPr>
        <p:txBody>
          <a:bodyPr wrap="square" lIns="0" tIns="0" rIns="0" bIns="0" anchor="t">
            <a:spAutoFit/>
          </a:bodyPr>
          <a:lstStyle/>
          <a:p>
            <a:r>
              <a:rPr lang="es-MX" sz="2400" i="1" dirty="0">
                <a:latin typeface="Helvetica"/>
              </a:rPr>
              <a:t>Gestión de</a:t>
            </a:r>
            <a:r>
              <a:rPr lang="es-MX" sz="2400" i="1" noProof="0" dirty="0">
                <a:latin typeface="Helvetica"/>
              </a:rPr>
              <a:t> </a:t>
            </a:r>
            <a:r>
              <a:rPr lang="es-MX" sz="2400" b="1" i="1" dirty="0">
                <a:latin typeface="Helvetica"/>
              </a:rPr>
              <a:t>Recursos</a:t>
            </a:r>
            <a:r>
              <a:rPr lang="es-MX" sz="2400" b="1" i="1" noProof="0" dirty="0">
                <a:latin typeface="Helvetica"/>
              </a:rPr>
              <a:t> económicos externos </a:t>
            </a:r>
            <a:r>
              <a:rPr lang="en-US" sz="2400" i="1" dirty="0" err="1">
                <a:latin typeface="Helvetica" pitchFamily="2" charset="0"/>
              </a:rPr>
              <a:t>reduciendo</a:t>
            </a:r>
            <a:r>
              <a:rPr lang="en-US" sz="2400" i="1" dirty="0">
                <a:latin typeface="Helvetica" pitchFamily="2" charset="0"/>
              </a:rPr>
              <a:t> </a:t>
            </a:r>
            <a:r>
              <a:rPr lang="en-US" sz="2400" i="1" dirty="0" err="1">
                <a:latin typeface="Helvetica" pitchFamily="2" charset="0"/>
              </a:rPr>
              <a:t>dependencia</a:t>
            </a:r>
            <a:r>
              <a:rPr lang="en-US" sz="2400" i="1" dirty="0">
                <a:latin typeface="Helvetica" pitchFamily="2" charset="0"/>
              </a:rPr>
              <a:t> </a:t>
            </a:r>
            <a:r>
              <a:rPr lang="en-US" sz="2400" i="1" dirty="0" err="1">
                <a:latin typeface="Helvetica" pitchFamily="2" charset="0"/>
              </a:rPr>
              <a:t>exclusiva</a:t>
            </a:r>
            <a:r>
              <a:rPr lang="en-US" sz="2400" i="1" dirty="0">
                <a:latin typeface="Helvetica" pitchFamily="2" charset="0"/>
              </a:rPr>
              <a:t> del </a:t>
            </a:r>
            <a:r>
              <a:rPr lang="en-US" sz="2400" i="1" dirty="0" err="1">
                <a:latin typeface="Helvetica" pitchFamily="2" charset="0"/>
              </a:rPr>
              <a:t>presupuesto</a:t>
            </a:r>
            <a:r>
              <a:rPr lang="en-US" sz="2400" i="1" dirty="0">
                <a:latin typeface="Helvetica" pitchFamily="2" charset="0"/>
              </a:rPr>
              <a:t> </a:t>
            </a:r>
            <a:r>
              <a:rPr lang="en-US" sz="2400" i="1" dirty="0" err="1">
                <a:latin typeface="Helvetica" pitchFamily="2" charset="0"/>
              </a:rPr>
              <a:t>institucional</a:t>
            </a:r>
            <a:endParaRPr lang="es-EC" sz="2400" i="1" noProof="0" dirty="0">
              <a:latin typeface="Helvetica" pitchFamily="2" charset="0"/>
            </a:endParaRPr>
          </a:p>
        </p:txBody>
      </p:sp>
      <p:sp>
        <p:nvSpPr>
          <p:cNvPr id="129" name="TextBox 8">
            <a:extLst>
              <a:ext uri="{FF2B5EF4-FFF2-40B4-BE49-F238E27FC236}">
                <a16:creationId xmlns:a16="http://schemas.microsoft.com/office/drawing/2014/main" id="{8B74B0F8-ABCF-5670-1D3D-8545E45E011A}"/>
              </a:ext>
            </a:extLst>
          </p:cNvPr>
          <p:cNvSpPr txBox="1"/>
          <p:nvPr/>
        </p:nvSpPr>
        <p:spPr>
          <a:xfrm>
            <a:off x="500855" y="1035099"/>
            <a:ext cx="16442846" cy="738664"/>
          </a:xfrm>
          <a:prstGeom prst="rect">
            <a:avLst/>
          </a:prstGeom>
          <a:noFill/>
        </p:spPr>
        <p:txBody>
          <a:bodyPr wrap="square" lIns="0" tIns="0" rIns="0" bIns="0" anchor="t">
            <a:spAutoFit/>
          </a:bodyPr>
          <a:lstStyle/>
          <a:p>
            <a:r>
              <a:rPr lang="es-MX" sz="2400" b="1" i="1" noProof="0" dirty="0">
                <a:latin typeface="Helvetica"/>
              </a:rPr>
              <a:t>Durante el 2025, </a:t>
            </a:r>
            <a:r>
              <a:rPr lang="en-US" sz="2400" b="1" i="1" noProof="0" dirty="0">
                <a:latin typeface="Helvetica"/>
              </a:rPr>
              <a:t>S</a:t>
            </a:r>
            <a:r>
              <a:rPr lang="en-US" sz="2400" b="1" dirty="0"/>
              <a:t>e </a:t>
            </a:r>
            <a:r>
              <a:rPr lang="en-US" sz="2400" b="1" dirty="0" err="1"/>
              <a:t>fortaleció</a:t>
            </a:r>
            <a:r>
              <a:rPr lang="en-US" sz="2400" b="1" dirty="0"/>
              <a:t> la </a:t>
            </a:r>
            <a:r>
              <a:rPr lang="en-US" sz="2400" b="1" dirty="0" err="1"/>
              <a:t>técnica</a:t>
            </a:r>
            <a:r>
              <a:rPr lang="en-US" sz="2400" b="1" dirty="0"/>
              <a:t> del </a:t>
            </a:r>
            <a:r>
              <a:rPr lang="en-US" sz="2400" b="1" dirty="0" err="1"/>
              <a:t>insecto</a:t>
            </a:r>
            <a:r>
              <a:rPr lang="en-US" sz="2400" b="1" dirty="0"/>
              <a:t> </a:t>
            </a:r>
            <a:r>
              <a:rPr lang="en-US" sz="2400" b="1" dirty="0" err="1"/>
              <a:t>estéril</a:t>
            </a:r>
            <a:r>
              <a:rPr lang="en-US" sz="2400" b="1" dirty="0"/>
              <a:t> para </a:t>
            </a:r>
            <a:r>
              <a:rPr lang="en-US" sz="2400" b="1" dirty="0" err="1"/>
              <a:t>controlar</a:t>
            </a:r>
            <a:r>
              <a:rPr lang="en-US" sz="2400" b="1" dirty="0"/>
              <a:t> </a:t>
            </a:r>
            <a:r>
              <a:rPr lang="en-US" sz="2400" b="1" dirty="0" err="1"/>
              <a:t>el</a:t>
            </a:r>
            <a:r>
              <a:rPr lang="en-US" sz="2400" b="1" dirty="0"/>
              <a:t> mosquito </a:t>
            </a:r>
            <a:r>
              <a:rPr lang="en-US" sz="2400" b="1" i="1" dirty="0"/>
              <a:t>Aedes aegypti</a:t>
            </a:r>
            <a:r>
              <a:rPr lang="en-US" sz="2400" b="1" dirty="0"/>
              <a:t>, vector del dengue, y se </a:t>
            </a:r>
            <a:r>
              <a:rPr lang="en-US" sz="2400" b="1" dirty="0" err="1"/>
              <a:t>atrajeron</a:t>
            </a:r>
            <a:r>
              <a:rPr lang="en-US" sz="2400" b="1" dirty="0"/>
              <a:t> </a:t>
            </a:r>
            <a:r>
              <a:rPr lang="en-US" sz="2400" b="1" dirty="0" err="1"/>
              <a:t>recursos</a:t>
            </a:r>
            <a:r>
              <a:rPr lang="en-US" sz="2400" b="1" dirty="0"/>
              <a:t> para </a:t>
            </a:r>
            <a:r>
              <a:rPr lang="en-US" sz="2400" b="1" dirty="0" err="1"/>
              <a:t>equipamiento</a:t>
            </a:r>
            <a:r>
              <a:rPr lang="en-US" sz="2400" b="1" dirty="0"/>
              <a:t> e </a:t>
            </a:r>
            <a:r>
              <a:rPr lang="en-US" sz="2400" b="1" dirty="0" err="1"/>
              <a:t>investigación</a:t>
            </a:r>
            <a:r>
              <a:rPr lang="en-US" sz="2400" b="1" dirty="0"/>
              <a:t>.</a:t>
            </a:r>
            <a:endParaRPr lang="es-MX" sz="2400" b="1" i="1" noProof="0" dirty="0">
              <a:latin typeface="Helvetica"/>
            </a:endParaRPr>
          </a:p>
        </p:txBody>
      </p:sp>
    </p:spTree>
    <p:extLst>
      <p:ext uri="{BB962C8B-B14F-4D97-AF65-F5344CB8AC3E}">
        <p14:creationId xmlns:p14="http://schemas.microsoft.com/office/powerpoint/2010/main" val="17235633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2" y="314515"/>
            <a:ext cx="840229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GESTIÓN DE ASEGURAMIENTO DE CALIDAD DE RESULTADOS</a:t>
            </a: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sp>
        <p:nvSpPr>
          <p:cNvPr id="6" name="CuadroTexto 5">
            <a:extLst>
              <a:ext uri="{FF2B5EF4-FFF2-40B4-BE49-F238E27FC236}">
                <a16:creationId xmlns:a16="http://schemas.microsoft.com/office/drawing/2014/main" id="{0D0D0F00-418F-6185-E59F-3F0AB72FBA43}"/>
              </a:ext>
            </a:extLst>
          </p:cNvPr>
          <p:cNvSpPr txBox="1"/>
          <p:nvPr/>
        </p:nvSpPr>
        <p:spPr>
          <a:xfrm>
            <a:off x="0" y="1943791"/>
            <a:ext cx="4510652"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2D2D93"/>
                </a:solidFill>
                <a:effectLst/>
                <a:uLnTx/>
                <a:uFillTx/>
                <a:latin typeface="Barlow Condensed Medium" pitchFamily="2" charset="77"/>
                <a:ea typeface="+mn-ea"/>
                <a:cs typeface="+mn-cs"/>
              </a:rPr>
              <a:t>Resultados de Auditorías Internas</a:t>
            </a:r>
          </a:p>
        </p:txBody>
      </p:sp>
      <p:pic>
        <p:nvPicPr>
          <p:cNvPr id="9" name="Imagen 8">
            <a:extLst>
              <a:ext uri="{FF2B5EF4-FFF2-40B4-BE49-F238E27FC236}">
                <a16:creationId xmlns:a16="http://schemas.microsoft.com/office/drawing/2014/main" id="{C6DD5AA9-21C5-CC3A-DA36-C3190708452E}"/>
              </a:ext>
            </a:extLst>
          </p:cNvPr>
          <p:cNvPicPr>
            <a:picLocks noChangeAspect="1"/>
          </p:cNvPicPr>
          <p:nvPr/>
        </p:nvPicPr>
        <p:blipFill>
          <a:blip r:embed="rId4"/>
          <a:stretch>
            <a:fillRect/>
          </a:stretch>
        </p:blipFill>
        <p:spPr>
          <a:xfrm>
            <a:off x="623898" y="5767349"/>
            <a:ext cx="3153215" cy="1228896"/>
          </a:xfrm>
          <a:prstGeom prst="rect">
            <a:avLst/>
          </a:prstGeom>
        </p:spPr>
      </p:pic>
      <p:sp>
        <p:nvSpPr>
          <p:cNvPr id="10" name="CuadroTexto 9">
            <a:extLst>
              <a:ext uri="{FF2B5EF4-FFF2-40B4-BE49-F238E27FC236}">
                <a16:creationId xmlns:a16="http://schemas.microsoft.com/office/drawing/2014/main" id="{98A87C71-1A05-889D-C707-454C58F320E7}"/>
              </a:ext>
            </a:extLst>
          </p:cNvPr>
          <p:cNvSpPr txBox="1"/>
          <p:nvPr/>
        </p:nvSpPr>
        <p:spPr>
          <a:xfrm>
            <a:off x="467923" y="2758711"/>
            <a:ext cx="3465164" cy="286232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Fecha de ejecución: </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8-10 Julio de 2025.</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Alcance: </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Procesos certificados bajo la norma ISO 9001:2015.</a:t>
            </a:r>
          </a:p>
          <a:p>
            <a:pPr marL="342900" marR="0" lvl="0" indent="-342900" algn="just" defTabSz="457200" rtl="0" eaLnBrk="1" fontAlgn="auto" latinLnBrk="0" hangingPunct="1">
              <a:lnSpc>
                <a:spcPct val="100000"/>
              </a:lnSpc>
              <a:spcBef>
                <a:spcPts val="0"/>
              </a:spcBef>
              <a:spcAft>
                <a:spcPts val="0"/>
              </a:spcAft>
              <a:buClrTx/>
              <a:buSzTx/>
              <a:buFontTx/>
              <a:buChar char="-"/>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CRN Vectores</a:t>
            </a:r>
          </a:p>
          <a:p>
            <a:pPr marL="342900" marR="0" lvl="0" indent="-342900" algn="just" defTabSz="457200" rtl="0" eaLnBrk="1" fontAlgn="auto" latinLnBrk="0" hangingPunct="1">
              <a:lnSpc>
                <a:spcPct val="100000"/>
              </a:lnSpc>
              <a:spcBef>
                <a:spcPts val="0"/>
              </a:spcBef>
              <a:spcAft>
                <a:spcPts val="0"/>
              </a:spcAft>
              <a:buClrTx/>
              <a:buSzTx/>
              <a:buFontTx/>
              <a:buChar char="-"/>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Plataforma de Bioterios</a:t>
            </a:r>
          </a:p>
          <a:p>
            <a:pPr marL="342900" marR="0" lvl="0" indent="-342900" algn="just" defTabSz="457200" rtl="0" eaLnBrk="1" fontAlgn="auto" latinLnBrk="0" hangingPunct="1">
              <a:lnSpc>
                <a:spcPct val="100000"/>
              </a:lnSpc>
              <a:spcBef>
                <a:spcPts val="0"/>
              </a:spcBef>
              <a:spcAft>
                <a:spcPts val="0"/>
              </a:spcAft>
              <a:buClrTx/>
              <a:buSzTx/>
              <a:buFontTx/>
              <a:buChar char="-"/>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CIREV</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Resultados:</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Total c</a:t>
            </a:r>
            <a:r>
              <a:rPr kumimoji="0" lang="es-EC" sz="2000" b="0" i="0" u="none" strike="noStrike" kern="1200" cap="none" spc="0" normalizeH="0" baseline="0" noProof="0" dirty="0" err="1">
                <a:ln>
                  <a:noFill/>
                </a:ln>
                <a:solidFill>
                  <a:prstClr val="black"/>
                </a:solidFill>
                <a:effectLst/>
                <a:uLnTx/>
                <a:uFillTx/>
                <a:latin typeface="Calibri" panose="020F0502020204030204"/>
                <a:ea typeface="+mn-ea"/>
                <a:cs typeface="+mn-cs"/>
              </a:rPr>
              <a:t>onformidad</a:t>
            </a:r>
            <a:r>
              <a:rPr kumimoji="0" lang="es-EC" sz="2000" b="0" i="0" u="none" strike="noStrike" kern="1200" cap="none" spc="0" normalizeH="0" baseline="0" noProof="0" dirty="0">
                <a:ln>
                  <a:noFill/>
                </a:ln>
                <a:solidFill>
                  <a:prstClr val="black"/>
                </a:solidFill>
                <a:effectLst/>
                <a:uLnTx/>
                <a:uFillTx/>
                <a:latin typeface="Calibri" panose="020F0502020204030204"/>
                <a:ea typeface="+mn-ea"/>
                <a:cs typeface="+mn-cs"/>
              </a:rPr>
              <a:t> y 4 oportunidades de mejora.</a:t>
            </a: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Imagen 1">
            <a:extLst>
              <a:ext uri="{FF2B5EF4-FFF2-40B4-BE49-F238E27FC236}">
                <a16:creationId xmlns:a16="http://schemas.microsoft.com/office/drawing/2014/main" id="{43C2C30C-AD80-E514-53E3-3DCC67DA391A}"/>
              </a:ext>
            </a:extLst>
          </p:cNvPr>
          <p:cNvPicPr>
            <a:picLocks noChangeAspect="1"/>
          </p:cNvPicPr>
          <p:nvPr/>
        </p:nvPicPr>
        <p:blipFill rotWithShape="1">
          <a:blip r:embed="rId5">
            <a:extLst>
              <a:ext uri="{28A0092B-C50C-407E-A947-70E740481C1C}">
                <a14:useLocalDpi xmlns:a14="http://schemas.microsoft.com/office/drawing/2010/main" val="0"/>
              </a:ext>
            </a:extLst>
          </a:blip>
          <a:srcRect t="10331"/>
          <a:stretch>
            <a:fillRect/>
          </a:stretch>
        </p:blipFill>
        <p:spPr bwMode="auto">
          <a:xfrm>
            <a:off x="6783509" y="1365661"/>
            <a:ext cx="10296636" cy="6922451"/>
          </a:xfrm>
          <a:prstGeom prst="rect">
            <a:avLst/>
          </a:prstGeom>
          <a:noFill/>
          <a:ln>
            <a:noFill/>
          </a:ln>
          <a:extLst>
            <a:ext uri="{53640926-AAD7-44D8-BBD7-CCE9431645EC}">
              <a14:shadowObscured xmlns:a14="http://schemas.microsoft.com/office/drawing/2010/main"/>
            </a:ext>
          </a:extLst>
        </p:spPr>
      </p:pic>
      <p:sp>
        <p:nvSpPr>
          <p:cNvPr id="4" name="CuadroTexto 3">
            <a:extLst>
              <a:ext uri="{FF2B5EF4-FFF2-40B4-BE49-F238E27FC236}">
                <a16:creationId xmlns:a16="http://schemas.microsoft.com/office/drawing/2014/main" id="{8824F6B5-D429-233C-2CE1-B144EACD1130}"/>
              </a:ext>
            </a:extLst>
          </p:cNvPr>
          <p:cNvSpPr txBox="1"/>
          <p:nvPr/>
        </p:nvSpPr>
        <p:spPr>
          <a:xfrm>
            <a:off x="7825839" y="1084617"/>
            <a:ext cx="8918369"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2D2D93"/>
                </a:solidFill>
                <a:effectLst/>
                <a:uLnTx/>
                <a:uFillTx/>
                <a:latin typeface="Barlow Condensed Medium" pitchFamily="2" charset="77"/>
                <a:ea typeface="+mn-ea"/>
                <a:cs typeface="+mn-cs"/>
              </a:rPr>
              <a:t>Porcentaje de cumplimiento de normativas de calidad en la Coordinación Zonal 9 </a:t>
            </a:r>
          </a:p>
        </p:txBody>
      </p:sp>
    </p:spTree>
    <p:extLst>
      <p:ext uri="{BB962C8B-B14F-4D97-AF65-F5344CB8AC3E}">
        <p14:creationId xmlns:p14="http://schemas.microsoft.com/office/powerpoint/2010/main" val="31164022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8AA598-6F6B-5B3D-937F-4F1FC36FB7BD}"/>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EBF53489-4A22-B2FC-6C7C-FF92F4BCA6B5}"/>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8573613E-78BB-986E-F308-2FDCFD627C3E}"/>
              </a:ext>
            </a:extLst>
          </p:cNvPr>
          <p:cNvSpPr txBox="1"/>
          <p:nvPr/>
        </p:nvSpPr>
        <p:spPr>
          <a:xfrm>
            <a:off x="900732" y="314515"/>
            <a:ext cx="840229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GESTIÓN DE ASEGURAMIENTO DE CALIDAD DE RESULTADOS</a:t>
            </a: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sp>
        <p:nvSpPr>
          <p:cNvPr id="6" name="CuadroTexto 5">
            <a:extLst>
              <a:ext uri="{FF2B5EF4-FFF2-40B4-BE49-F238E27FC236}">
                <a16:creationId xmlns:a16="http://schemas.microsoft.com/office/drawing/2014/main" id="{E055C8BA-FCA4-0311-9923-BE7BBF5A69F2}"/>
              </a:ext>
            </a:extLst>
          </p:cNvPr>
          <p:cNvSpPr txBox="1"/>
          <p:nvPr/>
        </p:nvSpPr>
        <p:spPr>
          <a:xfrm>
            <a:off x="79511" y="1504799"/>
            <a:ext cx="803133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2D2D93"/>
                </a:solidFill>
                <a:effectLst/>
                <a:uLnTx/>
                <a:uFillTx/>
                <a:latin typeface="Barlow Condensed Medium" pitchFamily="2" charset="77"/>
                <a:ea typeface="+mn-ea"/>
                <a:cs typeface="+mn-cs"/>
              </a:rPr>
              <a:t>Verificación de Implementación de Normas Nacionales e Internacionales</a:t>
            </a:r>
          </a:p>
        </p:txBody>
      </p:sp>
      <p:sp>
        <p:nvSpPr>
          <p:cNvPr id="4" name="CuadroTexto 3">
            <a:extLst>
              <a:ext uri="{FF2B5EF4-FFF2-40B4-BE49-F238E27FC236}">
                <a16:creationId xmlns:a16="http://schemas.microsoft.com/office/drawing/2014/main" id="{8A75E216-17E9-CF8E-78DA-AA6E7150CEB6}"/>
              </a:ext>
            </a:extLst>
          </p:cNvPr>
          <p:cNvSpPr txBox="1"/>
          <p:nvPr/>
        </p:nvSpPr>
        <p:spPr>
          <a:xfrm>
            <a:off x="9418504" y="1052041"/>
            <a:ext cx="835266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2D2D93"/>
                </a:solidFill>
                <a:effectLst/>
                <a:uLnTx/>
                <a:uFillTx/>
                <a:latin typeface="Barlow Condensed Medium" pitchFamily="2" charset="77"/>
                <a:ea typeface="+mn-ea"/>
                <a:cs typeface="+mn-cs"/>
              </a:rPr>
              <a:t>Obtención de Permisos necesarios para el correcto funcionamiento del INSPI</a:t>
            </a:r>
          </a:p>
        </p:txBody>
      </p:sp>
      <p:sp>
        <p:nvSpPr>
          <p:cNvPr id="12" name="Cuadro de texto 1">
            <a:extLst>
              <a:ext uri="{FF2B5EF4-FFF2-40B4-BE49-F238E27FC236}">
                <a16:creationId xmlns:a16="http://schemas.microsoft.com/office/drawing/2014/main" id="{7CC8956E-A4D0-46BD-06F7-524B19B19EAD}"/>
              </a:ext>
            </a:extLst>
          </p:cNvPr>
          <p:cNvSpPr txBox="1"/>
          <p:nvPr/>
        </p:nvSpPr>
        <p:spPr>
          <a:xfrm>
            <a:off x="743409" y="2905007"/>
            <a:ext cx="1490097" cy="814876"/>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s-MX" sz="1800" b="1" i="0" u="none" strike="noStrike" kern="100" cap="none" spc="0" normalizeH="0" baseline="0" noProof="0" dirty="0">
                <a:ln>
                  <a:noFill/>
                </a:ln>
                <a:solidFill>
                  <a:srgbClr val="222A35"/>
                </a:solidFill>
                <a:effectLst/>
                <a:uLnTx/>
                <a:uFillTx/>
                <a:latin typeface="Aptos Narrow" panose="020B0004020202020204" pitchFamily="34" charset="0"/>
                <a:ea typeface="Calibri" panose="020F0502020204030204" pitchFamily="34" charset="0"/>
                <a:cs typeface="Times New Roman" panose="02020603050405020304" pitchFamily="18" charset="0"/>
              </a:rPr>
              <a:t>72 % de Conformidad</a:t>
            </a:r>
            <a:endParaRPr kumimoji="0" lang="es-EC" sz="2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2">
            <a:extLst>
              <a:ext uri="{FF2B5EF4-FFF2-40B4-BE49-F238E27FC236}">
                <a16:creationId xmlns:a16="http://schemas.microsoft.com/office/drawing/2014/main" id="{FE3A5DDC-CE36-D00C-0A53-B305465B0D0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9090" b="67032" l="7214" r="26828"/>
                    </a14:imgEffect>
                  </a14:imgLayer>
                </a14:imgProps>
              </a:ext>
              <a:ext uri="{28A0092B-C50C-407E-A947-70E740481C1C}">
                <a14:useLocalDpi xmlns:a14="http://schemas.microsoft.com/office/drawing/2010/main" val="0"/>
              </a:ext>
            </a:extLst>
          </a:blip>
          <a:srcRect l="6702" t="29090" r="75659" b="41821"/>
          <a:stretch>
            <a:fillRect/>
          </a:stretch>
        </p:blipFill>
        <p:spPr bwMode="auto">
          <a:xfrm>
            <a:off x="84755" y="2028621"/>
            <a:ext cx="2698200" cy="2567648"/>
          </a:xfrm>
          <a:prstGeom prst="rect">
            <a:avLst/>
          </a:prstGeom>
          <a:ln>
            <a:noFill/>
          </a:ln>
          <a:extLst>
            <a:ext uri="{53640926-AAD7-44D8-BBD7-CCE9431645EC}">
              <a14:shadowObscured xmlns:a14="http://schemas.microsoft.com/office/drawing/2010/main"/>
            </a:ext>
          </a:extLst>
        </p:spPr>
      </p:pic>
      <p:graphicFrame>
        <p:nvGraphicFramePr>
          <p:cNvPr id="17" name="Diagrama 16">
            <a:extLst>
              <a:ext uri="{FF2B5EF4-FFF2-40B4-BE49-F238E27FC236}">
                <a16:creationId xmlns:a16="http://schemas.microsoft.com/office/drawing/2014/main" id="{DC072B3D-6E99-2632-7238-4926F780F9D0}"/>
              </a:ext>
            </a:extLst>
          </p:cNvPr>
          <p:cNvGraphicFramePr/>
          <p:nvPr/>
        </p:nvGraphicFramePr>
        <p:xfrm>
          <a:off x="9120327" y="1513706"/>
          <a:ext cx="8650841" cy="645069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18" name="Grupo 17">
            <a:extLst>
              <a:ext uri="{FF2B5EF4-FFF2-40B4-BE49-F238E27FC236}">
                <a16:creationId xmlns:a16="http://schemas.microsoft.com/office/drawing/2014/main" id="{4A48DA73-FDD9-34C4-A129-373AA37C667F}"/>
              </a:ext>
            </a:extLst>
          </p:cNvPr>
          <p:cNvGrpSpPr/>
          <p:nvPr/>
        </p:nvGrpSpPr>
        <p:grpSpPr>
          <a:xfrm>
            <a:off x="4716391" y="2067347"/>
            <a:ext cx="2698200" cy="2623930"/>
            <a:chOff x="0" y="0"/>
            <a:chExt cx="1447800" cy="1348105"/>
          </a:xfrm>
        </p:grpSpPr>
        <p:pic>
          <p:nvPicPr>
            <p:cNvPr id="19" name="Picture 2">
              <a:extLst>
                <a:ext uri="{FF2B5EF4-FFF2-40B4-BE49-F238E27FC236}">
                  <a16:creationId xmlns:a16="http://schemas.microsoft.com/office/drawing/2014/main" id="{77D6180F-72B8-52D1-E48B-0D01A323AC7F}"/>
                </a:ext>
              </a:extLst>
            </p:cNvPr>
            <p:cNvPicPr>
              <a:picLocks noChangeAspect="1"/>
            </p:cNvPicPr>
            <p:nvPr/>
          </p:nvPicPr>
          <p:blipFill rotWithShape="1">
            <a:blip r:embed="rId11">
              <a:extLst>
                <a:ext uri="{BEBA8EAE-BF5A-486C-A8C5-ECC9F3942E4B}">
                  <a14:imgProps xmlns:a14="http://schemas.microsoft.com/office/drawing/2010/main">
                    <a14:imgLayer r:embed="rId5">
                      <a14:imgEffect>
                        <a14:backgroundRemoval t="28647" b="57989" l="53445" r="71790"/>
                      </a14:imgEffect>
                    </a14:imgLayer>
                  </a14:imgProps>
                </a:ext>
                <a:ext uri="{28A0092B-C50C-407E-A947-70E740481C1C}">
                  <a14:useLocalDpi xmlns:a14="http://schemas.microsoft.com/office/drawing/2010/main" val="0"/>
                </a:ext>
              </a:extLst>
            </a:blip>
            <a:srcRect l="53622" t="28773" r="28387" b="41189"/>
            <a:stretch>
              <a:fillRect/>
            </a:stretch>
          </p:blipFill>
          <p:spPr bwMode="auto">
            <a:xfrm>
              <a:off x="0" y="0"/>
              <a:ext cx="1447800" cy="1348105"/>
            </a:xfrm>
            <a:prstGeom prst="rect">
              <a:avLst/>
            </a:prstGeom>
            <a:ln>
              <a:noFill/>
            </a:ln>
            <a:extLst>
              <a:ext uri="{53640926-AAD7-44D8-BBD7-CCE9431645EC}">
                <a14:shadowObscured xmlns:a14="http://schemas.microsoft.com/office/drawing/2010/main"/>
              </a:ext>
            </a:extLst>
          </p:spPr>
        </p:pic>
        <p:sp>
          <p:nvSpPr>
            <p:cNvPr id="20" name="Cuadro de texto 1">
              <a:extLst>
                <a:ext uri="{FF2B5EF4-FFF2-40B4-BE49-F238E27FC236}">
                  <a16:creationId xmlns:a16="http://schemas.microsoft.com/office/drawing/2014/main" id="{43469D77-1A94-FA8D-FAE2-B3ACFF932D00}"/>
                </a:ext>
              </a:extLst>
            </p:cNvPr>
            <p:cNvSpPr txBox="1"/>
            <p:nvPr/>
          </p:nvSpPr>
          <p:spPr>
            <a:xfrm>
              <a:off x="342900" y="466725"/>
              <a:ext cx="828675" cy="4381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s-MX" sz="1800" b="1" i="0" u="none" strike="noStrike" kern="100" cap="none" spc="0" normalizeH="0" baseline="0" noProof="0" dirty="0">
                  <a:ln>
                    <a:noFill/>
                  </a:ln>
                  <a:solidFill>
                    <a:srgbClr val="222A35"/>
                  </a:solidFill>
                  <a:effectLst/>
                  <a:uLnTx/>
                  <a:uFillTx/>
                  <a:latin typeface="Aptos Narrow" panose="020B0004020202020204" pitchFamily="34" charset="0"/>
                  <a:ea typeface="Calibri" panose="020F0502020204030204" pitchFamily="34" charset="0"/>
                  <a:cs typeface="Times New Roman" panose="02020603050405020304" pitchFamily="18" charset="0"/>
                </a:rPr>
                <a:t>76 % de Conformidad</a:t>
              </a:r>
              <a:endParaRPr kumimoji="0" lang="es-EC" sz="2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
        <p:nvSpPr>
          <p:cNvPr id="21" name="CuadroTexto 20">
            <a:extLst>
              <a:ext uri="{FF2B5EF4-FFF2-40B4-BE49-F238E27FC236}">
                <a16:creationId xmlns:a16="http://schemas.microsoft.com/office/drawing/2014/main" id="{9169C432-DDFF-2D2E-C558-8C751E82A6E4}"/>
              </a:ext>
            </a:extLst>
          </p:cNvPr>
          <p:cNvSpPr txBox="1"/>
          <p:nvPr/>
        </p:nvSpPr>
        <p:spPr>
          <a:xfrm>
            <a:off x="96978" y="4763601"/>
            <a:ext cx="3465164" cy="286232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Fecha de ejecución: </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20-21 de febrero de 2025.</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Alcance: </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CRN RAM.</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Norma / Estándar evaluado: </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ISO 15189:2023</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Resultados:</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72 % c</a:t>
            </a:r>
            <a:r>
              <a:rPr kumimoji="0" lang="es-EC" sz="2000" b="0" i="0" u="none" strike="noStrike" kern="1200" cap="none" spc="0" normalizeH="0" baseline="0" noProof="0" dirty="0" err="1">
                <a:ln>
                  <a:noFill/>
                </a:ln>
                <a:solidFill>
                  <a:prstClr val="black"/>
                </a:solidFill>
                <a:effectLst/>
                <a:uLnTx/>
                <a:uFillTx/>
                <a:latin typeface="Calibri" panose="020F0502020204030204"/>
                <a:ea typeface="+mn-ea"/>
                <a:cs typeface="+mn-cs"/>
              </a:rPr>
              <a:t>onformidad</a:t>
            </a:r>
            <a:r>
              <a:rPr kumimoji="0" lang="es-EC"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C" sz="2000" b="1" i="0" u="none" strike="noStrike" kern="1200" cap="none" spc="0" normalizeH="0" baseline="0" noProof="0" dirty="0">
                <a:ln>
                  <a:noFill/>
                </a:ln>
                <a:solidFill>
                  <a:prstClr val="black"/>
                </a:solidFill>
                <a:effectLst/>
                <a:uLnTx/>
                <a:uFillTx/>
                <a:latin typeface="Calibri" panose="020F0502020204030204"/>
                <a:ea typeface="+mn-ea"/>
                <a:cs typeface="+mn-cs"/>
              </a:rPr>
              <a:t>Fortalecer: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C" sz="2000" b="0" i="0" u="none" strike="noStrike" kern="1200" cap="none" spc="0" normalizeH="0" baseline="0" noProof="0" dirty="0">
                <a:ln>
                  <a:noFill/>
                </a:ln>
                <a:solidFill>
                  <a:prstClr val="black"/>
                </a:solidFill>
                <a:effectLst/>
                <a:uLnTx/>
                <a:uFillTx/>
                <a:latin typeface="Calibri" panose="020F0502020204030204"/>
                <a:ea typeface="+mn-ea"/>
                <a:cs typeface="+mn-cs"/>
              </a:rPr>
              <a:t>Gestión del personal, Gestión de Riesgos, evaluaciones.</a:t>
            </a: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CuadroTexto 21">
            <a:extLst>
              <a:ext uri="{FF2B5EF4-FFF2-40B4-BE49-F238E27FC236}">
                <a16:creationId xmlns:a16="http://schemas.microsoft.com/office/drawing/2014/main" id="{A864FF2B-76CE-01CC-5FAD-4266D37AF5BD}"/>
              </a:ext>
            </a:extLst>
          </p:cNvPr>
          <p:cNvSpPr txBox="1"/>
          <p:nvPr/>
        </p:nvSpPr>
        <p:spPr>
          <a:xfrm>
            <a:off x="3847083" y="4795055"/>
            <a:ext cx="4536895" cy="3016210"/>
          </a:xfrm>
          <a:prstGeom prst="rect">
            <a:avLst/>
          </a:prstGeom>
          <a:solidFill>
            <a:schemeClr val="bg1"/>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Calibri" panose="020F0502020204030204"/>
                <a:ea typeface="+mn-ea"/>
                <a:cs typeface="+mn-cs"/>
              </a:rPr>
              <a:t>Fecha de ejecución: </a:t>
            </a: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3 de septiembre de 2025.</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Calibri" panose="020F0502020204030204"/>
                <a:ea typeface="+mn-ea"/>
                <a:cs typeface="+mn-cs"/>
              </a:rPr>
              <a:t>Alcance: </a:t>
            </a:r>
            <a:r>
              <a:rPr kumimoji="0" lang="es-EC" sz="1600" b="0" i="0" u="none" strike="noStrike" kern="1200" cap="none" spc="0" normalizeH="0" baseline="0" noProof="0" dirty="0">
                <a:ln>
                  <a:noFill/>
                </a:ln>
                <a:solidFill>
                  <a:prstClr val="black"/>
                </a:solidFill>
                <a:effectLst/>
                <a:uLnTx/>
                <a:uFillTx/>
                <a:latin typeface="Calibri" panose="020F0502020204030204"/>
                <a:ea typeface="+mn-ea"/>
                <a:cs typeface="+mn-cs"/>
              </a:rPr>
              <a:t>Plataforma de Bioterios.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Calibri" panose="020F0502020204030204"/>
                <a:ea typeface="+mn-ea"/>
                <a:cs typeface="+mn-cs"/>
              </a:rPr>
              <a:t>Norma / Estándar evaluado: </a:t>
            </a:r>
            <a:r>
              <a:rPr kumimoji="0" lang="es-EC" sz="1600" b="0" i="0" u="none" strike="noStrike" kern="1200" cap="none" spc="0" normalizeH="0" baseline="0" noProof="0" dirty="0">
                <a:ln>
                  <a:noFill/>
                </a:ln>
                <a:solidFill>
                  <a:prstClr val="black"/>
                </a:solidFill>
                <a:effectLst/>
                <a:uLnTx/>
                <a:uFillTx/>
                <a:latin typeface="Calibri" panose="020F0502020204030204"/>
                <a:ea typeface="+mn-ea"/>
                <a:cs typeface="+mn-cs"/>
              </a:rPr>
              <a:t>RESOLUCIÓN 0227 de la Agencia de Regulación y Control Fito y Zoosanitario – AGROCALIDAD, para el Procedimiento para el Registro de Bioterios para la Investigación con Animales en el Ecuador</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Calibri" panose="020F0502020204030204"/>
                <a:ea typeface="+mn-ea"/>
                <a:cs typeface="+mn-cs"/>
              </a:rPr>
              <a:t>Resultados:</a:t>
            </a: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 76 % c</a:t>
            </a:r>
            <a:r>
              <a:rPr kumimoji="0" lang="es-EC" sz="1800" b="0" i="0" u="none" strike="noStrike" kern="1200" cap="none" spc="0" normalizeH="0" baseline="0" noProof="0" dirty="0" err="1">
                <a:ln>
                  <a:noFill/>
                </a:ln>
                <a:solidFill>
                  <a:prstClr val="black"/>
                </a:solidFill>
                <a:effectLst/>
                <a:uLnTx/>
                <a:uFillTx/>
                <a:latin typeface="Calibri" panose="020F0502020204030204"/>
                <a:ea typeface="+mn-ea"/>
                <a:cs typeface="+mn-cs"/>
              </a:rPr>
              <a:t>onformidad</a:t>
            </a:r>
            <a:r>
              <a:rPr kumimoji="0" lang="es-EC"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EC" sz="1800" b="1" i="0" u="none" strike="noStrike" kern="1200" cap="none" spc="0" normalizeH="0" baseline="0" noProof="0" dirty="0">
                <a:ln>
                  <a:noFill/>
                </a:ln>
                <a:solidFill>
                  <a:prstClr val="black"/>
                </a:solidFill>
                <a:effectLst/>
                <a:uLnTx/>
                <a:uFillTx/>
                <a:latin typeface="Calibri" panose="020F0502020204030204"/>
                <a:ea typeface="+mn-ea"/>
                <a:cs typeface="+mn-cs"/>
              </a:rPr>
              <a:t>Fortalecer: </a:t>
            </a:r>
            <a:r>
              <a:rPr kumimoji="0" lang="es-EC" sz="1800" b="0" i="0" u="none" strike="noStrike" kern="1200" cap="none" spc="0" normalizeH="0" baseline="0" noProof="0" dirty="0">
                <a:ln>
                  <a:noFill/>
                </a:ln>
                <a:solidFill>
                  <a:prstClr val="black"/>
                </a:solidFill>
                <a:effectLst/>
                <a:uLnTx/>
                <a:uFillTx/>
                <a:latin typeface="Calibri" panose="020F0502020204030204"/>
                <a:ea typeface="+mn-ea"/>
                <a:cs typeface="+mn-cs"/>
              </a:rPr>
              <a:t>B</a:t>
            </a:r>
            <a:r>
              <a:rPr kumimoji="0" lang="es-MX" sz="1800" b="0" i="0" u="none" strike="noStrike" kern="1200" cap="none" spc="0" normalizeH="0" baseline="0" noProof="0" dirty="0" err="1">
                <a:ln>
                  <a:noFill/>
                </a:ln>
                <a:solidFill>
                  <a:prstClr val="black"/>
                </a:solidFill>
                <a:effectLst/>
                <a:uLnTx/>
                <a:uFillTx/>
                <a:latin typeface="Calibri" panose="020F0502020204030204"/>
                <a:ea typeface="+mn-ea"/>
                <a:cs typeface="+mn-cs"/>
              </a:rPr>
              <a:t>ioseguridad</a:t>
            </a: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 control de plagas, instalaciones y condiciones ambientales y  manejo y cuidado de los </a:t>
            </a:r>
            <a:r>
              <a:rPr kumimoji="0" lang="es-MX" sz="1800" b="0" i="0" u="none" strike="noStrike" kern="1200" cap="none" spc="0" normalizeH="0" baseline="0" noProof="0" dirty="0" err="1">
                <a:ln>
                  <a:noFill/>
                </a:ln>
                <a:solidFill>
                  <a:prstClr val="black"/>
                </a:solidFill>
                <a:effectLst/>
                <a:uLnTx/>
                <a:uFillTx/>
                <a:latin typeface="Calibri" panose="020F0502020204030204"/>
                <a:ea typeface="+mn-ea"/>
                <a:cs typeface="+mn-cs"/>
              </a:rPr>
              <a:t>biomodelos</a:t>
            </a: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521976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Google Shape;119;p4">
            <a:extLst>
              <a:ext uri="{FF2B5EF4-FFF2-40B4-BE49-F238E27FC236}">
                <a16:creationId xmlns:a16="http://schemas.microsoft.com/office/drawing/2014/main" id="{04F924BB-77CC-46C0-9E3D-240CC3AEA12B}"/>
              </a:ext>
            </a:extLst>
          </p:cNvPr>
          <p:cNvSpPr txBox="1"/>
          <p:nvPr/>
        </p:nvSpPr>
        <p:spPr>
          <a:xfrm>
            <a:off x="6749942" y="3052025"/>
            <a:ext cx="7900335" cy="1367370"/>
          </a:xfrm>
          <a:prstGeom prst="rect">
            <a:avLst/>
          </a:prstGeom>
          <a:noFill/>
          <a:ln>
            <a:noFill/>
          </a:ln>
        </p:spPr>
        <p:txBody>
          <a:bodyPr spcFirstLastPara="1" wrap="square" lIns="134982" tIns="67473" rIns="134982" bIns="67473" anchor="t" anchorCtr="0">
            <a:spAutoFit/>
          </a:bodyPr>
          <a:lstStyle/>
          <a:p>
            <a:pPr marL="0" marR="0" lvl="0" indent="0" algn="ctr" defTabSz="457200" rtl="0" eaLnBrk="1" fontAlgn="auto" latinLnBrk="0" hangingPunct="1">
              <a:lnSpc>
                <a:spcPct val="100000"/>
              </a:lnSpc>
              <a:spcBef>
                <a:spcPts val="0"/>
              </a:spcBef>
              <a:spcAft>
                <a:spcPts val="0"/>
              </a:spcAft>
              <a:buClr>
                <a:srgbClr val="000000"/>
              </a:buClr>
              <a:buSzPts val="2000"/>
              <a:buFontTx/>
              <a:buNone/>
              <a:tabLst/>
              <a:defRPr/>
            </a:pPr>
            <a:r>
              <a:rPr kumimoji="0" lang="es-EC" sz="40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rPr>
              <a:t>GESTION DE PLATAFORMAS COMPARTIDAS INSPI-CZ9</a:t>
            </a:r>
          </a:p>
        </p:txBody>
      </p:sp>
      <p:pic>
        <p:nvPicPr>
          <p:cNvPr id="3" name="Imagen 2">
            <a:extLst>
              <a:ext uri="{FF2B5EF4-FFF2-40B4-BE49-F238E27FC236}">
                <a16:creationId xmlns:a16="http://schemas.microsoft.com/office/drawing/2014/main" id="{01290FC0-F619-455B-BCEA-C890474BBB0C}"/>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5426224" y="3052025"/>
            <a:ext cx="1323719" cy="1323719"/>
          </a:xfrm>
          <a:prstGeom prst="rect">
            <a:avLst/>
          </a:prstGeom>
        </p:spPr>
      </p:pic>
    </p:spTree>
    <p:extLst>
      <p:ext uri="{BB962C8B-B14F-4D97-AF65-F5344CB8AC3E}">
        <p14:creationId xmlns:p14="http://schemas.microsoft.com/office/powerpoint/2010/main" val="27723622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2" y="314515"/>
            <a:ext cx="6275319" cy="95410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4C3DA8"/>
                </a:solidFill>
                <a:effectLst/>
                <a:uLnTx/>
                <a:uFillTx/>
                <a:latin typeface="Calibri" panose="020F0502020204030204"/>
                <a:ea typeface="+mn-ea"/>
                <a:cs typeface="+mn-cs"/>
              </a:rPr>
              <a:t>GESTIÓN PLATAFORMAS COMPARTIDAS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graphicFrame>
        <p:nvGraphicFramePr>
          <p:cNvPr id="5" name="Diagrama 4">
            <a:extLst>
              <a:ext uri="{FF2B5EF4-FFF2-40B4-BE49-F238E27FC236}">
                <a16:creationId xmlns:a16="http://schemas.microsoft.com/office/drawing/2014/main" id="{E5DD73EE-6BB2-5CC0-8740-861DB3F99B39}"/>
              </a:ext>
            </a:extLst>
          </p:cNvPr>
          <p:cNvGraphicFramePr/>
          <p:nvPr/>
        </p:nvGraphicFramePr>
        <p:xfrm>
          <a:off x="2807459" y="1078023"/>
          <a:ext cx="12816854" cy="68878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464619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F120153-1CF3-A2CA-B1E9-F4BE124CBDF2}"/>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4908B5FE-F2D9-B790-560F-A1BEDE7B5414}"/>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A89BF6C9-5ED2-FF96-E153-8FFA372E8FDE}"/>
              </a:ext>
            </a:extLst>
          </p:cNvPr>
          <p:cNvSpPr txBox="1"/>
          <p:nvPr/>
        </p:nvSpPr>
        <p:spPr>
          <a:xfrm>
            <a:off x="900732" y="314515"/>
            <a:ext cx="627531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PLATAFORMA DE RECEPCIÓN DE MUESTRAS</a:t>
            </a:r>
          </a:p>
        </p:txBody>
      </p:sp>
      <p:sp>
        <p:nvSpPr>
          <p:cNvPr id="4" name="CuadroTexto 3">
            <a:extLst>
              <a:ext uri="{FF2B5EF4-FFF2-40B4-BE49-F238E27FC236}">
                <a16:creationId xmlns:a16="http://schemas.microsoft.com/office/drawing/2014/main" id="{88511426-CDA9-616E-2456-3544FD90865B}"/>
              </a:ext>
            </a:extLst>
          </p:cNvPr>
          <p:cNvSpPr txBox="1"/>
          <p:nvPr/>
        </p:nvSpPr>
        <p:spPr>
          <a:xfrm>
            <a:off x="623898" y="891318"/>
            <a:ext cx="16511163" cy="669414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La Plataforma de Recepción de Muestras trabaja de forma directa con la recepción de muestras biológicas  provenientes las unidad de salud publicas o privadas para los Laboratorios Zonales de Referencia que se detalla a continuación: </a:t>
            </a:r>
          </a:p>
          <a:p>
            <a:pPr marL="0" marR="0" lvl="0" indent="0" algn="l" defTabSz="457200" rtl="0" eaLnBrk="1" fontAlgn="auto" latinLnBrk="0" hangingPunct="1">
              <a:lnSpc>
                <a:spcPct val="100000"/>
              </a:lnSpc>
              <a:spcBef>
                <a:spcPts val="600"/>
              </a:spcBef>
              <a:spcAft>
                <a:spcPts val="0"/>
              </a:spcAft>
              <a:buClrTx/>
              <a:buSzTx/>
              <a:buFontTx/>
              <a:buNone/>
              <a:tabLst/>
              <a:defRPr/>
            </a:pPr>
            <a:endPar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 Centro de Referencia de Virus Exantemáticos y Gastroentéricos </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 Centro de Referencia de Parasitología y Micología. </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 Centro de Referencia de Bacteriología </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 Centro de Referencia Nacional de Resistencia a los Antimicrobianos.  </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 Centro de Referencia de Influenza y Otros virus respiratorios  </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 Centro de Referencia de Genómica, secuenciación y bioinformática, y</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Centro de Referencia de inmunohematología e infecciones virales de transmisión sexual.  </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 Apoyo en los centros de referencia de Micobacterias y Toxicología.</a:t>
            </a:r>
            <a:endParaRPr kumimoji="0" lang="es-EC"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Marcador de posición de imagen 12">
            <a:extLst>
              <a:ext uri="{FF2B5EF4-FFF2-40B4-BE49-F238E27FC236}">
                <a16:creationId xmlns:a16="http://schemas.microsoft.com/office/drawing/2014/main" id="{8ABE47BC-3957-B9B6-2F79-22AC761B2387}"/>
              </a:ext>
            </a:extLst>
          </p:cNvPr>
          <p:cNvPicPr>
            <a:picLocks noChangeAspect="1"/>
          </p:cNvPicPr>
          <p:nvPr/>
        </p:nvPicPr>
        <p:blipFill>
          <a:blip r:embed="rId4"/>
          <a:srcRect t="17621" b="17621"/>
          <a:stretch/>
        </p:blipFill>
        <p:spPr>
          <a:xfrm>
            <a:off x="12454990" y="2610086"/>
            <a:ext cx="4212858" cy="3836312"/>
          </a:xfrm>
          <a:prstGeom prst="rect">
            <a:avLst/>
          </a:prstGeom>
        </p:spPr>
      </p:pic>
    </p:spTree>
    <p:extLst>
      <p:ext uri="{BB962C8B-B14F-4D97-AF65-F5344CB8AC3E}">
        <p14:creationId xmlns:p14="http://schemas.microsoft.com/office/powerpoint/2010/main" val="13196355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EE885E5-2999-87DE-8C97-0F94874EEA27}"/>
              </a:ext>
            </a:extLst>
          </p:cNvPr>
          <p:cNvPicPr>
            <a:picLocks noChangeAspect="1"/>
          </p:cNvPicPr>
          <p:nvPr/>
        </p:nvPicPr>
        <p:blipFill>
          <a:blip r:embed="rId3"/>
          <a:stretch>
            <a:fillRect/>
          </a:stretch>
        </p:blipFill>
        <p:spPr>
          <a:xfrm>
            <a:off x="5719555" y="314515"/>
            <a:ext cx="11380375" cy="7145816"/>
          </a:xfrm>
          <a:prstGeom prst="rect">
            <a:avLst/>
          </a:prstGeom>
        </p:spPr>
      </p:pic>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4"/>
          <a:srcRect l="80518"/>
          <a:stretch/>
        </p:blipFill>
        <p:spPr>
          <a:xfrm>
            <a:off x="0" y="260933"/>
            <a:ext cx="623898" cy="630385"/>
          </a:xfrm>
          <a:prstGeom prst="rect">
            <a:avLst/>
          </a:prstGeom>
        </p:spPr>
      </p:pic>
      <p:sp>
        <p:nvSpPr>
          <p:cNvPr id="9" name="Subtítulo 8">
            <a:extLst>
              <a:ext uri="{FF2B5EF4-FFF2-40B4-BE49-F238E27FC236}">
                <a16:creationId xmlns:a16="http://schemas.microsoft.com/office/drawing/2014/main" id="{B0413155-4382-30C9-D495-5043E46B942E}"/>
              </a:ext>
            </a:extLst>
          </p:cNvPr>
          <p:cNvSpPr>
            <a:spLocks noGrp="1"/>
          </p:cNvSpPr>
          <p:nvPr>
            <p:ph type="subTitle" idx="1"/>
          </p:nvPr>
        </p:nvSpPr>
        <p:spPr>
          <a:xfrm>
            <a:off x="358635" y="2573353"/>
            <a:ext cx="5360920" cy="2628140"/>
          </a:xfrm>
        </p:spPr>
        <p:txBody>
          <a:bodyPr>
            <a:normAutofit lnSpcReduction="10000"/>
          </a:bodyPr>
          <a:lstStyle/>
          <a:p>
            <a:pPr>
              <a:lnSpc>
                <a:spcPct val="150000"/>
              </a:lnSpc>
            </a:pPr>
            <a:r>
              <a:rPr lang="es-EC" dirty="0"/>
              <a:t>Total de muestras ingresadas en la Plataforma de Recepción de Muestras en el periodo enero a diciembre 2025. </a:t>
            </a:r>
          </a:p>
        </p:txBody>
      </p:sp>
      <p:sp>
        <p:nvSpPr>
          <p:cNvPr id="11" name="CuadroTexto 10">
            <a:extLst>
              <a:ext uri="{FF2B5EF4-FFF2-40B4-BE49-F238E27FC236}">
                <a16:creationId xmlns:a16="http://schemas.microsoft.com/office/drawing/2014/main" id="{2D093EC4-90C7-86B2-6FA8-26FA8EF39BF0}"/>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 RESULTADOS</a:t>
            </a:r>
          </a:p>
        </p:txBody>
      </p:sp>
    </p:spTree>
    <p:extLst>
      <p:ext uri="{BB962C8B-B14F-4D97-AF65-F5344CB8AC3E}">
        <p14:creationId xmlns:p14="http://schemas.microsoft.com/office/powerpoint/2010/main" val="4766598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6CF994A-F78C-C7A2-00E0-C6EE7C3D50B6}"/>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2C7C5B4A-9FAD-5BB8-44D7-F5BC63317F98}"/>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9" name="Subtítulo 8">
            <a:extLst>
              <a:ext uri="{FF2B5EF4-FFF2-40B4-BE49-F238E27FC236}">
                <a16:creationId xmlns:a16="http://schemas.microsoft.com/office/drawing/2014/main" id="{68632434-CDFF-C56A-64F0-15583197AA45}"/>
              </a:ext>
            </a:extLst>
          </p:cNvPr>
          <p:cNvSpPr>
            <a:spLocks noGrp="1"/>
          </p:cNvSpPr>
          <p:nvPr>
            <p:ph type="subTitle" idx="1"/>
          </p:nvPr>
        </p:nvSpPr>
        <p:spPr>
          <a:xfrm>
            <a:off x="1109700" y="111321"/>
            <a:ext cx="15781261" cy="1296867"/>
          </a:xfrm>
        </p:spPr>
        <p:txBody>
          <a:bodyPr>
            <a:normAutofit lnSpcReduction="10000"/>
          </a:bodyPr>
          <a:lstStyle/>
          <a:p>
            <a:pPr>
              <a:lnSpc>
                <a:spcPct val="150000"/>
              </a:lnSpc>
            </a:pPr>
            <a:r>
              <a:rPr lang="es-EC" dirty="0"/>
              <a:t>Total de muestras ingresadas por Centro de Referencia en la Plataforma de Recepción de Muestras en el periodo enero a diciembre 2025. </a:t>
            </a:r>
          </a:p>
        </p:txBody>
      </p:sp>
      <p:grpSp>
        <p:nvGrpSpPr>
          <p:cNvPr id="13" name="Grupo 12">
            <a:extLst>
              <a:ext uri="{FF2B5EF4-FFF2-40B4-BE49-F238E27FC236}">
                <a16:creationId xmlns:a16="http://schemas.microsoft.com/office/drawing/2014/main" id="{4E909840-2483-7365-8E7F-5EC976027DBB}"/>
              </a:ext>
            </a:extLst>
          </p:cNvPr>
          <p:cNvGrpSpPr/>
          <p:nvPr/>
        </p:nvGrpSpPr>
        <p:grpSpPr>
          <a:xfrm>
            <a:off x="881510" y="1623529"/>
            <a:ext cx="15557811" cy="5894590"/>
            <a:chOff x="146015" y="1444625"/>
            <a:chExt cx="15557811" cy="5894590"/>
          </a:xfrm>
        </p:grpSpPr>
        <p:pic>
          <p:nvPicPr>
            <p:cNvPr id="5" name="Imagen 4">
              <a:extLst>
                <a:ext uri="{FF2B5EF4-FFF2-40B4-BE49-F238E27FC236}">
                  <a16:creationId xmlns:a16="http://schemas.microsoft.com/office/drawing/2014/main" id="{F49DEF6A-8BBF-9E4C-1E84-2E5ED91699B0}"/>
                </a:ext>
              </a:extLst>
            </p:cNvPr>
            <p:cNvPicPr>
              <a:picLocks noChangeAspect="1"/>
            </p:cNvPicPr>
            <p:nvPr/>
          </p:nvPicPr>
          <p:blipFill>
            <a:blip r:embed="rId4"/>
            <a:stretch>
              <a:fillRect/>
            </a:stretch>
          </p:blipFill>
          <p:spPr>
            <a:xfrm>
              <a:off x="146015" y="1444625"/>
              <a:ext cx="6115637" cy="5894590"/>
            </a:xfrm>
            <a:prstGeom prst="rect">
              <a:avLst/>
            </a:prstGeom>
          </p:spPr>
        </p:pic>
        <p:grpSp>
          <p:nvGrpSpPr>
            <p:cNvPr id="12" name="Grupo 11">
              <a:extLst>
                <a:ext uri="{FF2B5EF4-FFF2-40B4-BE49-F238E27FC236}">
                  <a16:creationId xmlns:a16="http://schemas.microsoft.com/office/drawing/2014/main" id="{7F12FA01-EBF1-85C1-0A48-0F66443BFFA9}"/>
                </a:ext>
              </a:extLst>
            </p:cNvPr>
            <p:cNvGrpSpPr/>
            <p:nvPr/>
          </p:nvGrpSpPr>
          <p:grpSpPr>
            <a:xfrm>
              <a:off x="7996922" y="1808922"/>
              <a:ext cx="7706904" cy="5057842"/>
              <a:chOff x="7996922" y="1808922"/>
              <a:chExt cx="7706904" cy="5057842"/>
            </a:xfrm>
          </p:grpSpPr>
          <p:pic>
            <p:nvPicPr>
              <p:cNvPr id="7" name="Imagen 6">
                <a:extLst>
                  <a:ext uri="{FF2B5EF4-FFF2-40B4-BE49-F238E27FC236}">
                    <a16:creationId xmlns:a16="http://schemas.microsoft.com/office/drawing/2014/main" id="{36138765-E263-6041-FE23-B7B3D611F7BC}"/>
                  </a:ext>
                </a:extLst>
              </p:cNvPr>
              <p:cNvPicPr>
                <a:picLocks noChangeAspect="1"/>
              </p:cNvPicPr>
              <p:nvPr/>
            </p:nvPicPr>
            <p:blipFill>
              <a:blip r:embed="rId5"/>
              <a:stretch>
                <a:fillRect/>
              </a:stretch>
            </p:blipFill>
            <p:spPr>
              <a:xfrm>
                <a:off x="8036678" y="2125726"/>
                <a:ext cx="7667148" cy="4741038"/>
              </a:xfrm>
              <a:prstGeom prst="rect">
                <a:avLst/>
              </a:prstGeom>
            </p:spPr>
          </p:pic>
          <p:pic>
            <p:nvPicPr>
              <p:cNvPr id="11" name="Imagen 10">
                <a:extLst>
                  <a:ext uri="{FF2B5EF4-FFF2-40B4-BE49-F238E27FC236}">
                    <a16:creationId xmlns:a16="http://schemas.microsoft.com/office/drawing/2014/main" id="{D54905DC-52E3-145C-C909-62F24C43B823}"/>
                  </a:ext>
                </a:extLst>
              </p:cNvPr>
              <p:cNvPicPr>
                <a:picLocks noChangeAspect="1"/>
              </p:cNvPicPr>
              <p:nvPr/>
            </p:nvPicPr>
            <p:blipFill>
              <a:blip r:embed="rId6"/>
              <a:srcRect t="16823"/>
              <a:stretch>
                <a:fillRect/>
              </a:stretch>
            </p:blipFill>
            <p:spPr>
              <a:xfrm>
                <a:off x="7996922" y="1808922"/>
                <a:ext cx="7667148" cy="416919"/>
              </a:xfrm>
              <a:prstGeom prst="rect">
                <a:avLst/>
              </a:prstGeom>
            </p:spPr>
          </p:pic>
        </p:grpSp>
      </p:grpSp>
    </p:spTree>
    <p:extLst>
      <p:ext uri="{BB962C8B-B14F-4D97-AF65-F5344CB8AC3E}">
        <p14:creationId xmlns:p14="http://schemas.microsoft.com/office/powerpoint/2010/main" val="2893090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PLATAFORMA DE MEDIOS DE CULTIVO</a:t>
            </a:r>
          </a:p>
        </p:txBody>
      </p:sp>
      <p:sp>
        <p:nvSpPr>
          <p:cNvPr id="4" name="Subtítulo 3">
            <a:extLst>
              <a:ext uri="{FF2B5EF4-FFF2-40B4-BE49-F238E27FC236}">
                <a16:creationId xmlns:a16="http://schemas.microsoft.com/office/drawing/2014/main" id="{A9689154-D4F3-1748-BE3E-74B79749DE81}"/>
              </a:ext>
            </a:extLst>
          </p:cNvPr>
          <p:cNvSpPr>
            <a:spLocks noGrp="1"/>
          </p:cNvSpPr>
          <p:nvPr>
            <p:ph type="subTitle" idx="1"/>
          </p:nvPr>
        </p:nvSpPr>
        <p:spPr>
          <a:xfrm>
            <a:off x="476394" y="1476513"/>
            <a:ext cx="9442858" cy="5580270"/>
          </a:xfrm>
        </p:spPr>
        <p:txBody>
          <a:bodyPr>
            <a:normAutofit/>
          </a:bodyPr>
          <a:lstStyle/>
          <a:p>
            <a:pPr>
              <a:lnSpc>
                <a:spcPct val="150000"/>
              </a:lnSpc>
            </a:pPr>
            <a:r>
              <a:rPr lang="es-EC" sz="3200" dirty="0"/>
              <a:t>La Plataformas de Medios de Cultivo proporciona medios de cultivo sólidos, semisólido, líquidos, reactivos, colorantes y soluciones necesarios para los laboratorios de la Coordinación Zonal 9 INSPI CZ9 (Usuarios internos) y a la Red de laboratorios de tuberculosis y demás (Usuarios externos). </a:t>
            </a:r>
          </a:p>
        </p:txBody>
      </p:sp>
      <p:pic>
        <p:nvPicPr>
          <p:cNvPr id="2" name="Marcador de posición de imagen 8">
            <a:extLst>
              <a:ext uri="{FF2B5EF4-FFF2-40B4-BE49-F238E27FC236}">
                <a16:creationId xmlns:a16="http://schemas.microsoft.com/office/drawing/2014/main" id="{28F3BAEE-C42B-F7CC-7D76-9BC98F940E71}"/>
              </a:ext>
            </a:extLst>
          </p:cNvPr>
          <p:cNvPicPr>
            <a:picLocks noChangeAspect="1"/>
          </p:cNvPicPr>
          <p:nvPr/>
        </p:nvPicPr>
        <p:blipFill>
          <a:blip r:embed="rId4"/>
          <a:srcRect l="4677" r="4677"/>
          <a:stretch/>
        </p:blipFill>
        <p:spPr>
          <a:xfrm>
            <a:off x="11452935" y="1476513"/>
            <a:ext cx="4790465" cy="4439096"/>
          </a:xfrm>
          <a:prstGeom prst="rect">
            <a:avLst/>
          </a:prstGeom>
        </p:spPr>
      </p:pic>
    </p:spTree>
    <p:extLst>
      <p:ext uri="{BB962C8B-B14F-4D97-AF65-F5344CB8AC3E}">
        <p14:creationId xmlns:p14="http://schemas.microsoft.com/office/powerpoint/2010/main" val="18004166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3"/>
          <a:srcRect l="80518"/>
          <a:stretch/>
        </p:blipFill>
        <p:spPr>
          <a:xfrm>
            <a:off x="0" y="260933"/>
            <a:ext cx="623898" cy="630385"/>
          </a:xfrm>
          <a:prstGeom prst="rect">
            <a:avLst/>
          </a:prstGeom>
        </p:spPr>
      </p:pic>
      <p:pic>
        <p:nvPicPr>
          <p:cNvPr id="4" name="Imagen 3">
            <a:extLst>
              <a:ext uri="{FF2B5EF4-FFF2-40B4-BE49-F238E27FC236}">
                <a16:creationId xmlns:a16="http://schemas.microsoft.com/office/drawing/2014/main" id="{7D855352-3694-2143-E863-57A0BE8DEDE8}"/>
              </a:ext>
            </a:extLst>
          </p:cNvPr>
          <p:cNvPicPr>
            <a:picLocks noChangeAspect="1"/>
          </p:cNvPicPr>
          <p:nvPr/>
        </p:nvPicPr>
        <p:blipFill>
          <a:blip r:embed="rId4"/>
          <a:stretch>
            <a:fillRect/>
          </a:stretch>
        </p:blipFill>
        <p:spPr>
          <a:xfrm>
            <a:off x="6848514" y="314515"/>
            <a:ext cx="10706462" cy="7278981"/>
          </a:xfrm>
          <a:prstGeom prst="rect">
            <a:avLst/>
          </a:prstGeom>
        </p:spPr>
      </p:pic>
      <p:sp>
        <p:nvSpPr>
          <p:cNvPr id="9" name="Subtítulo 8">
            <a:extLst>
              <a:ext uri="{FF2B5EF4-FFF2-40B4-BE49-F238E27FC236}">
                <a16:creationId xmlns:a16="http://schemas.microsoft.com/office/drawing/2014/main" id="{DBC37A5E-7789-27BE-CD5F-FE75CDA3D0A1}"/>
              </a:ext>
            </a:extLst>
          </p:cNvPr>
          <p:cNvSpPr>
            <a:spLocks noGrp="1"/>
          </p:cNvSpPr>
          <p:nvPr>
            <p:ph type="subTitle" idx="1"/>
          </p:nvPr>
        </p:nvSpPr>
        <p:spPr>
          <a:xfrm>
            <a:off x="311949" y="2816190"/>
            <a:ext cx="6536565" cy="3522663"/>
          </a:xfrm>
        </p:spPr>
        <p:txBody>
          <a:bodyPr/>
          <a:lstStyle/>
          <a:p>
            <a:pPr>
              <a:lnSpc>
                <a:spcPct val="150000"/>
              </a:lnSpc>
              <a:spcBef>
                <a:spcPts val="600"/>
              </a:spcBef>
            </a:pPr>
            <a:r>
              <a:rPr lang="es-EC" dirty="0"/>
              <a:t>Total de mililitros elaborados en la Plataforma de Medios de Cultivo durante en el periodo enero a diciembre del 2025. </a:t>
            </a:r>
          </a:p>
        </p:txBody>
      </p:sp>
      <p:sp>
        <p:nvSpPr>
          <p:cNvPr id="13" name="CuadroTexto 12">
            <a:extLst>
              <a:ext uri="{FF2B5EF4-FFF2-40B4-BE49-F238E27FC236}">
                <a16:creationId xmlns:a16="http://schemas.microsoft.com/office/drawing/2014/main" id="{CD6EB349-0BF3-8B2B-742F-B032E3B62C06}"/>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 RESULTADOS</a:t>
            </a:r>
          </a:p>
        </p:txBody>
      </p:sp>
    </p:spTree>
    <p:extLst>
      <p:ext uri="{BB962C8B-B14F-4D97-AF65-F5344CB8AC3E}">
        <p14:creationId xmlns:p14="http://schemas.microsoft.com/office/powerpoint/2010/main" val="15079642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37B8989-369B-F386-109B-407D4ED38D2B}"/>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01687EEB-DC91-3B8F-798E-78AF84F060AD}"/>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9" name="Subtítulo 8">
            <a:extLst>
              <a:ext uri="{FF2B5EF4-FFF2-40B4-BE49-F238E27FC236}">
                <a16:creationId xmlns:a16="http://schemas.microsoft.com/office/drawing/2014/main" id="{113AB79B-7AF1-8473-A118-81D490BC2EFB}"/>
              </a:ext>
            </a:extLst>
          </p:cNvPr>
          <p:cNvSpPr>
            <a:spLocks noGrp="1"/>
          </p:cNvSpPr>
          <p:nvPr>
            <p:ph type="subTitle" idx="1"/>
          </p:nvPr>
        </p:nvSpPr>
        <p:spPr>
          <a:xfrm>
            <a:off x="1082680" y="269274"/>
            <a:ext cx="15835302" cy="1090786"/>
          </a:xfrm>
        </p:spPr>
        <p:txBody>
          <a:bodyPr>
            <a:normAutofit fontScale="85000" lnSpcReduction="20000"/>
          </a:bodyPr>
          <a:lstStyle/>
          <a:p>
            <a:pPr>
              <a:lnSpc>
                <a:spcPct val="150000"/>
              </a:lnSpc>
              <a:spcBef>
                <a:spcPts val="600"/>
              </a:spcBef>
            </a:pPr>
            <a:r>
              <a:rPr lang="es-EC" dirty="0"/>
              <a:t>Total de productos elaborados en la Plataforma de Medios de Cultivo para usuarios internos durante en el periodo enero a diciembre del 2025.</a:t>
            </a:r>
          </a:p>
        </p:txBody>
      </p:sp>
      <p:grpSp>
        <p:nvGrpSpPr>
          <p:cNvPr id="18" name="Grupo 17">
            <a:extLst>
              <a:ext uri="{FF2B5EF4-FFF2-40B4-BE49-F238E27FC236}">
                <a16:creationId xmlns:a16="http://schemas.microsoft.com/office/drawing/2014/main" id="{28D09C5C-3893-E11F-E49E-F8E27872EA47}"/>
              </a:ext>
            </a:extLst>
          </p:cNvPr>
          <p:cNvGrpSpPr/>
          <p:nvPr/>
        </p:nvGrpSpPr>
        <p:grpSpPr>
          <a:xfrm>
            <a:off x="886272" y="1360060"/>
            <a:ext cx="15134607" cy="5928064"/>
            <a:chOff x="568220" y="1351720"/>
            <a:chExt cx="15134607" cy="5928064"/>
          </a:xfrm>
        </p:grpSpPr>
        <p:grpSp>
          <p:nvGrpSpPr>
            <p:cNvPr id="16" name="Grupo 15">
              <a:extLst>
                <a:ext uri="{FF2B5EF4-FFF2-40B4-BE49-F238E27FC236}">
                  <a16:creationId xmlns:a16="http://schemas.microsoft.com/office/drawing/2014/main" id="{657596E8-4021-F9EE-DFA6-416E214DF815}"/>
                </a:ext>
              </a:extLst>
            </p:cNvPr>
            <p:cNvGrpSpPr/>
            <p:nvPr/>
          </p:nvGrpSpPr>
          <p:grpSpPr>
            <a:xfrm>
              <a:off x="568220" y="1351720"/>
              <a:ext cx="6170510" cy="5915163"/>
              <a:chOff x="568220" y="1351720"/>
              <a:chExt cx="6170510" cy="5915163"/>
            </a:xfrm>
          </p:grpSpPr>
          <p:pic>
            <p:nvPicPr>
              <p:cNvPr id="5" name="Imagen 4">
                <a:extLst>
                  <a:ext uri="{FF2B5EF4-FFF2-40B4-BE49-F238E27FC236}">
                    <a16:creationId xmlns:a16="http://schemas.microsoft.com/office/drawing/2014/main" id="{B4530D7E-DB0E-FF9D-F6EA-4CCFDE87AE54}"/>
                  </a:ext>
                </a:extLst>
              </p:cNvPr>
              <p:cNvPicPr>
                <a:picLocks noChangeAspect="1"/>
              </p:cNvPicPr>
              <p:nvPr/>
            </p:nvPicPr>
            <p:blipFill>
              <a:blip r:embed="rId4"/>
              <a:stretch>
                <a:fillRect/>
              </a:stretch>
            </p:blipFill>
            <p:spPr>
              <a:xfrm>
                <a:off x="568220" y="1351720"/>
                <a:ext cx="6170510" cy="4769476"/>
              </a:xfrm>
              <a:prstGeom prst="rect">
                <a:avLst/>
              </a:prstGeom>
            </p:spPr>
          </p:pic>
          <p:pic>
            <p:nvPicPr>
              <p:cNvPr id="13" name="Imagen 12">
                <a:extLst>
                  <a:ext uri="{FF2B5EF4-FFF2-40B4-BE49-F238E27FC236}">
                    <a16:creationId xmlns:a16="http://schemas.microsoft.com/office/drawing/2014/main" id="{01F20640-44A3-2ADA-A7BF-5A07F41C367D}"/>
                  </a:ext>
                </a:extLst>
              </p:cNvPr>
              <p:cNvPicPr>
                <a:picLocks noChangeAspect="1"/>
              </p:cNvPicPr>
              <p:nvPr/>
            </p:nvPicPr>
            <p:blipFill>
              <a:blip r:embed="rId5"/>
              <a:stretch>
                <a:fillRect/>
              </a:stretch>
            </p:blipFill>
            <p:spPr>
              <a:xfrm>
                <a:off x="683532" y="6025475"/>
                <a:ext cx="5955805" cy="1241408"/>
              </a:xfrm>
              <a:prstGeom prst="rect">
                <a:avLst/>
              </a:prstGeom>
            </p:spPr>
          </p:pic>
        </p:grpSp>
        <p:grpSp>
          <p:nvGrpSpPr>
            <p:cNvPr id="17" name="Grupo 16">
              <a:extLst>
                <a:ext uri="{FF2B5EF4-FFF2-40B4-BE49-F238E27FC236}">
                  <a16:creationId xmlns:a16="http://schemas.microsoft.com/office/drawing/2014/main" id="{2EBEA83D-0E0D-4B1D-B33B-237AF091DF3D}"/>
                </a:ext>
              </a:extLst>
            </p:cNvPr>
            <p:cNvGrpSpPr/>
            <p:nvPr/>
          </p:nvGrpSpPr>
          <p:grpSpPr>
            <a:xfrm>
              <a:off x="9532317" y="1590261"/>
              <a:ext cx="6170510" cy="5689523"/>
              <a:chOff x="9532317" y="1590261"/>
              <a:chExt cx="6170510" cy="5689523"/>
            </a:xfrm>
          </p:grpSpPr>
          <p:pic>
            <p:nvPicPr>
              <p:cNvPr id="11" name="Imagen 10">
                <a:extLst>
                  <a:ext uri="{FF2B5EF4-FFF2-40B4-BE49-F238E27FC236}">
                    <a16:creationId xmlns:a16="http://schemas.microsoft.com/office/drawing/2014/main" id="{C9532A10-9F6B-02C4-C512-888FE4C43949}"/>
                  </a:ext>
                </a:extLst>
              </p:cNvPr>
              <p:cNvPicPr>
                <a:picLocks noChangeAspect="1"/>
              </p:cNvPicPr>
              <p:nvPr/>
            </p:nvPicPr>
            <p:blipFill>
              <a:blip r:embed="rId6"/>
              <a:stretch>
                <a:fillRect/>
              </a:stretch>
            </p:blipFill>
            <p:spPr>
              <a:xfrm>
                <a:off x="9532317" y="2804637"/>
                <a:ext cx="6170510" cy="4475147"/>
              </a:xfrm>
              <a:prstGeom prst="rect">
                <a:avLst/>
              </a:prstGeom>
            </p:spPr>
          </p:pic>
          <p:pic>
            <p:nvPicPr>
              <p:cNvPr id="15" name="Imagen 14">
                <a:extLst>
                  <a:ext uri="{FF2B5EF4-FFF2-40B4-BE49-F238E27FC236}">
                    <a16:creationId xmlns:a16="http://schemas.microsoft.com/office/drawing/2014/main" id="{7A441B44-9493-FF30-4938-B6AE329AB18F}"/>
                  </a:ext>
                </a:extLst>
              </p:cNvPr>
              <p:cNvPicPr>
                <a:picLocks noChangeAspect="1"/>
              </p:cNvPicPr>
              <p:nvPr/>
            </p:nvPicPr>
            <p:blipFill>
              <a:blip r:embed="rId7"/>
              <a:stretch>
                <a:fillRect/>
              </a:stretch>
            </p:blipFill>
            <p:spPr>
              <a:xfrm>
                <a:off x="9532317" y="1590261"/>
                <a:ext cx="6170510" cy="1274011"/>
              </a:xfrm>
              <a:prstGeom prst="rect">
                <a:avLst/>
              </a:prstGeom>
            </p:spPr>
          </p:pic>
        </p:grpSp>
      </p:grpSp>
    </p:spTree>
    <p:extLst>
      <p:ext uri="{BB962C8B-B14F-4D97-AF65-F5344CB8AC3E}">
        <p14:creationId xmlns:p14="http://schemas.microsoft.com/office/powerpoint/2010/main" val="2308283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190A8F5-5AA2-B854-9CD8-1279FE66D80C}"/>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39B099D9-DB59-DB9E-DCA1-306777101462}"/>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8FF8E181-D2DF-A3D3-CDB8-9144A33EF015}"/>
              </a:ext>
            </a:extLst>
          </p:cNvPr>
          <p:cNvSpPr txBox="1"/>
          <p:nvPr/>
        </p:nvSpPr>
        <p:spPr>
          <a:xfrm>
            <a:off x="623897" y="151066"/>
            <a:ext cx="5734845" cy="584775"/>
          </a:xfrm>
          <a:prstGeom prst="rect">
            <a:avLst/>
          </a:prstGeom>
          <a:noFill/>
        </p:spPr>
        <p:txBody>
          <a:bodyPr wrap="square" rtlCol="0">
            <a:spAutoFit/>
          </a:bodyPr>
          <a:lstStyle/>
          <a:p>
            <a:pPr algn="ctr"/>
            <a:r>
              <a:rPr lang="es-EC" sz="3200" b="1" noProof="0" dirty="0">
                <a:solidFill>
                  <a:srgbClr val="1E3A8A"/>
                </a:solidFill>
                <a:latin typeface="Helvetica" pitchFamily="2" charset="77"/>
              </a:rPr>
              <a:t>CIREV — Gestión 2025</a:t>
            </a:r>
          </a:p>
        </p:txBody>
      </p:sp>
      <p:graphicFrame>
        <p:nvGraphicFramePr>
          <p:cNvPr id="124" name="Tabla 123">
            <a:extLst>
              <a:ext uri="{FF2B5EF4-FFF2-40B4-BE49-F238E27FC236}">
                <a16:creationId xmlns:a16="http://schemas.microsoft.com/office/drawing/2014/main" id="{2A5F912B-B424-8D9C-AA20-452A6421B895}"/>
              </a:ext>
            </a:extLst>
          </p:cNvPr>
          <p:cNvGraphicFramePr>
            <a:graphicFrameLocks noGrp="1"/>
          </p:cNvGraphicFramePr>
          <p:nvPr>
            <p:extLst>
              <p:ext uri="{D42A27DB-BD31-4B8C-83A1-F6EECF244321}">
                <p14:modId xmlns:p14="http://schemas.microsoft.com/office/powerpoint/2010/main" val="1227568762"/>
              </p:ext>
            </p:extLst>
          </p:nvPr>
        </p:nvGraphicFramePr>
        <p:xfrm>
          <a:off x="623897" y="2079448"/>
          <a:ext cx="8070651" cy="5127264"/>
        </p:xfrm>
        <a:graphic>
          <a:graphicData uri="http://schemas.openxmlformats.org/drawingml/2006/table">
            <a:tbl>
              <a:tblPr firstRow="1" bandRow="1">
                <a:tableStyleId>{5C22544A-7EE6-4342-B048-85BDC9FD1C3A}</a:tableStyleId>
              </a:tblPr>
              <a:tblGrid>
                <a:gridCol w="2232680">
                  <a:extLst>
                    <a:ext uri="{9D8B030D-6E8A-4147-A177-3AD203B41FA5}">
                      <a16:colId xmlns:a16="http://schemas.microsoft.com/office/drawing/2014/main" val="1777839541"/>
                    </a:ext>
                  </a:extLst>
                </a:gridCol>
                <a:gridCol w="5837971">
                  <a:extLst>
                    <a:ext uri="{9D8B030D-6E8A-4147-A177-3AD203B41FA5}">
                      <a16:colId xmlns:a16="http://schemas.microsoft.com/office/drawing/2014/main" val="4107669003"/>
                    </a:ext>
                  </a:extLst>
                </a:gridCol>
              </a:tblGrid>
              <a:tr h="829410">
                <a:tc>
                  <a:txBody>
                    <a:bodyPr/>
                    <a:lstStyle/>
                    <a:p>
                      <a:pPr algn="ctr"/>
                      <a:r>
                        <a:rPr lang="es-EC" sz="2000" b="1" dirty="0">
                          <a:solidFill>
                            <a:srgbClr val="FFFFFF"/>
                          </a:solidFill>
                          <a:latin typeface="Helvetica"/>
                          <a:cs typeface="Helvetica"/>
                        </a:rPr>
                        <a:t>Revista</a:t>
                      </a:r>
                    </a:p>
                  </a:txBody>
                  <a:tcPr anchor="ctr">
                    <a:solidFill>
                      <a:srgbClr val="1E3A8A"/>
                    </a:solidFill>
                  </a:tcPr>
                </a:tc>
                <a:tc>
                  <a:txBody>
                    <a:bodyPr/>
                    <a:lstStyle/>
                    <a:p>
                      <a:pPr algn="ctr"/>
                      <a:r>
                        <a:rPr lang="es-EC" sz="2000" b="1" dirty="0">
                          <a:solidFill>
                            <a:srgbClr val="FFFFFF"/>
                          </a:solidFill>
                          <a:latin typeface="Helvetica"/>
                          <a:cs typeface="Helvetica"/>
                        </a:rPr>
                        <a:t>Título Publicaciones</a:t>
                      </a:r>
                    </a:p>
                  </a:txBody>
                  <a:tcPr anchor="ctr">
                    <a:solidFill>
                      <a:srgbClr val="1E3A8A"/>
                    </a:solidFill>
                  </a:tcPr>
                </a:tc>
                <a:extLst>
                  <a:ext uri="{0D108BD9-81ED-4DB2-BD59-A6C34878D82A}">
                    <a16:rowId xmlns:a16="http://schemas.microsoft.com/office/drawing/2014/main" val="2763150591"/>
                  </a:ext>
                </a:extLst>
              </a:tr>
              <a:tr h="1432618">
                <a:tc>
                  <a:txBody>
                    <a:bodyPr/>
                    <a:lstStyle/>
                    <a:p>
                      <a:pPr algn="ctr"/>
                      <a:r>
                        <a:rPr lang="es-EC" sz="2000" b="1" i="0" noProof="0" dirty="0">
                          <a:solidFill>
                            <a:srgbClr val="1E3A8A"/>
                          </a:solidFill>
                          <a:latin typeface="Helvetica"/>
                        </a:rPr>
                        <a:t>PLOS ONE</a:t>
                      </a:r>
                      <a:r>
                        <a:rPr lang="es-EC" sz="2000" b="1" i="0" noProof="0" dirty="0">
                          <a:solidFill>
                            <a:srgbClr val="2563EB"/>
                          </a:solidFill>
                          <a:latin typeface="Helvetica"/>
                        </a:rPr>
                        <a:t>  [Q1]</a:t>
                      </a:r>
                      <a:endParaRPr lang="es-EC" sz="2000" b="1" dirty="0">
                        <a:solidFill>
                          <a:srgbClr val="1E3A8A"/>
                        </a:solidFill>
                        <a:latin typeface="Helvetica"/>
                        <a:cs typeface="Helvetica"/>
                      </a:endParaRPr>
                    </a:p>
                  </a:txBody>
                  <a:tcPr anchor="ctr">
                    <a:solidFill>
                      <a:srgbClr val="EFF6FF"/>
                    </a:solidFill>
                  </a:tcPr>
                </a:tc>
                <a:tc>
                  <a:txBody>
                    <a:bodyPr/>
                    <a:lstStyle/>
                    <a:p>
                      <a:pPr algn="l"/>
                      <a:r>
                        <a:rPr lang="es-EC" sz="2000" b="1" i="0" noProof="0" dirty="0">
                          <a:solidFill>
                            <a:srgbClr val="15803D"/>
                          </a:solidFill>
                          <a:latin typeface="Helvetica"/>
                        </a:rPr>
                        <a:t>Publicado </a:t>
                      </a:r>
                      <a:r>
                        <a:rPr lang="en-US" sz="2000" b="0" dirty="0">
                          <a:solidFill>
                            <a:srgbClr val="1E293B"/>
                          </a:solidFill>
                          <a:latin typeface="Helvetica"/>
                          <a:cs typeface="Helvetica"/>
                        </a:rPr>
                        <a:t>"Validation of new equipment for SARS-CoV-2 diagnosis in Ecuador (…)</a:t>
                      </a:r>
                      <a:r>
                        <a:rPr lang="es-EC" sz="2000" b="0" dirty="0">
                          <a:solidFill>
                            <a:srgbClr val="1E293B"/>
                          </a:solidFill>
                          <a:latin typeface="Helvetica"/>
                          <a:cs typeface="Helvetica"/>
                        </a:rPr>
                        <a:t>.</a:t>
                      </a:r>
                    </a:p>
                  </a:txBody>
                  <a:tcPr anchor="ctr">
                    <a:solidFill>
                      <a:srgbClr val="EFF6FF"/>
                    </a:solidFill>
                  </a:tcPr>
                </a:tc>
                <a:extLst>
                  <a:ext uri="{0D108BD9-81ED-4DB2-BD59-A6C34878D82A}">
                    <a16:rowId xmlns:a16="http://schemas.microsoft.com/office/drawing/2014/main" val="2544238755"/>
                  </a:ext>
                </a:extLst>
              </a:tr>
              <a:tr h="1432618">
                <a:tc>
                  <a:txBody>
                    <a:bodyPr/>
                    <a:lstStyle/>
                    <a:p>
                      <a:pPr algn="ctr"/>
                      <a:r>
                        <a:rPr lang="es-EC" sz="2000" b="1" i="0" noProof="0" dirty="0" err="1">
                          <a:solidFill>
                            <a:srgbClr val="1E3A8A"/>
                          </a:solidFill>
                          <a:latin typeface="Helvetica"/>
                        </a:rPr>
                        <a:t>Pathogens</a:t>
                      </a:r>
                      <a:r>
                        <a:rPr lang="es-EC" sz="2000" b="1" i="0" noProof="0" dirty="0">
                          <a:solidFill>
                            <a:srgbClr val="2563EB"/>
                          </a:solidFill>
                          <a:latin typeface="Helvetica"/>
                        </a:rPr>
                        <a:t>  [Q1] </a:t>
                      </a:r>
                      <a:endParaRPr lang="es-EC" sz="2000" b="1" dirty="0">
                        <a:solidFill>
                          <a:srgbClr val="1E3A8A"/>
                        </a:solidFill>
                        <a:latin typeface="Helvetica"/>
                        <a:cs typeface="Helvetica"/>
                      </a:endParaRPr>
                    </a:p>
                  </a:txBody>
                  <a:tcPr anchor="ctr">
                    <a:solidFill>
                      <a:srgbClr val="FFFFFF"/>
                    </a:solidFill>
                  </a:tcPr>
                </a:tc>
                <a:tc>
                  <a:txBody>
                    <a:bodyPr/>
                    <a:lstStyle/>
                    <a:p>
                      <a:pPr algn="l"/>
                      <a:r>
                        <a:rPr lang="es-EC" sz="2000" b="1" i="0" noProof="0" dirty="0">
                          <a:solidFill>
                            <a:srgbClr val="15803D"/>
                          </a:solidFill>
                          <a:latin typeface="Helvetica"/>
                        </a:rPr>
                        <a:t>Publicado </a:t>
                      </a:r>
                      <a:r>
                        <a:rPr lang="en-US" sz="2000" b="0" dirty="0">
                          <a:solidFill>
                            <a:srgbClr val="1E293B"/>
                          </a:solidFill>
                          <a:latin typeface="Helvetica"/>
                          <a:cs typeface="Helvetica"/>
                        </a:rPr>
                        <a:t>"Entomo-Virological Surveillance and Genomic Insights into DENV-2 Genotype III (…)</a:t>
                      </a:r>
                      <a:r>
                        <a:rPr lang="es-EC" sz="2000" b="0" dirty="0">
                          <a:solidFill>
                            <a:srgbClr val="1E293B"/>
                          </a:solidFill>
                          <a:latin typeface="Helvetica"/>
                          <a:cs typeface="Helvetica"/>
                        </a:rPr>
                        <a:t>.”</a:t>
                      </a:r>
                    </a:p>
                  </a:txBody>
                  <a:tcPr anchor="ctr">
                    <a:solidFill>
                      <a:srgbClr val="FFFFFF"/>
                    </a:solidFill>
                  </a:tcPr>
                </a:tc>
                <a:extLst>
                  <a:ext uri="{0D108BD9-81ED-4DB2-BD59-A6C34878D82A}">
                    <a16:rowId xmlns:a16="http://schemas.microsoft.com/office/drawing/2014/main" val="1900434337"/>
                  </a:ext>
                </a:extLst>
              </a:tr>
              <a:tr h="1432618">
                <a:tc>
                  <a:txBody>
                    <a:bodyPr/>
                    <a:lstStyle/>
                    <a:p>
                      <a:pPr algn="ctr"/>
                      <a:r>
                        <a:rPr lang="es-EC" sz="2000" b="1" i="0" noProof="0" dirty="0">
                          <a:solidFill>
                            <a:srgbClr val="1E3A8A"/>
                          </a:solidFill>
                          <a:latin typeface="Helvetica"/>
                        </a:rPr>
                        <a:t>ZOOKEYS</a:t>
                      </a:r>
                      <a:r>
                        <a:rPr lang="es-EC" sz="2000" b="1" i="0" noProof="0" dirty="0">
                          <a:solidFill>
                            <a:srgbClr val="2563EB"/>
                          </a:solidFill>
                          <a:latin typeface="Helvetica"/>
                        </a:rPr>
                        <a:t>  [Q1] </a:t>
                      </a:r>
                      <a:endParaRPr lang="es-EC" sz="2000" b="1" dirty="0">
                        <a:solidFill>
                          <a:srgbClr val="1E3A8A"/>
                        </a:solidFill>
                        <a:latin typeface="Helvetica"/>
                        <a:cs typeface="Helvetica"/>
                      </a:endParaRPr>
                    </a:p>
                  </a:txBody>
                  <a:tcPr anchor="ctr">
                    <a:solidFill>
                      <a:srgbClr val="EFF6FF"/>
                    </a:solidFill>
                  </a:tcPr>
                </a:tc>
                <a:tc>
                  <a:txBody>
                    <a:bodyPr/>
                    <a:lstStyle/>
                    <a:p>
                      <a:pPr algn="l"/>
                      <a:r>
                        <a:rPr lang="es-EC" sz="2000" b="1" i="0" noProof="0" dirty="0">
                          <a:solidFill>
                            <a:srgbClr val="64748B"/>
                          </a:solidFill>
                          <a:latin typeface="Helvetica"/>
                        </a:rPr>
                        <a:t>Submitido “</a:t>
                      </a:r>
                      <a:r>
                        <a:rPr lang="en-US" sz="2000" b="0" dirty="0">
                          <a:solidFill>
                            <a:srgbClr val="1E293B"/>
                          </a:solidFill>
                          <a:latin typeface="Helvetica"/>
                          <a:cs typeface="Helvetica"/>
                        </a:rPr>
                        <a:t>An updated checklist of mosquitoes (Diptera, Culicidae) of Ecuador”</a:t>
                      </a:r>
                      <a:endParaRPr lang="es-EC" sz="2000" b="0" dirty="0">
                        <a:solidFill>
                          <a:srgbClr val="1E293B"/>
                        </a:solidFill>
                        <a:latin typeface="Helvetica"/>
                        <a:cs typeface="Helvetica"/>
                      </a:endParaRPr>
                    </a:p>
                  </a:txBody>
                  <a:tcPr anchor="ctr">
                    <a:solidFill>
                      <a:srgbClr val="EFF6FF"/>
                    </a:solidFill>
                  </a:tcPr>
                </a:tc>
                <a:extLst>
                  <a:ext uri="{0D108BD9-81ED-4DB2-BD59-A6C34878D82A}">
                    <a16:rowId xmlns:a16="http://schemas.microsoft.com/office/drawing/2014/main" val="2383312113"/>
                  </a:ext>
                </a:extLst>
              </a:tr>
            </a:tbl>
          </a:graphicData>
        </a:graphic>
      </p:graphicFrame>
      <p:sp>
        <p:nvSpPr>
          <p:cNvPr id="131" name="TextBox 8">
            <a:extLst>
              <a:ext uri="{FF2B5EF4-FFF2-40B4-BE49-F238E27FC236}">
                <a16:creationId xmlns:a16="http://schemas.microsoft.com/office/drawing/2014/main" id="{D8CDA29E-A9B3-3BC8-2735-BB187245646D}"/>
              </a:ext>
            </a:extLst>
          </p:cNvPr>
          <p:cNvSpPr txBox="1"/>
          <p:nvPr/>
        </p:nvSpPr>
        <p:spPr>
          <a:xfrm>
            <a:off x="623897" y="906518"/>
            <a:ext cx="7743343" cy="738664"/>
          </a:xfrm>
          <a:prstGeom prst="rect">
            <a:avLst/>
          </a:prstGeom>
          <a:noFill/>
        </p:spPr>
        <p:txBody>
          <a:bodyPr wrap="square" lIns="0" tIns="0" rIns="0" bIns="0" anchor="t">
            <a:spAutoFit/>
          </a:bodyPr>
          <a:lstStyle/>
          <a:p>
            <a:pPr algn="l"/>
            <a:r>
              <a:rPr lang="es-MX" sz="2400" i="1" dirty="0">
                <a:latin typeface="Helvetica"/>
              </a:rPr>
              <a:t>T</a:t>
            </a:r>
            <a:r>
              <a:rPr lang="es-MX" sz="2400" i="1" noProof="0" dirty="0">
                <a:latin typeface="Helvetica"/>
              </a:rPr>
              <a:t>res </a:t>
            </a:r>
            <a:r>
              <a:rPr lang="es-MX" sz="2400" b="1" i="1" noProof="0" dirty="0">
                <a:latin typeface="Helvetica"/>
              </a:rPr>
              <a:t>Publicaciones científicas </a:t>
            </a:r>
            <a:r>
              <a:rPr lang="es-MX" sz="2400" i="1" noProof="0" dirty="0">
                <a:latin typeface="Helvetica"/>
              </a:rPr>
              <a:t>en revistas de alto impacto (Q1): dos publicadas y una en revisión</a:t>
            </a:r>
            <a:r>
              <a:rPr lang="es-EC" sz="2400" i="1" dirty="0">
                <a:latin typeface="Helvetica"/>
              </a:rPr>
              <a:t>:</a:t>
            </a:r>
            <a:endParaRPr lang="es-EC" sz="2400" i="1" noProof="0" dirty="0">
              <a:latin typeface="Helvetica"/>
            </a:endParaRPr>
          </a:p>
        </p:txBody>
      </p:sp>
      <p:sp>
        <p:nvSpPr>
          <p:cNvPr id="2" name="TextBox 1">
            <a:extLst>
              <a:ext uri="{FF2B5EF4-FFF2-40B4-BE49-F238E27FC236}">
                <a16:creationId xmlns:a16="http://schemas.microsoft.com/office/drawing/2014/main" id="{29139A24-0110-680A-DDC1-EF11618EEEFA}"/>
              </a:ext>
            </a:extLst>
          </p:cNvPr>
          <p:cNvSpPr txBox="1"/>
          <p:nvPr/>
        </p:nvSpPr>
        <p:spPr>
          <a:xfrm>
            <a:off x="9306116" y="1219733"/>
            <a:ext cx="8070650" cy="5016758"/>
          </a:xfrm>
          <a:prstGeom prst="rect">
            <a:avLst/>
          </a:prstGeom>
          <a:noFill/>
        </p:spPr>
        <p:txBody>
          <a:bodyPr wrap="square" rtlCol="0" anchor="ctr">
            <a:spAutoFit/>
          </a:bodyPr>
          <a:lstStyle/>
          <a:p>
            <a:pPr algn="ctr"/>
            <a:r>
              <a:rPr lang="en-US" sz="4000" dirty="0">
                <a:latin typeface="Helvetica" pitchFamily="2" charset="0"/>
              </a:rPr>
              <a:t>Las </a:t>
            </a:r>
            <a:r>
              <a:rPr lang="en-US" sz="4000" dirty="0" err="1">
                <a:latin typeface="Helvetica" pitchFamily="2" charset="0"/>
              </a:rPr>
              <a:t>publicaciones</a:t>
            </a:r>
            <a:r>
              <a:rPr lang="en-US" sz="4000" dirty="0">
                <a:latin typeface="Helvetica" pitchFamily="2" charset="0"/>
              </a:rPr>
              <a:t> </a:t>
            </a:r>
            <a:r>
              <a:rPr lang="en-US" sz="4000" dirty="0" err="1">
                <a:latin typeface="Helvetica" pitchFamily="2" charset="0"/>
              </a:rPr>
              <a:t>científicas</a:t>
            </a:r>
            <a:r>
              <a:rPr lang="en-US" sz="4000" dirty="0">
                <a:latin typeface="Helvetica" pitchFamily="2" charset="0"/>
              </a:rPr>
              <a:t> de alto </a:t>
            </a:r>
            <a:r>
              <a:rPr lang="en-US" sz="4000" dirty="0" err="1">
                <a:latin typeface="Helvetica" pitchFamily="2" charset="0"/>
              </a:rPr>
              <a:t>impacto</a:t>
            </a:r>
            <a:r>
              <a:rPr lang="en-US" sz="4000" dirty="0">
                <a:latin typeface="Helvetica" pitchFamily="2" charset="0"/>
              </a:rPr>
              <a:t> </a:t>
            </a:r>
            <a:r>
              <a:rPr lang="en-US" sz="4000" dirty="0" err="1">
                <a:latin typeface="Helvetica" pitchFamily="2" charset="0"/>
              </a:rPr>
              <a:t>fortalecen</a:t>
            </a:r>
            <a:r>
              <a:rPr lang="en-US" sz="4000" dirty="0">
                <a:latin typeface="Helvetica" pitchFamily="2" charset="0"/>
              </a:rPr>
              <a:t> la </a:t>
            </a:r>
            <a:r>
              <a:rPr lang="en-US" sz="4000" dirty="0" err="1">
                <a:latin typeface="Helvetica" pitchFamily="2" charset="0"/>
              </a:rPr>
              <a:t>credibilidad</a:t>
            </a:r>
            <a:r>
              <a:rPr lang="en-US" sz="4000" dirty="0">
                <a:latin typeface="Helvetica" pitchFamily="2" charset="0"/>
              </a:rPr>
              <a:t> </a:t>
            </a:r>
            <a:r>
              <a:rPr lang="en-US" sz="4000" dirty="0" err="1">
                <a:latin typeface="Helvetica" pitchFamily="2" charset="0"/>
              </a:rPr>
              <a:t>técnica</a:t>
            </a:r>
            <a:r>
              <a:rPr lang="en-US" sz="4000" dirty="0">
                <a:latin typeface="Helvetica" pitchFamily="2" charset="0"/>
              </a:rPr>
              <a:t> del INSPI y </a:t>
            </a:r>
            <a:r>
              <a:rPr lang="en-US" sz="4000" dirty="0" err="1">
                <a:latin typeface="Helvetica" pitchFamily="2" charset="0"/>
              </a:rPr>
              <a:t>convierten</a:t>
            </a:r>
            <a:r>
              <a:rPr lang="en-US" sz="4000" dirty="0">
                <a:latin typeface="Helvetica" pitchFamily="2" charset="0"/>
              </a:rPr>
              <a:t> </a:t>
            </a:r>
            <a:r>
              <a:rPr lang="en-US" sz="4000" dirty="0" err="1">
                <a:latin typeface="Helvetica" pitchFamily="2" charset="0"/>
              </a:rPr>
              <a:t>los</a:t>
            </a:r>
            <a:r>
              <a:rPr lang="en-US" sz="4000" dirty="0">
                <a:latin typeface="Helvetica" pitchFamily="2" charset="0"/>
              </a:rPr>
              <a:t> </a:t>
            </a:r>
            <a:r>
              <a:rPr lang="en-US" sz="4000" dirty="0" err="1">
                <a:latin typeface="Helvetica" pitchFamily="2" charset="0"/>
              </a:rPr>
              <a:t>hallazgos</a:t>
            </a:r>
            <a:r>
              <a:rPr lang="en-US" sz="4000" dirty="0">
                <a:latin typeface="Helvetica" pitchFamily="2" charset="0"/>
              </a:rPr>
              <a:t> </a:t>
            </a:r>
            <a:r>
              <a:rPr lang="en-US" sz="4000" dirty="0" err="1">
                <a:latin typeface="Helvetica" pitchFamily="2" charset="0"/>
              </a:rPr>
              <a:t>sobre</a:t>
            </a:r>
            <a:r>
              <a:rPr lang="en-US" sz="4000" dirty="0">
                <a:latin typeface="Helvetica" pitchFamily="2" charset="0"/>
              </a:rPr>
              <a:t> </a:t>
            </a:r>
            <a:r>
              <a:rPr lang="en-US" sz="4000" dirty="0" err="1">
                <a:latin typeface="Helvetica" pitchFamily="2" charset="0"/>
              </a:rPr>
              <a:t>diagnóstico</a:t>
            </a:r>
            <a:r>
              <a:rPr lang="en-US" sz="4000" dirty="0">
                <a:latin typeface="Helvetica" pitchFamily="2" charset="0"/>
              </a:rPr>
              <a:t>, </a:t>
            </a:r>
            <a:r>
              <a:rPr lang="en-US" sz="4000" dirty="0" err="1">
                <a:latin typeface="Helvetica" pitchFamily="2" charset="0"/>
              </a:rPr>
              <a:t>vigilancia</a:t>
            </a:r>
            <a:r>
              <a:rPr lang="en-US" sz="4000" dirty="0">
                <a:latin typeface="Helvetica" pitchFamily="2" charset="0"/>
              </a:rPr>
              <a:t> </a:t>
            </a:r>
            <a:r>
              <a:rPr lang="en-US" sz="4000" dirty="0" err="1">
                <a:latin typeface="Helvetica" pitchFamily="2" charset="0"/>
              </a:rPr>
              <a:t>virológica</a:t>
            </a:r>
            <a:r>
              <a:rPr lang="en-US" sz="4000" dirty="0">
                <a:latin typeface="Helvetica" pitchFamily="2" charset="0"/>
              </a:rPr>
              <a:t> y </a:t>
            </a:r>
            <a:r>
              <a:rPr lang="en-US" sz="4000" dirty="0" err="1">
                <a:latin typeface="Helvetica" pitchFamily="2" charset="0"/>
              </a:rPr>
              <a:t>vectores</a:t>
            </a:r>
            <a:r>
              <a:rPr lang="en-US" sz="4000" dirty="0">
                <a:latin typeface="Helvetica" pitchFamily="2" charset="0"/>
              </a:rPr>
              <a:t> </a:t>
            </a:r>
            <a:r>
              <a:rPr lang="en-US" sz="4000" dirty="0" err="1">
                <a:latin typeface="Helvetica" pitchFamily="2" charset="0"/>
              </a:rPr>
              <a:t>en</a:t>
            </a:r>
            <a:r>
              <a:rPr lang="en-US" sz="4000" dirty="0">
                <a:latin typeface="Helvetica" pitchFamily="2" charset="0"/>
              </a:rPr>
              <a:t> </a:t>
            </a:r>
            <a:r>
              <a:rPr lang="en-US" sz="4000" dirty="0" err="1">
                <a:latin typeface="Helvetica" pitchFamily="2" charset="0"/>
              </a:rPr>
              <a:t>evidencia</a:t>
            </a:r>
            <a:r>
              <a:rPr lang="en-US" sz="4000" dirty="0">
                <a:latin typeface="Helvetica" pitchFamily="2" charset="0"/>
              </a:rPr>
              <a:t> clave para la </a:t>
            </a:r>
            <a:r>
              <a:rPr lang="en-US" sz="4000" dirty="0" err="1">
                <a:latin typeface="Helvetica" pitchFamily="2" charset="0"/>
              </a:rPr>
              <a:t>toma</a:t>
            </a:r>
            <a:r>
              <a:rPr lang="en-US" sz="4000" dirty="0">
                <a:latin typeface="Helvetica" pitchFamily="2" charset="0"/>
              </a:rPr>
              <a:t> de </a:t>
            </a:r>
            <a:r>
              <a:rPr lang="en-US" sz="4000" dirty="0" err="1">
                <a:latin typeface="Helvetica" pitchFamily="2" charset="0"/>
              </a:rPr>
              <a:t>decisiones</a:t>
            </a:r>
            <a:r>
              <a:rPr lang="en-US" sz="4000" dirty="0">
                <a:latin typeface="Helvetica" pitchFamily="2" charset="0"/>
              </a:rPr>
              <a:t> </a:t>
            </a:r>
            <a:r>
              <a:rPr lang="en-US" sz="4000" dirty="0" err="1">
                <a:latin typeface="Helvetica" pitchFamily="2" charset="0"/>
              </a:rPr>
              <a:t>en</a:t>
            </a:r>
            <a:r>
              <a:rPr lang="en-US" sz="4000" dirty="0">
                <a:latin typeface="Helvetica" pitchFamily="2" charset="0"/>
              </a:rPr>
              <a:t> </a:t>
            </a:r>
            <a:r>
              <a:rPr lang="en-US" sz="4000" dirty="0" err="1">
                <a:latin typeface="Helvetica" pitchFamily="2" charset="0"/>
              </a:rPr>
              <a:t>salud</a:t>
            </a:r>
            <a:r>
              <a:rPr lang="en-US" sz="4000" dirty="0">
                <a:latin typeface="Helvetica" pitchFamily="2" charset="0"/>
              </a:rPr>
              <a:t> </a:t>
            </a:r>
            <a:r>
              <a:rPr lang="en-US" sz="4000" dirty="0" err="1">
                <a:latin typeface="Helvetica" pitchFamily="2" charset="0"/>
              </a:rPr>
              <a:t>pública</a:t>
            </a:r>
            <a:endParaRPr lang="en-EC" sz="4000" dirty="0">
              <a:latin typeface="Helvetica" pitchFamily="2" charset="0"/>
            </a:endParaRPr>
          </a:p>
        </p:txBody>
      </p:sp>
    </p:spTree>
    <p:extLst>
      <p:ext uri="{BB962C8B-B14F-4D97-AF65-F5344CB8AC3E}">
        <p14:creationId xmlns:p14="http://schemas.microsoft.com/office/powerpoint/2010/main" val="40585895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3C4DF29-0A27-3C3C-7941-E51418EE0F3D}"/>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1C694D0C-FAE9-DA66-B432-4325118FC4C9}"/>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9" name="Subtítulo 8">
            <a:extLst>
              <a:ext uri="{FF2B5EF4-FFF2-40B4-BE49-F238E27FC236}">
                <a16:creationId xmlns:a16="http://schemas.microsoft.com/office/drawing/2014/main" id="{3AB2E32E-1210-AEC5-526B-CB38A59A7709}"/>
              </a:ext>
            </a:extLst>
          </p:cNvPr>
          <p:cNvSpPr>
            <a:spLocks noGrp="1"/>
          </p:cNvSpPr>
          <p:nvPr>
            <p:ph type="subTitle" idx="1"/>
          </p:nvPr>
        </p:nvSpPr>
        <p:spPr>
          <a:xfrm>
            <a:off x="1498528" y="576125"/>
            <a:ext cx="15495790" cy="1619161"/>
          </a:xfrm>
        </p:spPr>
        <p:txBody>
          <a:bodyPr>
            <a:normAutofit/>
          </a:bodyPr>
          <a:lstStyle/>
          <a:p>
            <a:pPr>
              <a:lnSpc>
                <a:spcPct val="150000"/>
              </a:lnSpc>
              <a:spcBef>
                <a:spcPts val="600"/>
              </a:spcBef>
            </a:pPr>
            <a:r>
              <a:rPr lang="es-EC" dirty="0"/>
              <a:t>Total de productos elaborados en la Plataforma de Medios de Cultivo para usuarios externos durante en el periodo enero a diciembre del 2025.</a:t>
            </a:r>
          </a:p>
        </p:txBody>
      </p:sp>
      <p:pic>
        <p:nvPicPr>
          <p:cNvPr id="7" name="Imagen 6">
            <a:extLst>
              <a:ext uri="{FF2B5EF4-FFF2-40B4-BE49-F238E27FC236}">
                <a16:creationId xmlns:a16="http://schemas.microsoft.com/office/drawing/2014/main" id="{3214493E-D5E1-A1AE-681A-373658806844}"/>
              </a:ext>
            </a:extLst>
          </p:cNvPr>
          <p:cNvPicPr>
            <a:picLocks noChangeAspect="1"/>
          </p:cNvPicPr>
          <p:nvPr/>
        </p:nvPicPr>
        <p:blipFill>
          <a:blip r:embed="rId4"/>
          <a:stretch>
            <a:fillRect/>
          </a:stretch>
        </p:blipFill>
        <p:spPr>
          <a:xfrm>
            <a:off x="4077147" y="2781088"/>
            <a:ext cx="8669863" cy="3369732"/>
          </a:xfrm>
          <a:prstGeom prst="rect">
            <a:avLst/>
          </a:prstGeom>
        </p:spPr>
      </p:pic>
    </p:spTree>
    <p:extLst>
      <p:ext uri="{BB962C8B-B14F-4D97-AF65-F5344CB8AC3E}">
        <p14:creationId xmlns:p14="http://schemas.microsoft.com/office/powerpoint/2010/main" val="30014211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88DA01-631C-B6B2-567A-35A496E27FC1}"/>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997453CC-DE73-9D8E-3A35-3018E6AEBBCF}"/>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30F15992-4B6C-75E6-2AF2-45D39AA6BE46}"/>
              </a:ext>
            </a:extLst>
          </p:cNvPr>
          <p:cNvSpPr txBox="1"/>
          <p:nvPr/>
        </p:nvSpPr>
        <p:spPr>
          <a:xfrm>
            <a:off x="900732" y="314515"/>
            <a:ext cx="809959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PLATAFORMA DE ESTERILIZACIÓN Y MANEJO DE DESECHOS.</a:t>
            </a:r>
          </a:p>
        </p:txBody>
      </p:sp>
      <p:sp>
        <p:nvSpPr>
          <p:cNvPr id="4" name="Subtítulo 3">
            <a:extLst>
              <a:ext uri="{FF2B5EF4-FFF2-40B4-BE49-F238E27FC236}">
                <a16:creationId xmlns:a16="http://schemas.microsoft.com/office/drawing/2014/main" id="{C66D9E36-E352-AA23-E608-9EF1C8F47B6E}"/>
              </a:ext>
            </a:extLst>
          </p:cNvPr>
          <p:cNvSpPr>
            <a:spLocks noGrp="1"/>
          </p:cNvSpPr>
          <p:nvPr>
            <p:ph type="subTitle" idx="1"/>
          </p:nvPr>
        </p:nvSpPr>
        <p:spPr>
          <a:xfrm>
            <a:off x="311949" y="1715052"/>
            <a:ext cx="7296007" cy="4964044"/>
          </a:xfrm>
        </p:spPr>
        <p:txBody>
          <a:bodyPr>
            <a:normAutofit lnSpcReduction="10000"/>
          </a:bodyPr>
          <a:lstStyle/>
          <a:p>
            <a:pPr>
              <a:lnSpc>
                <a:spcPct val="150000"/>
              </a:lnSpc>
            </a:pPr>
            <a:r>
              <a:rPr lang="es-EC" sz="3200" dirty="0"/>
              <a:t>La Plataforma de Manejo de Desechos y Esterilización presta servicios a todos los laboratorios que así lo necesite. Ofreciendo la provisión de servicio de lavado, empaquetado y esterilizado de material de las diferentes Laboratorios del INSPI-CZ9.</a:t>
            </a:r>
          </a:p>
        </p:txBody>
      </p:sp>
      <p:pic>
        <p:nvPicPr>
          <p:cNvPr id="5" name="Imagen 4">
            <a:extLst>
              <a:ext uri="{FF2B5EF4-FFF2-40B4-BE49-F238E27FC236}">
                <a16:creationId xmlns:a16="http://schemas.microsoft.com/office/drawing/2014/main" id="{D4E37ADD-EED3-EBF7-0799-FFB4A7E66B76}"/>
              </a:ext>
            </a:extLst>
          </p:cNvPr>
          <p:cNvPicPr>
            <a:picLocks noChangeAspect="1"/>
          </p:cNvPicPr>
          <p:nvPr/>
        </p:nvPicPr>
        <p:blipFill rotWithShape="1">
          <a:blip r:embed="rId4">
            <a:extLst>
              <a:ext uri="{28A0092B-C50C-407E-A947-70E740481C1C}">
                <a14:useLocalDpi xmlns:a14="http://schemas.microsoft.com/office/drawing/2010/main" val="0"/>
              </a:ext>
            </a:extLst>
          </a:blip>
          <a:srcRect t="22848" b="28557"/>
          <a:stretch>
            <a:fillRect/>
          </a:stretch>
        </p:blipFill>
        <p:spPr bwMode="auto">
          <a:xfrm>
            <a:off x="10392708" y="1289525"/>
            <a:ext cx="4990977" cy="538957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247942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51DEE5A-8FD1-94D5-9819-0AF432A91619}"/>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D841B501-CBE4-350C-31C9-D31980CF52FB}"/>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9" name="Subtítulo 8">
            <a:extLst>
              <a:ext uri="{FF2B5EF4-FFF2-40B4-BE49-F238E27FC236}">
                <a16:creationId xmlns:a16="http://schemas.microsoft.com/office/drawing/2014/main" id="{D8D3FA9E-D28F-2597-7899-DD97370C77CB}"/>
              </a:ext>
            </a:extLst>
          </p:cNvPr>
          <p:cNvSpPr>
            <a:spLocks noGrp="1"/>
          </p:cNvSpPr>
          <p:nvPr>
            <p:ph type="subTitle" idx="1"/>
          </p:nvPr>
        </p:nvSpPr>
        <p:spPr>
          <a:xfrm>
            <a:off x="371584" y="1941547"/>
            <a:ext cx="6536565" cy="3522663"/>
          </a:xfrm>
        </p:spPr>
        <p:txBody>
          <a:bodyPr/>
          <a:lstStyle/>
          <a:p>
            <a:pPr>
              <a:lnSpc>
                <a:spcPct val="150000"/>
              </a:lnSpc>
              <a:spcBef>
                <a:spcPts val="600"/>
              </a:spcBef>
            </a:pPr>
            <a:r>
              <a:rPr lang="es-EC" dirty="0"/>
              <a:t>Total de material descontaminado, lavado, empaquetado y esterilizado en la Plataforma de Manejo de Desechos y Esterilización en el periodo enero a diciembre 2025.  </a:t>
            </a:r>
          </a:p>
        </p:txBody>
      </p:sp>
      <p:pic>
        <p:nvPicPr>
          <p:cNvPr id="5" name="Imagen 4">
            <a:extLst>
              <a:ext uri="{FF2B5EF4-FFF2-40B4-BE49-F238E27FC236}">
                <a16:creationId xmlns:a16="http://schemas.microsoft.com/office/drawing/2014/main" id="{3E06F916-367E-EDB7-72AC-730954A32990}"/>
              </a:ext>
            </a:extLst>
          </p:cNvPr>
          <p:cNvPicPr>
            <a:picLocks noChangeAspect="1"/>
          </p:cNvPicPr>
          <p:nvPr/>
        </p:nvPicPr>
        <p:blipFill>
          <a:blip r:embed="rId4"/>
          <a:stretch>
            <a:fillRect/>
          </a:stretch>
        </p:blipFill>
        <p:spPr>
          <a:xfrm>
            <a:off x="7298656" y="1093304"/>
            <a:ext cx="10702008" cy="5871377"/>
          </a:xfrm>
          <a:prstGeom prst="rect">
            <a:avLst/>
          </a:prstGeom>
        </p:spPr>
      </p:pic>
      <p:sp>
        <p:nvSpPr>
          <p:cNvPr id="7" name="CuadroTexto 6">
            <a:extLst>
              <a:ext uri="{FF2B5EF4-FFF2-40B4-BE49-F238E27FC236}">
                <a16:creationId xmlns:a16="http://schemas.microsoft.com/office/drawing/2014/main" id="{21EBD8F3-BF8A-46A3-FE87-E127DA3BE75B}"/>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 RESULTADOS</a:t>
            </a:r>
          </a:p>
        </p:txBody>
      </p:sp>
    </p:spTree>
    <p:extLst>
      <p:ext uri="{BB962C8B-B14F-4D97-AF65-F5344CB8AC3E}">
        <p14:creationId xmlns:p14="http://schemas.microsoft.com/office/powerpoint/2010/main" val="11585072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D2086E1-2E83-2394-22B0-D77560E96241}"/>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1074CE23-ABC3-FBBB-00E8-91F2EF540FC8}"/>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068ACA2B-FEBB-7FFB-4CDE-06ACE53B2E19}"/>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 PLATAFORMA DE BIOTERIO</a:t>
            </a:r>
          </a:p>
        </p:txBody>
      </p:sp>
      <p:sp>
        <p:nvSpPr>
          <p:cNvPr id="4" name="Subtítulo 3">
            <a:extLst>
              <a:ext uri="{FF2B5EF4-FFF2-40B4-BE49-F238E27FC236}">
                <a16:creationId xmlns:a16="http://schemas.microsoft.com/office/drawing/2014/main" id="{8EB0983F-82B6-A6AF-69D7-0391F0D879FE}"/>
              </a:ext>
            </a:extLst>
          </p:cNvPr>
          <p:cNvSpPr>
            <a:spLocks noGrp="1"/>
          </p:cNvSpPr>
          <p:nvPr>
            <p:ph type="subTitle" idx="1"/>
          </p:nvPr>
        </p:nvSpPr>
        <p:spPr>
          <a:xfrm>
            <a:off x="738647" y="1715051"/>
            <a:ext cx="9299876" cy="5142949"/>
          </a:xfrm>
        </p:spPr>
        <p:txBody>
          <a:bodyPr>
            <a:normAutofit fontScale="92500" lnSpcReduction="20000"/>
          </a:bodyPr>
          <a:lstStyle/>
          <a:p>
            <a:pPr>
              <a:lnSpc>
                <a:spcPct val="150000"/>
              </a:lnSpc>
            </a:pPr>
            <a:r>
              <a:rPr lang="es-EC" sz="3200" dirty="0"/>
              <a:t>El bioterio y </a:t>
            </a:r>
            <a:r>
              <a:rPr lang="es-EC" sz="3200" dirty="0" err="1"/>
              <a:t>biomódulo</a:t>
            </a:r>
            <a:r>
              <a:rPr lang="es-EC" sz="3200" dirty="0"/>
              <a:t> son laboratorios especializados para el mantenimiento y reproducción de animales de experimentación. En las instalaciones se cuentan con un grupo de animales, conformados por ratas </a:t>
            </a:r>
            <a:r>
              <a:rPr lang="es-EC" sz="3200" dirty="0" err="1"/>
              <a:t>wistar</a:t>
            </a:r>
            <a:r>
              <a:rPr lang="es-EC" sz="3200" dirty="0"/>
              <a:t>, ratones BALB/c y ratones CD1 distribuidos en un bioterio de nivel de bioseguridad 1 (LBS 1) y un </a:t>
            </a:r>
            <a:r>
              <a:rPr lang="es-EC" sz="3200" dirty="0" err="1"/>
              <a:t>biomodulo</a:t>
            </a:r>
            <a:r>
              <a:rPr lang="es-EC" sz="3200" dirty="0"/>
              <a:t> (bioterio móvil) nivel de bioseguridad 2 (LBS-II), con un total de 30 ratas </a:t>
            </a:r>
            <a:r>
              <a:rPr lang="es-EC" sz="3200" dirty="0" err="1"/>
              <a:t>wistar</a:t>
            </a:r>
            <a:r>
              <a:rPr lang="es-EC" sz="3200" dirty="0"/>
              <a:t>, 48 ratones BALB/c y 49 ratones CD1.</a:t>
            </a:r>
          </a:p>
        </p:txBody>
      </p:sp>
      <p:pic>
        <p:nvPicPr>
          <p:cNvPr id="5" name="Imagen 4">
            <a:extLst>
              <a:ext uri="{FF2B5EF4-FFF2-40B4-BE49-F238E27FC236}">
                <a16:creationId xmlns:a16="http://schemas.microsoft.com/office/drawing/2014/main" id="{C6C29B74-A947-BCBD-D4D4-D3E1B9F9511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842" b="28850"/>
          <a:stretch>
            <a:fillRect/>
          </a:stretch>
        </p:blipFill>
        <p:spPr bwMode="auto">
          <a:xfrm>
            <a:off x="11570039" y="1161978"/>
            <a:ext cx="5028307" cy="595644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019458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F9E779C-7AE1-06F3-80B8-F62018065404}"/>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941BBFC7-36DF-6274-DEA6-5FDB2300F855}"/>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2A2BCD60-4FDE-B46F-7BC2-8C54973222AA}"/>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 PLATAFORMA DE BIOTERIO</a:t>
            </a:r>
          </a:p>
        </p:txBody>
      </p:sp>
      <p:pic>
        <p:nvPicPr>
          <p:cNvPr id="13" name="Imagen 12">
            <a:extLst>
              <a:ext uri="{FF2B5EF4-FFF2-40B4-BE49-F238E27FC236}">
                <a16:creationId xmlns:a16="http://schemas.microsoft.com/office/drawing/2014/main" id="{3C72F14E-7FFD-91EA-DA04-51D620410F04}"/>
              </a:ext>
            </a:extLst>
          </p:cNvPr>
          <p:cNvPicPr>
            <a:picLocks noChangeAspect="1"/>
          </p:cNvPicPr>
          <p:nvPr/>
        </p:nvPicPr>
        <p:blipFill>
          <a:blip r:embed="rId4"/>
          <a:stretch>
            <a:fillRect/>
          </a:stretch>
        </p:blipFill>
        <p:spPr>
          <a:xfrm>
            <a:off x="1450940" y="1137086"/>
            <a:ext cx="13974589" cy="6257627"/>
          </a:xfrm>
          <a:prstGeom prst="rect">
            <a:avLst/>
          </a:prstGeom>
        </p:spPr>
      </p:pic>
    </p:spTree>
    <p:extLst>
      <p:ext uri="{BB962C8B-B14F-4D97-AF65-F5344CB8AC3E}">
        <p14:creationId xmlns:p14="http://schemas.microsoft.com/office/powerpoint/2010/main" val="18433555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CC01BE4-2A77-EE1F-8DC0-7C7E53A94F07}"/>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8E9805F4-D5E7-42AB-C0F1-7ECD115C55D7}"/>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B8E4AB37-0F35-854A-9F5E-BB54F466C0AA}"/>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 PLATAFORMA DE BIOTERIO</a:t>
            </a:r>
          </a:p>
        </p:txBody>
      </p:sp>
      <p:pic>
        <p:nvPicPr>
          <p:cNvPr id="4" name="Imagen 3">
            <a:extLst>
              <a:ext uri="{FF2B5EF4-FFF2-40B4-BE49-F238E27FC236}">
                <a16:creationId xmlns:a16="http://schemas.microsoft.com/office/drawing/2014/main" id="{78047E17-1DA6-039C-654C-C923ACC262F8}"/>
              </a:ext>
            </a:extLst>
          </p:cNvPr>
          <p:cNvPicPr>
            <a:picLocks noChangeAspect="1"/>
          </p:cNvPicPr>
          <p:nvPr/>
        </p:nvPicPr>
        <p:blipFill>
          <a:blip r:embed="rId4"/>
          <a:stretch>
            <a:fillRect/>
          </a:stretch>
        </p:blipFill>
        <p:spPr>
          <a:xfrm>
            <a:off x="1910625" y="1209812"/>
            <a:ext cx="12898679" cy="6211763"/>
          </a:xfrm>
          <a:prstGeom prst="rect">
            <a:avLst/>
          </a:prstGeom>
        </p:spPr>
      </p:pic>
    </p:spTree>
    <p:extLst>
      <p:ext uri="{BB962C8B-B14F-4D97-AF65-F5344CB8AC3E}">
        <p14:creationId xmlns:p14="http://schemas.microsoft.com/office/powerpoint/2010/main" val="7367614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6FF5868-9572-010D-295F-FF1C8A03A31E}"/>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A13696D1-98CC-72A8-4FAC-BD26EC083D02}"/>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02C3CCEF-9583-D57A-CA4D-1203720F6C65}"/>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 PLATAFORMA DE BIOTERIO</a:t>
            </a:r>
          </a:p>
        </p:txBody>
      </p:sp>
      <p:pic>
        <p:nvPicPr>
          <p:cNvPr id="5" name="Imagen 4">
            <a:extLst>
              <a:ext uri="{FF2B5EF4-FFF2-40B4-BE49-F238E27FC236}">
                <a16:creationId xmlns:a16="http://schemas.microsoft.com/office/drawing/2014/main" id="{3203E864-CD6D-50CD-7DD5-E538D4978EDC}"/>
              </a:ext>
            </a:extLst>
          </p:cNvPr>
          <p:cNvPicPr>
            <a:picLocks noChangeAspect="1"/>
          </p:cNvPicPr>
          <p:nvPr/>
        </p:nvPicPr>
        <p:blipFill>
          <a:blip r:embed="rId4"/>
          <a:stretch>
            <a:fillRect/>
          </a:stretch>
        </p:blipFill>
        <p:spPr>
          <a:xfrm>
            <a:off x="1876253" y="1120775"/>
            <a:ext cx="12595121" cy="6210976"/>
          </a:xfrm>
          <a:prstGeom prst="rect">
            <a:avLst/>
          </a:prstGeom>
        </p:spPr>
      </p:pic>
    </p:spTree>
    <p:extLst>
      <p:ext uri="{BB962C8B-B14F-4D97-AF65-F5344CB8AC3E}">
        <p14:creationId xmlns:p14="http://schemas.microsoft.com/office/powerpoint/2010/main" val="25541180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88B11CA-4765-3B20-AD32-932F878618EF}"/>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E313CBA4-91E8-0846-9DA1-498C64CFDDC6}"/>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9" name="Subtítulo 8">
            <a:extLst>
              <a:ext uri="{FF2B5EF4-FFF2-40B4-BE49-F238E27FC236}">
                <a16:creationId xmlns:a16="http://schemas.microsoft.com/office/drawing/2014/main" id="{64ED8573-EE0A-779D-F7D9-DA8F7565A1D8}"/>
              </a:ext>
            </a:extLst>
          </p:cNvPr>
          <p:cNvSpPr>
            <a:spLocks noGrp="1"/>
          </p:cNvSpPr>
          <p:nvPr>
            <p:ph type="subTitle" idx="1"/>
          </p:nvPr>
        </p:nvSpPr>
        <p:spPr>
          <a:xfrm>
            <a:off x="371584" y="2922104"/>
            <a:ext cx="6536565" cy="2542106"/>
          </a:xfrm>
        </p:spPr>
        <p:txBody>
          <a:bodyPr/>
          <a:lstStyle/>
          <a:p>
            <a:pPr>
              <a:lnSpc>
                <a:spcPct val="150000"/>
              </a:lnSpc>
              <a:spcBef>
                <a:spcPts val="600"/>
              </a:spcBef>
            </a:pPr>
            <a:r>
              <a:rPr lang="es-EC" dirty="0"/>
              <a:t>Número de biomodelos en la Plataforma de Bioterio </a:t>
            </a:r>
          </a:p>
        </p:txBody>
      </p:sp>
      <p:sp>
        <p:nvSpPr>
          <p:cNvPr id="4" name="CuadroTexto 3">
            <a:extLst>
              <a:ext uri="{FF2B5EF4-FFF2-40B4-BE49-F238E27FC236}">
                <a16:creationId xmlns:a16="http://schemas.microsoft.com/office/drawing/2014/main" id="{36A500BF-EB82-90F9-821D-618E8A24BB98}"/>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 RESULTADOS</a:t>
            </a:r>
          </a:p>
        </p:txBody>
      </p:sp>
      <p:pic>
        <p:nvPicPr>
          <p:cNvPr id="7" name="Imagen 6">
            <a:extLst>
              <a:ext uri="{FF2B5EF4-FFF2-40B4-BE49-F238E27FC236}">
                <a16:creationId xmlns:a16="http://schemas.microsoft.com/office/drawing/2014/main" id="{0288FBE9-2C64-BCE1-616D-23864004E814}"/>
              </a:ext>
            </a:extLst>
          </p:cNvPr>
          <p:cNvPicPr>
            <a:picLocks noChangeAspect="1"/>
          </p:cNvPicPr>
          <p:nvPr/>
        </p:nvPicPr>
        <p:blipFill>
          <a:blip r:embed="rId4"/>
          <a:stretch>
            <a:fillRect/>
          </a:stretch>
        </p:blipFill>
        <p:spPr>
          <a:xfrm>
            <a:off x="8070930" y="618779"/>
            <a:ext cx="10053620" cy="6772965"/>
          </a:xfrm>
          <a:prstGeom prst="rect">
            <a:avLst/>
          </a:prstGeom>
        </p:spPr>
      </p:pic>
    </p:spTree>
    <p:extLst>
      <p:ext uri="{BB962C8B-B14F-4D97-AF65-F5344CB8AC3E}">
        <p14:creationId xmlns:p14="http://schemas.microsoft.com/office/powerpoint/2010/main" val="3089863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438BFEB-8EB2-16A0-E4D1-4E7C82B385B2}"/>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44E1E721-85E7-3B00-7377-7D028A2FE29A}"/>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9" name="Subtítulo 8">
            <a:extLst>
              <a:ext uri="{FF2B5EF4-FFF2-40B4-BE49-F238E27FC236}">
                <a16:creationId xmlns:a16="http://schemas.microsoft.com/office/drawing/2014/main" id="{44F66244-E23F-A676-6A60-988BD25F647E}"/>
              </a:ext>
            </a:extLst>
          </p:cNvPr>
          <p:cNvSpPr>
            <a:spLocks noGrp="1"/>
          </p:cNvSpPr>
          <p:nvPr>
            <p:ph type="subTitle" idx="1"/>
          </p:nvPr>
        </p:nvSpPr>
        <p:spPr>
          <a:xfrm>
            <a:off x="371584" y="2922104"/>
            <a:ext cx="6536565" cy="2542106"/>
          </a:xfrm>
        </p:spPr>
        <p:txBody>
          <a:bodyPr/>
          <a:lstStyle/>
          <a:p>
            <a:pPr>
              <a:lnSpc>
                <a:spcPct val="150000"/>
              </a:lnSpc>
              <a:spcBef>
                <a:spcPts val="600"/>
              </a:spcBef>
            </a:pPr>
            <a:r>
              <a:rPr lang="es-EC" dirty="0"/>
              <a:t>Recertificación de la Norma ISO 9001:2015 para el siguiente proceso:</a:t>
            </a:r>
          </a:p>
        </p:txBody>
      </p:sp>
      <p:sp>
        <p:nvSpPr>
          <p:cNvPr id="4" name="CuadroTexto 3">
            <a:extLst>
              <a:ext uri="{FF2B5EF4-FFF2-40B4-BE49-F238E27FC236}">
                <a16:creationId xmlns:a16="http://schemas.microsoft.com/office/drawing/2014/main" id="{1AB18AFC-0D8D-979D-B83E-F078855A0782}"/>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 RESULTADOS</a:t>
            </a:r>
          </a:p>
        </p:txBody>
      </p:sp>
      <p:pic>
        <p:nvPicPr>
          <p:cNvPr id="5" name="Imagen 4">
            <a:extLst>
              <a:ext uri="{FF2B5EF4-FFF2-40B4-BE49-F238E27FC236}">
                <a16:creationId xmlns:a16="http://schemas.microsoft.com/office/drawing/2014/main" id="{0E36F153-10A5-55C3-F5FE-C3FC27D59CCD}"/>
              </a:ext>
            </a:extLst>
          </p:cNvPr>
          <p:cNvPicPr>
            <a:picLocks noChangeAspect="1"/>
          </p:cNvPicPr>
          <p:nvPr/>
        </p:nvPicPr>
        <p:blipFill>
          <a:blip r:embed="rId4"/>
          <a:stretch>
            <a:fillRect/>
          </a:stretch>
        </p:blipFill>
        <p:spPr>
          <a:xfrm>
            <a:off x="8165444" y="3375300"/>
            <a:ext cx="9569016" cy="1793047"/>
          </a:xfrm>
          <a:prstGeom prst="rect">
            <a:avLst/>
          </a:prstGeom>
        </p:spPr>
      </p:pic>
    </p:spTree>
    <p:extLst>
      <p:ext uri="{BB962C8B-B14F-4D97-AF65-F5344CB8AC3E}">
        <p14:creationId xmlns:p14="http://schemas.microsoft.com/office/powerpoint/2010/main" val="21713907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AD793C8-685D-6CDB-34ED-2090167A6EBD}"/>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25B64CA2-0523-BD83-01AB-C45C963B2F45}"/>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9" name="Subtítulo 8">
            <a:extLst>
              <a:ext uri="{FF2B5EF4-FFF2-40B4-BE49-F238E27FC236}">
                <a16:creationId xmlns:a16="http://schemas.microsoft.com/office/drawing/2014/main" id="{1E17E666-707B-3C77-E896-6B49FB56E5A4}"/>
              </a:ext>
            </a:extLst>
          </p:cNvPr>
          <p:cNvSpPr>
            <a:spLocks noGrp="1"/>
          </p:cNvSpPr>
          <p:nvPr>
            <p:ph type="subTitle" idx="1"/>
          </p:nvPr>
        </p:nvSpPr>
        <p:spPr>
          <a:xfrm>
            <a:off x="900733" y="891318"/>
            <a:ext cx="15487215" cy="6693812"/>
          </a:xfrm>
        </p:spPr>
        <p:txBody>
          <a:bodyPr>
            <a:normAutofit fontScale="70000" lnSpcReduction="20000"/>
          </a:bodyPr>
          <a:lstStyle/>
          <a:p>
            <a:pPr marL="514350" indent="-514350" algn="l">
              <a:lnSpc>
                <a:spcPct val="170000"/>
              </a:lnSpc>
              <a:spcBef>
                <a:spcPts val="600"/>
              </a:spcBef>
              <a:buFont typeface="Wingdings" panose="05000000000000000000" pitchFamily="2" charset="2"/>
              <a:buChar char="ü"/>
            </a:pPr>
            <a:r>
              <a:rPr lang="es-EC" sz="3200" dirty="0">
                <a:latin typeface="Arial" panose="020B0604020202020204" pitchFamily="34" charset="0"/>
                <a:cs typeface="Times New Roman" panose="02020603050405020304" pitchFamily="18" charset="0"/>
              </a:rPr>
              <a:t>Disponer de equipos necesarios para la centralización de la recepción de muestras.</a:t>
            </a:r>
          </a:p>
          <a:p>
            <a:pPr marL="514350" indent="-514350" algn="l">
              <a:lnSpc>
                <a:spcPct val="170000"/>
              </a:lnSpc>
              <a:spcBef>
                <a:spcPts val="600"/>
              </a:spcBef>
              <a:buFont typeface="Wingdings" panose="05000000000000000000" pitchFamily="2" charset="2"/>
              <a:buChar char="ü"/>
            </a:pPr>
            <a:r>
              <a:rPr lang="es-EC" sz="3200" dirty="0">
                <a:latin typeface="Arial" panose="020B0604020202020204" pitchFamily="34" charset="0"/>
                <a:cs typeface="Times New Roman" panose="02020603050405020304" pitchFamily="18" charset="0"/>
              </a:rPr>
              <a:t>Mantenimiento y calibración de termómetros para cumplimento de temperatura en el transporte de muestras.</a:t>
            </a:r>
          </a:p>
          <a:p>
            <a:pPr marL="514350" indent="-514350" algn="l">
              <a:lnSpc>
                <a:spcPct val="170000"/>
              </a:lnSpc>
              <a:spcBef>
                <a:spcPts val="600"/>
              </a:spcBef>
              <a:buFont typeface="Wingdings" panose="05000000000000000000" pitchFamily="2" charset="2"/>
              <a:buChar char="ü"/>
            </a:pPr>
            <a:r>
              <a:rPr lang="es-EC" sz="3200" dirty="0">
                <a:latin typeface="Arial" panose="020B0604020202020204" pitchFamily="34" charset="0"/>
                <a:cs typeface="Times New Roman" panose="02020603050405020304" pitchFamily="18" charset="0"/>
              </a:rPr>
              <a:t>Capacitación a las unidades de salud en base al manual de recepción y manejo de muestras biológicas. </a:t>
            </a:r>
          </a:p>
          <a:p>
            <a:pPr marL="514350" indent="-514350" algn="l">
              <a:lnSpc>
                <a:spcPct val="170000"/>
              </a:lnSpc>
              <a:spcBef>
                <a:spcPts val="600"/>
              </a:spcBef>
              <a:buFont typeface="Wingdings" panose="05000000000000000000" pitchFamily="2" charset="2"/>
              <a:buChar char="ü"/>
            </a:pPr>
            <a:r>
              <a:rPr lang="es-EC" sz="3200" dirty="0">
                <a:latin typeface="Arial" panose="020B0604020202020204" pitchFamily="34" charset="0"/>
                <a:ea typeface="Calibri" panose="020F0502020204030204" pitchFamily="34" charset="0"/>
                <a:cs typeface="Times New Roman" panose="02020603050405020304" pitchFamily="18" charset="0"/>
              </a:rPr>
              <a:t>Implementación de un sistema informático institucional INSPI CORE.</a:t>
            </a:r>
          </a:p>
          <a:p>
            <a:pPr marL="514350" indent="-514350" algn="l">
              <a:lnSpc>
                <a:spcPct val="170000"/>
              </a:lnSpc>
              <a:spcBef>
                <a:spcPts val="600"/>
              </a:spcBef>
              <a:buFont typeface="Wingdings" panose="05000000000000000000" pitchFamily="2" charset="2"/>
              <a:buChar char="ü"/>
            </a:pPr>
            <a:r>
              <a:rPr lang="es-EC" sz="3200" dirty="0">
                <a:latin typeface="Arial" panose="020B0604020202020204" pitchFamily="34" charset="0"/>
                <a:cs typeface="Times New Roman" panose="02020603050405020304" pitchFamily="18" charset="0"/>
              </a:rPr>
              <a:t>Disponer de un nuevo espacio físico con infraestructura apropiada para la producción de medios de cultivos.</a:t>
            </a:r>
          </a:p>
          <a:p>
            <a:pPr marL="514350" indent="-514350" algn="l">
              <a:lnSpc>
                <a:spcPct val="170000"/>
              </a:lnSpc>
              <a:spcBef>
                <a:spcPts val="600"/>
              </a:spcBef>
              <a:buFont typeface="Wingdings" panose="05000000000000000000" pitchFamily="2" charset="2"/>
              <a:buChar char="ü"/>
            </a:pPr>
            <a:r>
              <a:rPr lang="es-EC" sz="3200" dirty="0">
                <a:latin typeface="Arial" panose="020B0604020202020204" pitchFamily="34" charset="0"/>
                <a:cs typeface="Times New Roman" panose="02020603050405020304" pitchFamily="18" charset="0"/>
              </a:rPr>
              <a:t>Adquisición de medios de cultivo de uso diario para dar respuesta oportuna.</a:t>
            </a:r>
          </a:p>
          <a:p>
            <a:pPr marL="514350" indent="-514350" algn="l">
              <a:lnSpc>
                <a:spcPct val="170000"/>
              </a:lnSpc>
              <a:spcBef>
                <a:spcPts val="600"/>
              </a:spcBef>
              <a:buFont typeface="Wingdings" panose="05000000000000000000" pitchFamily="2" charset="2"/>
              <a:buChar char="ü"/>
            </a:pPr>
            <a:r>
              <a:rPr lang="es-EC" sz="3200" dirty="0">
                <a:latin typeface="Arial" panose="020B0604020202020204" pitchFamily="34" charset="0"/>
                <a:cs typeface="Times New Roman" panose="02020603050405020304" pitchFamily="18" charset="0"/>
              </a:rPr>
              <a:t>Adquisición de insumos para las actividades diarias.</a:t>
            </a:r>
          </a:p>
          <a:p>
            <a:pPr marL="514350" indent="-514350" algn="l">
              <a:lnSpc>
                <a:spcPct val="170000"/>
              </a:lnSpc>
              <a:spcBef>
                <a:spcPts val="600"/>
              </a:spcBef>
              <a:buFont typeface="Wingdings" panose="05000000000000000000" pitchFamily="2" charset="2"/>
              <a:buChar char="ü"/>
            </a:pPr>
            <a:r>
              <a:rPr lang="es-EC" sz="3200" dirty="0">
                <a:latin typeface="Arial" panose="020B0604020202020204" pitchFamily="34" charset="0"/>
                <a:ea typeface="Calibri" panose="020F0502020204030204" pitchFamily="34" charset="0"/>
                <a:cs typeface="Times New Roman" panose="02020603050405020304" pitchFamily="18" charset="0"/>
              </a:rPr>
              <a:t>Elaboración del primer piloto de medios de cultivo para el CRN- Micobacterias.</a:t>
            </a:r>
          </a:p>
          <a:p>
            <a:pPr marL="514350" indent="-514350" algn="l">
              <a:lnSpc>
                <a:spcPct val="170000"/>
              </a:lnSpc>
              <a:spcBef>
                <a:spcPts val="600"/>
              </a:spcBef>
              <a:buFont typeface="Wingdings" panose="05000000000000000000" pitchFamily="2" charset="2"/>
              <a:buChar char="ü"/>
            </a:pPr>
            <a:r>
              <a:rPr lang="es-EC" sz="3200" dirty="0">
                <a:latin typeface="Arial" panose="020B0604020202020204" pitchFamily="34" charset="0"/>
                <a:cs typeface="Times New Roman" panose="02020603050405020304" pitchFamily="18" charset="0"/>
              </a:rPr>
              <a:t>Contratación de nuevo personal para mantener un servicio cumpliendo tiempos establecidos. </a:t>
            </a:r>
          </a:p>
          <a:p>
            <a:pPr marL="514350" indent="-514350" algn="l">
              <a:lnSpc>
                <a:spcPct val="170000"/>
              </a:lnSpc>
              <a:spcBef>
                <a:spcPts val="600"/>
              </a:spcBef>
              <a:buFont typeface="Wingdings" panose="05000000000000000000" pitchFamily="2" charset="2"/>
              <a:buChar char="ü"/>
            </a:pPr>
            <a:r>
              <a:rPr lang="es-EC" sz="3100" dirty="0">
                <a:latin typeface="Arial" panose="020B0604020202020204" pitchFamily="34" charset="0"/>
                <a:cs typeface="Times New Roman" panose="02020603050405020304" pitchFamily="18" charset="0"/>
              </a:rPr>
              <a:t>Recertificación del  sistema de gestión de calidad.</a:t>
            </a:r>
          </a:p>
          <a:p>
            <a:pPr>
              <a:lnSpc>
                <a:spcPct val="150000"/>
              </a:lnSpc>
              <a:spcBef>
                <a:spcPts val="600"/>
              </a:spcBef>
            </a:pPr>
            <a:endParaRPr lang="es-EC" sz="1800" dirty="0"/>
          </a:p>
          <a:p>
            <a:pPr>
              <a:lnSpc>
                <a:spcPct val="150000"/>
              </a:lnSpc>
              <a:spcBef>
                <a:spcPts val="600"/>
              </a:spcBef>
            </a:pPr>
            <a:endParaRPr lang="es-EC" sz="3200" dirty="0">
              <a:latin typeface="Arial" panose="020B0604020202020204" pitchFamily="34" charset="0"/>
              <a:ea typeface="Calibri" panose="020F0502020204030204" pitchFamily="34" charset="0"/>
              <a:cs typeface="Times New Roman" panose="02020603050405020304" pitchFamily="18" charset="0"/>
            </a:endParaRPr>
          </a:p>
          <a:p>
            <a:pPr>
              <a:lnSpc>
                <a:spcPct val="150000"/>
              </a:lnSpc>
              <a:spcBef>
                <a:spcPts val="600"/>
              </a:spcBef>
            </a:pPr>
            <a:endParaRPr lang="es-EC" sz="3200" dirty="0">
              <a:latin typeface="Arial" panose="020B0604020202020204" pitchFamily="34" charset="0"/>
              <a:cs typeface="Times New Roman" panose="02020603050405020304" pitchFamily="18" charset="0"/>
            </a:endParaRPr>
          </a:p>
          <a:p>
            <a:pPr>
              <a:lnSpc>
                <a:spcPct val="150000"/>
              </a:lnSpc>
              <a:spcBef>
                <a:spcPts val="600"/>
              </a:spcBef>
            </a:pPr>
            <a:endParaRPr lang="es-EC" sz="3200" dirty="0">
              <a:latin typeface="Arial" panose="020B0604020202020204" pitchFamily="34" charset="0"/>
              <a:cs typeface="Times New Roman" panose="02020603050405020304" pitchFamily="18" charset="0"/>
            </a:endParaRPr>
          </a:p>
          <a:p>
            <a:pPr>
              <a:lnSpc>
                <a:spcPct val="150000"/>
              </a:lnSpc>
              <a:spcBef>
                <a:spcPts val="600"/>
              </a:spcBef>
            </a:pPr>
            <a:endParaRPr lang="es-EC" dirty="0"/>
          </a:p>
        </p:txBody>
      </p:sp>
      <p:sp>
        <p:nvSpPr>
          <p:cNvPr id="4" name="CuadroTexto 3">
            <a:extLst>
              <a:ext uri="{FF2B5EF4-FFF2-40B4-BE49-F238E27FC236}">
                <a16:creationId xmlns:a16="http://schemas.microsoft.com/office/drawing/2014/main" id="{D6631441-2075-62EE-ED30-41B9D0F27108}"/>
              </a:ext>
            </a:extLst>
          </p:cNvPr>
          <p:cNvSpPr txBox="1"/>
          <p:nvPr/>
        </p:nvSpPr>
        <p:spPr>
          <a:xfrm>
            <a:off x="900733" y="314515"/>
            <a:ext cx="502299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LOGROS IMPORTANTES </a:t>
            </a:r>
          </a:p>
        </p:txBody>
      </p:sp>
    </p:spTree>
    <p:extLst>
      <p:ext uri="{BB962C8B-B14F-4D97-AF65-F5344CB8AC3E}">
        <p14:creationId xmlns:p14="http://schemas.microsoft.com/office/powerpoint/2010/main" val="2384067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74B8D73-4A3D-2F88-BD6D-AEBA5E53D477}"/>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0E7C7D1B-D218-3429-9424-02DE06BE1E6E}"/>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9E6D0231-9ADE-D861-C6C1-55918D815F02}"/>
              </a:ext>
            </a:extLst>
          </p:cNvPr>
          <p:cNvSpPr txBox="1"/>
          <p:nvPr/>
        </p:nvSpPr>
        <p:spPr>
          <a:xfrm>
            <a:off x="900733" y="314515"/>
            <a:ext cx="4598008" cy="430887"/>
          </a:xfrm>
          <a:prstGeom prst="rect">
            <a:avLst/>
          </a:prstGeom>
          <a:noFill/>
        </p:spPr>
        <p:txBody>
          <a:bodyPr wrap="square" rtlCol="0">
            <a:spAutoFit/>
          </a:bodyPr>
          <a:lstStyle/>
          <a:p>
            <a:r>
              <a:rPr lang="es-EC" sz="2200" b="1" dirty="0">
                <a:solidFill>
                  <a:srgbClr val="1E3A8A"/>
                </a:solidFill>
                <a:latin typeface="Helvetica" pitchFamily="2" charset="77"/>
              </a:rPr>
              <a:t>CIREV — Gestión 2025</a:t>
            </a:r>
          </a:p>
        </p:txBody>
      </p:sp>
      <p:graphicFrame>
        <p:nvGraphicFramePr>
          <p:cNvPr id="70" name="Tabla 69">
            <a:extLst>
              <a:ext uri="{FF2B5EF4-FFF2-40B4-BE49-F238E27FC236}">
                <a16:creationId xmlns:a16="http://schemas.microsoft.com/office/drawing/2014/main" id="{CB7EBDD8-3AEE-495B-9EFD-8E499BB0472A}"/>
              </a:ext>
            </a:extLst>
          </p:cNvPr>
          <p:cNvGraphicFramePr>
            <a:graphicFrameLocks noGrp="1"/>
          </p:cNvGraphicFramePr>
          <p:nvPr>
            <p:extLst>
              <p:ext uri="{D42A27DB-BD31-4B8C-83A1-F6EECF244321}">
                <p14:modId xmlns:p14="http://schemas.microsoft.com/office/powerpoint/2010/main" val="2277311754"/>
              </p:ext>
            </p:extLst>
          </p:nvPr>
        </p:nvGraphicFramePr>
        <p:xfrm>
          <a:off x="311949" y="1820910"/>
          <a:ext cx="11278690" cy="5394960"/>
        </p:xfrm>
        <a:graphic>
          <a:graphicData uri="http://schemas.openxmlformats.org/drawingml/2006/table">
            <a:tbl>
              <a:tblPr firstRow="1" bandRow="1">
                <a:tableStyleId>{5C22544A-7EE6-4342-B048-85BDC9FD1C3A}</a:tableStyleId>
              </a:tblPr>
              <a:tblGrid>
                <a:gridCol w="2109975">
                  <a:extLst>
                    <a:ext uri="{9D8B030D-6E8A-4147-A177-3AD203B41FA5}">
                      <a16:colId xmlns:a16="http://schemas.microsoft.com/office/drawing/2014/main" val="3531545601"/>
                    </a:ext>
                  </a:extLst>
                </a:gridCol>
                <a:gridCol w="6363730">
                  <a:extLst>
                    <a:ext uri="{9D8B030D-6E8A-4147-A177-3AD203B41FA5}">
                      <a16:colId xmlns:a16="http://schemas.microsoft.com/office/drawing/2014/main" val="1658646770"/>
                    </a:ext>
                  </a:extLst>
                </a:gridCol>
                <a:gridCol w="2804985">
                  <a:extLst>
                    <a:ext uri="{9D8B030D-6E8A-4147-A177-3AD203B41FA5}">
                      <a16:colId xmlns:a16="http://schemas.microsoft.com/office/drawing/2014/main" val="649004978"/>
                    </a:ext>
                  </a:extLst>
                </a:gridCol>
              </a:tblGrid>
              <a:tr h="0">
                <a:tc>
                  <a:txBody>
                    <a:bodyPr/>
                    <a:lstStyle/>
                    <a:p>
                      <a:pPr algn="ctr"/>
                      <a:r>
                        <a:rPr lang="es-EC" sz="1800" b="1">
                          <a:solidFill>
                            <a:srgbClr val="FFFFFF"/>
                          </a:solidFill>
                          <a:latin typeface="Helvetica"/>
                          <a:cs typeface="Helvetica"/>
                        </a:rPr>
                        <a:t>Área de Gestión</a:t>
                      </a:r>
                    </a:p>
                  </a:txBody>
                  <a:tcPr anchor="ctr">
                    <a:solidFill>
                      <a:srgbClr val="1E3A8A"/>
                    </a:solidFill>
                  </a:tcPr>
                </a:tc>
                <a:tc>
                  <a:txBody>
                    <a:bodyPr/>
                    <a:lstStyle/>
                    <a:p>
                      <a:pPr algn="ctr"/>
                      <a:r>
                        <a:rPr lang="es-EC" sz="1800" b="1" dirty="0">
                          <a:solidFill>
                            <a:srgbClr val="FFFFFF"/>
                          </a:solidFill>
                          <a:latin typeface="Helvetica"/>
                          <a:cs typeface="Helvetica"/>
                        </a:rPr>
                        <a:t>Detalle</a:t>
                      </a:r>
                    </a:p>
                  </a:txBody>
                  <a:tcPr anchor="ctr">
                    <a:solidFill>
                      <a:srgbClr val="1E3A8A"/>
                    </a:solidFill>
                  </a:tcPr>
                </a:tc>
                <a:tc>
                  <a:txBody>
                    <a:bodyPr/>
                    <a:lstStyle/>
                    <a:p>
                      <a:pPr algn="ctr"/>
                      <a:r>
                        <a:rPr lang="es-EC" sz="1800" b="1" dirty="0">
                          <a:solidFill>
                            <a:srgbClr val="FFFFFF"/>
                          </a:solidFill>
                          <a:latin typeface="Helvetica"/>
                          <a:cs typeface="Helvetica"/>
                        </a:rPr>
                        <a:t>Alcance / Socios</a:t>
                      </a:r>
                    </a:p>
                  </a:txBody>
                  <a:tcPr anchor="ctr">
                    <a:solidFill>
                      <a:srgbClr val="1E3A8A"/>
                    </a:solidFill>
                  </a:tcPr>
                </a:tc>
                <a:extLst>
                  <a:ext uri="{0D108BD9-81ED-4DB2-BD59-A6C34878D82A}">
                    <a16:rowId xmlns:a16="http://schemas.microsoft.com/office/drawing/2014/main" val="2212107629"/>
                  </a:ext>
                </a:extLst>
              </a:tr>
              <a:tr h="1361628">
                <a:tc>
                  <a:txBody>
                    <a:bodyPr/>
                    <a:lstStyle/>
                    <a:p>
                      <a:pPr algn="ctr"/>
                      <a:r>
                        <a:rPr lang="es-EC" sz="1800" b="1">
                          <a:solidFill>
                            <a:srgbClr val="1E3A8A"/>
                          </a:solidFill>
                          <a:latin typeface="Helvetica"/>
                          <a:cs typeface="Helvetica"/>
                        </a:rPr>
                        <a:t>Capacitación y
Formación Especializada</a:t>
                      </a:r>
                    </a:p>
                  </a:txBody>
                  <a:tcPr anchor="ctr">
                    <a:solidFill>
                      <a:srgbClr val="EFF6FF"/>
                    </a:solidFill>
                  </a:tcPr>
                </a:tc>
                <a:tc>
                  <a:txBody>
                    <a:bodyPr/>
                    <a:lstStyle/>
                    <a:p>
                      <a:pPr algn="l"/>
                      <a:r>
                        <a:rPr lang="es-EC" sz="1800" b="1" dirty="0">
                          <a:solidFill>
                            <a:srgbClr val="1E293B"/>
                          </a:solidFill>
                          <a:latin typeface="Helvetica"/>
                          <a:cs typeface="Helvetica"/>
                        </a:rPr>
                        <a:t>+120 horas </a:t>
                      </a:r>
                      <a:r>
                        <a:rPr lang="es-EC" sz="1800" b="0" dirty="0">
                          <a:solidFill>
                            <a:srgbClr val="1E293B"/>
                          </a:solidFill>
                          <a:latin typeface="Helvetica"/>
                          <a:cs typeface="Helvetica"/>
                        </a:rPr>
                        <a:t>impartidas a distintas instituciones en capacitaciones y transferencia de conocimiento de la Técnica del Insecto Estéril.</a:t>
                      </a:r>
                    </a:p>
                  </a:txBody>
                  <a:tcPr anchor="ctr">
                    <a:solidFill>
                      <a:srgbClr val="EFF6FF"/>
                    </a:solidFill>
                  </a:tcPr>
                </a:tc>
                <a:tc>
                  <a:txBody>
                    <a:bodyPr/>
                    <a:lstStyle/>
                    <a:p>
                      <a:pPr marL="342900" indent="-342900" algn="l">
                        <a:buFont typeface="Arial" panose="020B0604020202020204" pitchFamily="34" charset="0"/>
                        <a:buChar char="•"/>
                      </a:pPr>
                      <a:r>
                        <a:rPr lang="es-EC" sz="1800" b="0" dirty="0">
                          <a:solidFill>
                            <a:srgbClr val="1E293B"/>
                          </a:solidFill>
                          <a:latin typeface="Helvetica"/>
                          <a:cs typeface="Helvetica"/>
                        </a:rPr>
                        <a:t>ABG</a:t>
                      </a:r>
                    </a:p>
                    <a:p>
                      <a:pPr marL="342900" indent="-342900" algn="l">
                        <a:buFont typeface="Arial" panose="020B0604020202020204" pitchFamily="34" charset="0"/>
                        <a:buChar char="•"/>
                      </a:pPr>
                      <a:r>
                        <a:rPr lang="es-EC" sz="1800" b="0" dirty="0">
                          <a:solidFill>
                            <a:srgbClr val="1E293B"/>
                          </a:solidFill>
                          <a:latin typeface="Helvetica"/>
                          <a:cs typeface="Helvetica"/>
                        </a:rPr>
                        <a:t>Secretaría de Salud DMQ</a:t>
                      </a:r>
                    </a:p>
                    <a:p>
                      <a:pPr marL="342900" indent="-342900" algn="l">
                        <a:buFont typeface="Arial" panose="020B0604020202020204" pitchFamily="34" charset="0"/>
                        <a:buChar char="•"/>
                      </a:pPr>
                      <a:r>
                        <a:rPr lang="es-EC" sz="1800" b="0" dirty="0">
                          <a:solidFill>
                            <a:srgbClr val="1E293B"/>
                          </a:solidFill>
                          <a:latin typeface="Helvetica"/>
                          <a:cs typeface="Helvetica"/>
                        </a:rPr>
                        <a:t>Profesionales de Uruguay</a:t>
                      </a:r>
                    </a:p>
                  </a:txBody>
                  <a:tcPr anchor="ctr">
                    <a:solidFill>
                      <a:srgbClr val="EFF6FF"/>
                    </a:solidFill>
                  </a:tcPr>
                </a:tc>
                <a:extLst>
                  <a:ext uri="{0D108BD9-81ED-4DB2-BD59-A6C34878D82A}">
                    <a16:rowId xmlns:a16="http://schemas.microsoft.com/office/drawing/2014/main" val="1204864114"/>
                  </a:ext>
                </a:extLst>
              </a:tr>
              <a:tr h="628039">
                <a:tc>
                  <a:txBody>
                    <a:bodyPr/>
                    <a:lstStyle/>
                    <a:p>
                      <a:pPr algn="ctr"/>
                      <a:r>
                        <a:rPr lang="es-EC" sz="1800" b="1">
                          <a:solidFill>
                            <a:srgbClr val="1E3A8A"/>
                          </a:solidFill>
                          <a:latin typeface="Helvetica"/>
                          <a:cs typeface="Helvetica"/>
                        </a:rPr>
                        <a:t>Cooperación Bilateral</a:t>
                      </a:r>
                    </a:p>
                  </a:txBody>
                  <a:tcPr anchor="ctr">
                    <a:solidFill>
                      <a:srgbClr val="FFFFFF"/>
                    </a:solidFill>
                  </a:tcPr>
                </a:tc>
                <a:tc>
                  <a:txBody>
                    <a:bodyPr/>
                    <a:lstStyle/>
                    <a:p>
                      <a:pPr algn="l"/>
                      <a:r>
                        <a:rPr lang="es-EC" sz="1800" b="0" dirty="0">
                          <a:solidFill>
                            <a:srgbClr val="1E293B"/>
                          </a:solidFill>
                          <a:latin typeface="Helvetica"/>
                          <a:cs typeface="Helvetica"/>
                        </a:rPr>
                        <a:t>Asistencia técnica y fortalecimiento a 2 países en vigilancia entomológica y diseño de Guía TIE en control de A. aegypti.</a:t>
                      </a:r>
                    </a:p>
                  </a:txBody>
                  <a:tcPr anchor="ctr">
                    <a:solidFill>
                      <a:srgbClr val="FFFFFF"/>
                    </a:solidFill>
                  </a:tcPr>
                </a:tc>
                <a:tc>
                  <a:txBody>
                    <a:bodyPr/>
                    <a:lstStyle/>
                    <a:p>
                      <a:pPr algn="l"/>
                      <a:r>
                        <a:rPr lang="es-EC" sz="1800" b="0" dirty="0">
                          <a:solidFill>
                            <a:srgbClr val="1E293B"/>
                          </a:solidFill>
                          <a:latin typeface="Helvetica"/>
                          <a:cs typeface="Helvetica"/>
                        </a:rPr>
                        <a:t>Bolivia, Uruguay</a:t>
                      </a:r>
                    </a:p>
                  </a:txBody>
                  <a:tcPr anchor="ctr">
                    <a:solidFill>
                      <a:srgbClr val="FFFFFF"/>
                    </a:solidFill>
                  </a:tcPr>
                </a:tc>
                <a:extLst>
                  <a:ext uri="{0D108BD9-81ED-4DB2-BD59-A6C34878D82A}">
                    <a16:rowId xmlns:a16="http://schemas.microsoft.com/office/drawing/2014/main" val="3828556251"/>
                  </a:ext>
                </a:extLst>
              </a:tr>
              <a:tr h="1616934">
                <a:tc>
                  <a:txBody>
                    <a:bodyPr/>
                    <a:lstStyle/>
                    <a:p>
                      <a:pPr algn="ctr"/>
                      <a:r>
                        <a:rPr lang="es-EC" sz="1800" b="1">
                          <a:solidFill>
                            <a:srgbClr val="1E3A8A"/>
                          </a:solidFill>
                          <a:latin typeface="Helvetica"/>
                          <a:cs typeface="Helvetica"/>
                        </a:rPr>
                        <a:t>Representación Institucional Global</a:t>
                      </a:r>
                    </a:p>
                  </a:txBody>
                  <a:tcPr anchor="ctr">
                    <a:solidFill>
                      <a:srgbClr val="EFF6FF"/>
                    </a:solidFill>
                  </a:tcPr>
                </a:tc>
                <a:tc>
                  <a:txBody>
                    <a:bodyPr/>
                    <a:lstStyle/>
                    <a:p>
                      <a:pPr algn="l"/>
                      <a:r>
                        <a:rPr lang="es-MX" sz="1800" b="0" dirty="0">
                          <a:solidFill>
                            <a:srgbClr val="1E293B"/>
                          </a:solidFill>
                          <a:latin typeface="Helvetica"/>
                          <a:cs typeface="Helvetica"/>
                        </a:rPr>
                        <a:t>Representación científica del país:</a:t>
                      </a:r>
                    </a:p>
                    <a:p>
                      <a:pPr marL="342900" indent="-342900" algn="l">
                        <a:buFont typeface="Arial" panose="020B0604020202020204" pitchFamily="34" charset="0"/>
                        <a:buChar char="•"/>
                      </a:pPr>
                      <a:r>
                        <a:rPr lang="es-MX" sz="1800" b="0" dirty="0">
                          <a:solidFill>
                            <a:srgbClr val="1E293B"/>
                          </a:solidFill>
                          <a:latin typeface="Helvetica"/>
                          <a:cs typeface="Helvetica"/>
                        </a:rPr>
                        <a:t>Dra. Varsovia Cevallos, punto focal del </a:t>
                      </a:r>
                      <a:r>
                        <a:rPr lang="en-US" sz="1800" b="0" dirty="0">
                          <a:solidFill>
                            <a:srgbClr val="1E293B"/>
                          </a:solidFill>
                          <a:latin typeface="Helvetica"/>
                          <a:cs typeface="Helvetica"/>
                        </a:rPr>
                        <a:t>International Centre for Genetic Engineering and Biotechnology</a:t>
                      </a:r>
                      <a:r>
                        <a:rPr lang="es-EC" sz="1800" b="0" dirty="0">
                          <a:solidFill>
                            <a:srgbClr val="1E293B"/>
                          </a:solidFill>
                          <a:latin typeface="Helvetica"/>
                          <a:cs typeface="Helvetica"/>
                        </a:rPr>
                        <a:t>.</a:t>
                      </a:r>
                    </a:p>
                    <a:p>
                      <a:pPr marL="342900" indent="-342900" algn="l">
                        <a:buFont typeface="Arial" panose="020B0604020202020204" pitchFamily="34" charset="0"/>
                        <a:buChar char="•"/>
                      </a:pPr>
                      <a:r>
                        <a:rPr lang="es-EC" sz="1800" b="0" dirty="0">
                          <a:solidFill>
                            <a:srgbClr val="1E293B"/>
                          </a:solidFill>
                          <a:latin typeface="Helvetica"/>
                          <a:cs typeface="Helvetica"/>
                        </a:rPr>
                        <a:t>2 Investigadores CIREV como miembros de la Red Global  </a:t>
                      </a:r>
                      <a:r>
                        <a:rPr lang="en-US" sz="1800" b="0" dirty="0">
                          <a:solidFill>
                            <a:srgbClr val="1E293B"/>
                          </a:solidFill>
                          <a:latin typeface="Helvetica"/>
                          <a:cs typeface="Helvetica"/>
                        </a:rPr>
                        <a:t>The Centers for Research in Emerging Infectious Diseases</a:t>
                      </a:r>
                      <a:endParaRPr lang="es-EC" sz="1800" b="0" dirty="0">
                        <a:solidFill>
                          <a:srgbClr val="1E293B"/>
                        </a:solidFill>
                        <a:latin typeface="Helvetica"/>
                        <a:cs typeface="Helvetica"/>
                      </a:endParaRPr>
                    </a:p>
                  </a:txBody>
                  <a:tcPr anchor="ctr">
                    <a:solidFill>
                      <a:srgbClr val="EFF6FF"/>
                    </a:solidFill>
                  </a:tcPr>
                </a:tc>
                <a:tc>
                  <a:txBody>
                    <a:bodyPr/>
                    <a:lstStyle/>
                    <a:p>
                      <a:pPr algn="l"/>
                      <a:r>
                        <a:rPr lang="es-EC" sz="1800" b="0" dirty="0">
                          <a:solidFill>
                            <a:srgbClr val="1E293B"/>
                          </a:solidFill>
                          <a:latin typeface="Helvetica"/>
                          <a:cs typeface="Helvetica"/>
                        </a:rPr>
                        <a:t>ICGEB, Red global CREID</a:t>
                      </a:r>
                    </a:p>
                  </a:txBody>
                  <a:tcPr anchor="ctr">
                    <a:solidFill>
                      <a:srgbClr val="EFF6FF"/>
                    </a:solidFill>
                  </a:tcPr>
                </a:tc>
                <a:extLst>
                  <a:ext uri="{0D108BD9-81ED-4DB2-BD59-A6C34878D82A}">
                    <a16:rowId xmlns:a16="http://schemas.microsoft.com/office/drawing/2014/main" val="2004794936"/>
                  </a:ext>
                </a:extLst>
              </a:tr>
              <a:tr h="1106323">
                <a:tc>
                  <a:txBody>
                    <a:bodyPr/>
                    <a:lstStyle/>
                    <a:p>
                      <a:pPr algn="ctr"/>
                      <a:r>
                        <a:rPr lang="es-EC" sz="1800" b="1">
                          <a:solidFill>
                            <a:srgbClr val="1E3A8A"/>
                          </a:solidFill>
                          <a:latin typeface="Helvetica"/>
                          <a:cs typeface="Helvetica"/>
                        </a:rPr>
                        <a:t>Convenios Firmados</a:t>
                      </a:r>
                    </a:p>
                  </a:txBody>
                  <a:tcPr anchor="ctr">
                    <a:solidFill>
                      <a:srgbClr val="FFFFFF"/>
                    </a:solidFill>
                  </a:tcPr>
                </a:tc>
                <a:tc>
                  <a:txBody>
                    <a:bodyPr/>
                    <a:lstStyle/>
                    <a:p>
                      <a:pPr algn="l"/>
                      <a:r>
                        <a:rPr lang="es-EC" sz="1800" b="0" dirty="0">
                          <a:solidFill>
                            <a:srgbClr val="1E293B"/>
                          </a:solidFill>
                          <a:latin typeface="Helvetica"/>
                          <a:cs typeface="Helvetica"/>
                        </a:rPr>
                        <a:t>4 convenios firmados con instituciones nacionales e internacionales.</a:t>
                      </a:r>
                    </a:p>
                  </a:txBody>
                  <a:tcPr anchor="ctr">
                    <a:solidFill>
                      <a:srgbClr val="FFFFFF"/>
                    </a:solidFill>
                  </a:tcPr>
                </a:tc>
                <a:tc>
                  <a:txBody>
                    <a:bodyPr/>
                    <a:lstStyle/>
                    <a:p>
                      <a:pPr marL="342900" indent="-342900" algn="l">
                        <a:buFont typeface="Arial" panose="020B0604020202020204" pitchFamily="34" charset="0"/>
                        <a:buChar char="•"/>
                      </a:pPr>
                      <a:r>
                        <a:rPr lang="es-EC" sz="1800" b="0" dirty="0">
                          <a:solidFill>
                            <a:srgbClr val="1E293B"/>
                          </a:solidFill>
                          <a:latin typeface="Helvetica"/>
                          <a:cs typeface="Helvetica"/>
                        </a:rPr>
                        <a:t>DPNG / ABG</a:t>
                      </a:r>
                    </a:p>
                    <a:p>
                      <a:pPr marL="342900" indent="-342900" algn="l">
                        <a:buFont typeface="Arial" panose="020B0604020202020204" pitchFamily="34" charset="0"/>
                        <a:buChar char="•"/>
                      </a:pPr>
                      <a:r>
                        <a:rPr lang="es-EC" sz="1800" b="0" dirty="0">
                          <a:solidFill>
                            <a:srgbClr val="1E293B"/>
                          </a:solidFill>
                          <a:latin typeface="Helvetica"/>
                          <a:cs typeface="Helvetica"/>
                        </a:rPr>
                        <a:t> Secretaría de Salud GADDMQ (×2)</a:t>
                      </a:r>
                    </a:p>
                    <a:p>
                      <a:pPr marL="342900" indent="-342900" algn="l">
                        <a:buFont typeface="Arial" panose="020B0604020202020204" pitchFamily="34" charset="0"/>
                        <a:buChar char="•"/>
                      </a:pPr>
                      <a:r>
                        <a:rPr lang="es-EC" sz="1800" b="0" dirty="0">
                          <a:solidFill>
                            <a:srgbClr val="1E293B"/>
                          </a:solidFill>
                          <a:latin typeface="Helvetica"/>
                          <a:cs typeface="Helvetica"/>
                        </a:rPr>
                        <a:t>Instituto SSI</a:t>
                      </a:r>
                    </a:p>
                  </a:txBody>
                  <a:tcPr anchor="ctr">
                    <a:solidFill>
                      <a:srgbClr val="FFFFFF"/>
                    </a:solidFill>
                  </a:tcPr>
                </a:tc>
                <a:extLst>
                  <a:ext uri="{0D108BD9-81ED-4DB2-BD59-A6C34878D82A}">
                    <a16:rowId xmlns:a16="http://schemas.microsoft.com/office/drawing/2014/main" val="1041884411"/>
                  </a:ext>
                </a:extLst>
              </a:tr>
            </a:tbl>
          </a:graphicData>
        </a:graphic>
      </p:graphicFrame>
      <p:pic>
        <p:nvPicPr>
          <p:cNvPr id="76" name="Imagen 75">
            <a:extLst>
              <a:ext uri="{FF2B5EF4-FFF2-40B4-BE49-F238E27FC236}">
                <a16:creationId xmlns:a16="http://schemas.microsoft.com/office/drawing/2014/main" id="{FB33424F-5B65-6220-775D-974F62481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89976" y="487637"/>
            <a:ext cx="5931169" cy="3952568"/>
          </a:xfrm>
          <a:prstGeom prst="rect">
            <a:avLst/>
          </a:prstGeom>
        </p:spPr>
      </p:pic>
      <p:pic>
        <p:nvPicPr>
          <p:cNvPr id="82" name="Imagen 81">
            <a:extLst>
              <a:ext uri="{FF2B5EF4-FFF2-40B4-BE49-F238E27FC236}">
                <a16:creationId xmlns:a16="http://schemas.microsoft.com/office/drawing/2014/main" id="{5F4AF341-27D2-1607-3DAC-4FC5D70BD11A}"/>
              </a:ext>
            </a:extLst>
          </p:cNvPr>
          <p:cNvPicPr>
            <a:picLocks noChangeAspect="1"/>
          </p:cNvPicPr>
          <p:nvPr/>
        </p:nvPicPr>
        <p:blipFill>
          <a:blip r:embed="rId5"/>
          <a:stretch>
            <a:fillRect/>
          </a:stretch>
        </p:blipFill>
        <p:spPr>
          <a:xfrm>
            <a:off x="11889976" y="4518390"/>
            <a:ext cx="5931169" cy="3624603"/>
          </a:xfrm>
          <a:prstGeom prst="rect">
            <a:avLst/>
          </a:prstGeom>
        </p:spPr>
      </p:pic>
      <p:sp>
        <p:nvSpPr>
          <p:cNvPr id="84" name="CuadroTexto 83">
            <a:extLst>
              <a:ext uri="{FF2B5EF4-FFF2-40B4-BE49-F238E27FC236}">
                <a16:creationId xmlns:a16="http://schemas.microsoft.com/office/drawing/2014/main" id="{25CAE66A-FAF7-E5EE-6518-E085B3A38D21}"/>
              </a:ext>
            </a:extLst>
          </p:cNvPr>
          <p:cNvSpPr txBox="1"/>
          <p:nvPr/>
        </p:nvSpPr>
        <p:spPr>
          <a:xfrm>
            <a:off x="398505" y="1032948"/>
            <a:ext cx="11192134" cy="646331"/>
          </a:xfrm>
          <a:prstGeom prst="rect">
            <a:avLst/>
          </a:prstGeom>
          <a:noFill/>
        </p:spPr>
        <p:txBody>
          <a:bodyPr wrap="square">
            <a:spAutoFit/>
          </a:bodyPr>
          <a:lstStyle/>
          <a:p>
            <a:pPr algn="just"/>
            <a:r>
              <a:rPr lang="es-EC" i="1" dirty="0">
                <a:latin typeface="Helvetica" panose="020B0604020202020204" pitchFamily="34" charset="0"/>
                <a:cs typeface="Helvetica" panose="020B0604020202020204" pitchFamily="34" charset="0"/>
              </a:rPr>
              <a:t>Para consolidar el alcance nacional e internacional del Centro de Investigación, se trabajó directamente en </a:t>
            </a:r>
            <a:r>
              <a:rPr lang="es-EC" b="1" i="1" dirty="0">
                <a:latin typeface="Helvetica" panose="020B0604020202020204" pitchFamily="34" charset="0"/>
                <a:cs typeface="Helvetica" panose="020B0604020202020204" pitchFamily="34" charset="0"/>
              </a:rPr>
              <a:t>la transferencia de conocimiento, cooperación internacional y convenios interinstitucionales</a:t>
            </a:r>
            <a:r>
              <a:rPr lang="es-EC" i="1" dirty="0">
                <a:latin typeface="Helvetica" panose="020B0604020202020204" pitchFamily="34" charset="0"/>
                <a:cs typeface="Helvetica" panose="020B0604020202020204" pitchFamily="34" charset="0"/>
              </a:rPr>
              <a:t>:</a:t>
            </a:r>
          </a:p>
        </p:txBody>
      </p:sp>
    </p:spTree>
    <p:extLst>
      <p:ext uri="{BB962C8B-B14F-4D97-AF65-F5344CB8AC3E}">
        <p14:creationId xmlns:p14="http://schemas.microsoft.com/office/powerpoint/2010/main" val="36917737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Google Shape;119;p4">
            <a:extLst>
              <a:ext uri="{FF2B5EF4-FFF2-40B4-BE49-F238E27FC236}">
                <a16:creationId xmlns:a16="http://schemas.microsoft.com/office/drawing/2014/main" id="{04F924BB-77CC-46C0-9E3D-240CC3AEA12B}"/>
              </a:ext>
            </a:extLst>
          </p:cNvPr>
          <p:cNvSpPr txBox="1"/>
          <p:nvPr/>
        </p:nvSpPr>
        <p:spPr>
          <a:xfrm>
            <a:off x="6749943" y="2741471"/>
            <a:ext cx="6433794" cy="1982923"/>
          </a:xfrm>
          <a:prstGeom prst="rect">
            <a:avLst/>
          </a:prstGeom>
          <a:noFill/>
          <a:ln>
            <a:noFill/>
          </a:ln>
        </p:spPr>
        <p:txBody>
          <a:bodyPr spcFirstLastPara="1" wrap="square" lIns="134982" tIns="67473" rIns="134982" bIns="67473" anchor="t" anchorCtr="0">
            <a:spAutoFit/>
          </a:bodyPr>
          <a:lstStyle/>
          <a:p>
            <a:pPr marL="0" marR="0" lvl="0" indent="0" algn="l" defTabSz="457200" rtl="0" eaLnBrk="1" fontAlgn="auto" latinLnBrk="0" hangingPunct="1">
              <a:lnSpc>
                <a:spcPct val="100000"/>
              </a:lnSpc>
              <a:spcBef>
                <a:spcPts val="0"/>
              </a:spcBef>
              <a:spcAft>
                <a:spcPts val="0"/>
              </a:spcAft>
              <a:buClr>
                <a:srgbClr val="000000"/>
              </a:buClr>
              <a:buSzPts val="2000"/>
              <a:buFontTx/>
              <a:buNone/>
              <a:tabLst/>
              <a:defRPr/>
            </a:pPr>
            <a:r>
              <a:rPr kumimoji="0" lang="es-MX" sz="40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rPr>
              <a:t>G</a:t>
            </a:r>
            <a:r>
              <a:rPr kumimoji="0" lang="es-EC" sz="40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rPr>
              <a:t>ESTIÓN ADMINISTRATIVA FINANCIERA</a:t>
            </a:r>
            <a:endParaRPr kumimoji="0" sz="4000" b="1" i="0" u="none" strike="noStrike" kern="1200" cap="none" spc="0" normalizeH="0" baseline="0" noProof="0" dirty="0">
              <a:ln>
                <a:noFill/>
              </a:ln>
              <a:solidFill>
                <a:srgbClr val="E5C400"/>
              </a:solidFill>
              <a:effectLst/>
              <a:uLnTx/>
              <a:uFillTx/>
              <a:latin typeface="Montserrat SemiBold" panose="00000700000000000000" pitchFamily="2" charset="0"/>
              <a:ea typeface="+mn-ea"/>
              <a:cs typeface="+mn-cs"/>
              <a:sym typeface="Arial"/>
            </a:endParaRPr>
          </a:p>
        </p:txBody>
      </p:sp>
      <p:pic>
        <p:nvPicPr>
          <p:cNvPr id="3" name="Imagen 2">
            <a:extLst>
              <a:ext uri="{FF2B5EF4-FFF2-40B4-BE49-F238E27FC236}">
                <a16:creationId xmlns:a16="http://schemas.microsoft.com/office/drawing/2014/main" id="{01290FC0-F619-455B-BCEA-C890474BBB0C}"/>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5426224" y="3052025"/>
            <a:ext cx="1323719" cy="1323719"/>
          </a:xfrm>
          <a:prstGeom prst="rect">
            <a:avLst/>
          </a:prstGeom>
        </p:spPr>
      </p:pic>
    </p:spTree>
    <p:extLst>
      <p:ext uri="{BB962C8B-B14F-4D97-AF65-F5344CB8AC3E}">
        <p14:creationId xmlns:p14="http://schemas.microsoft.com/office/powerpoint/2010/main" val="29224871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459800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ADMINISTRATIVO FINANCIERO</a:t>
            </a: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graphicFrame>
        <p:nvGraphicFramePr>
          <p:cNvPr id="25" name="Diagrama 24">
            <a:extLst>
              <a:ext uri="{FF2B5EF4-FFF2-40B4-BE49-F238E27FC236}">
                <a16:creationId xmlns:a16="http://schemas.microsoft.com/office/drawing/2014/main" id="{E17C3B20-AC13-4E0E-9603-0C9ECFC0586B}"/>
              </a:ext>
            </a:extLst>
          </p:cNvPr>
          <p:cNvGraphicFramePr/>
          <p:nvPr/>
        </p:nvGraphicFramePr>
        <p:xfrm>
          <a:off x="3176535" y="2240682"/>
          <a:ext cx="11647592" cy="48733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CuadroTexto 1">
            <a:extLst>
              <a:ext uri="{FF2B5EF4-FFF2-40B4-BE49-F238E27FC236}">
                <a16:creationId xmlns:a16="http://schemas.microsoft.com/office/drawing/2014/main" id="{C382F332-AE7C-03C0-AD46-78747EA48EBD}"/>
              </a:ext>
            </a:extLst>
          </p:cNvPr>
          <p:cNvSpPr txBox="1"/>
          <p:nvPr/>
        </p:nvSpPr>
        <p:spPr>
          <a:xfrm>
            <a:off x="4374715" y="1166397"/>
            <a:ext cx="8999950" cy="461665"/>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chemeClr val="accent1">
                    <a:lumMod val="75000"/>
                  </a:schemeClr>
                </a:solidFill>
                <a:effectLst/>
                <a:uLnTx/>
                <a:uFillTx/>
                <a:latin typeface="Calibri" panose="020F0502020204030204"/>
              </a:defRPr>
            </a:lvl1pPr>
          </a:lstStyle>
          <a:p>
            <a:r>
              <a:rPr lang="es-MX" dirty="0"/>
              <a:t>ADMINISTRATIVO FINANCIERO</a:t>
            </a:r>
          </a:p>
        </p:txBody>
      </p:sp>
    </p:spTree>
    <p:extLst>
      <p:ext uri="{BB962C8B-B14F-4D97-AF65-F5344CB8AC3E}">
        <p14:creationId xmlns:p14="http://schemas.microsoft.com/office/powerpoint/2010/main" val="120998120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2"/>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4598008" cy="523220"/>
          </a:xfrm>
          <a:prstGeom prst="rect">
            <a:avLst/>
          </a:prstGeom>
          <a:noFill/>
        </p:spPr>
        <p:txBody>
          <a:bodyPr wrap="square" rtlCol="0">
            <a:spAutoFit/>
          </a:bodyPr>
          <a:lstStyle/>
          <a:p>
            <a:pPr lvl="0">
              <a:defRPr/>
            </a:pPr>
            <a:r>
              <a:rPr lang="es-MX" sz="2800" dirty="0">
                <a:solidFill>
                  <a:srgbClr val="2D2D93"/>
                </a:solidFill>
                <a:latin typeface="Barlow Condensed Medium" pitchFamily="2" charset="77"/>
              </a:rPr>
              <a:t>ADMINISTRATIVO FINANCIERO</a:t>
            </a:r>
            <a:endParaRPr lang="es-EC" sz="2800" dirty="0">
              <a:solidFill>
                <a:srgbClr val="2D2D93"/>
              </a:solidFill>
              <a:latin typeface="Barlow Condensed Medium" pitchFamily="2" charset="77"/>
            </a:endParaRPr>
          </a:p>
        </p:txBody>
      </p:sp>
      <p:sp>
        <p:nvSpPr>
          <p:cNvPr id="5" name="CuadroTexto 4">
            <a:extLst>
              <a:ext uri="{FF2B5EF4-FFF2-40B4-BE49-F238E27FC236}">
                <a16:creationId xmlns:a16="http://schemas.microsoft.com/office/drawing/2014/main" id="{B2A52BD6-D374-4578-B8CA-2E931AC2408D}"/>
              </a:ext>
            </a:extLst>
          </p:cNvPr>
          <p:cNvSpPr txBox="1"/>
          <p:nvPr/>
        </p:nvSpPr>
        <p:spPr>
          <a:xfrm>
            <a:off x="2571821" y="1541856"/>
            <a:ext cx="12857019" cy="520142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24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s-MX" sz="2400" b="1" dirty="0">
              <a:solidFill>
                <a:schemeClr val="accent1">
                  <a:lumMod val="75000"/>
                </a:schemeClr>
              </a:solidFill>
              <a:latin typeface="Calibri" panose="020F0502020204030204"/>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2400" b="1"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s-MX" sz="2400" dirty="0">
              <a:solidFill>
                <a:prstClr val="black"/>
              </a:solidFill>
              <a:latin typeface="Calibri" panose="020F05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s-MX" sz="2400" dirty="0">
              <a:solidFill>
                <a:prstClr val="black"/>
              </a:solidFill>
              <a:latin typeface="Calibri" panose="020F0502020204030204"/>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En el sistema financiero ESIGEF, durante el período de enero a diciembre de 2025, se emitieron: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MX" sz="2000" dirty="0">
              <a:solidFill>
                <a:prstClr val="black"/>
              </a:solidFill>
              <a:latin typeface="Calibri" panose="020F0502020204030204"/>
            </a:endParaRPr>
          </a:p>
          <a:p>
            <a:pPr lvl="0">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s-EC" sz="2000" dirty="0"/>
              <a:t>📊 </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139 </a:t>
            </a:r>
            <a:r>
              <a:rPr lang="es-MX" sz="2000" dirty="0">
                <a:solidFill>
                  <a:prstClr val="black"/>
                </a:solidFill>
                <a:latin typeface="Calibri" panose="020F0502020204030204"/>
              </a:rPr>
              <a:t>Certificaciones</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presupuestarias, las cuales </a:t>
            </a:r>
            <a:r>
              <a:rPr lang="es-MX" sz="2000" dirty="0">
                <a:solidFill>
                  <a:prstClr val="black"/>
                </a:solidFill>
                <a:latin typeface="Calibri" panose="020F0502020204030204"/>
              </a:rPr>
              <a:t>garantizaron la disponibilidad de</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fondos </a:t>
            </a:r>
            <a:r>
              <a:rPr lang="es-MX" sz="2000" dirty="0">
                <a:solidFill>
                  <a:prstClr val="black"/>
                </a:solidFill>
                <a:latin typeface="Calibri" panose="020F0502020204030204"/>
              </a:rPr>
              <a:t>a la ejecución del gasto</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lang="es-EC" sz="2000" dirty="0"/>
              <a:t> 📊 </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460 Compromiso presupuestario, que reflejan la</a:t>
            </a:r>
            <a:r>
              <a:rPr lang="es-MX" sz="2000" b="0" i="0" dirty="0">
                <a:solidFill>
                  <a:srgbClr val="0A0A0A"/>
                </a:solidFill>
                <a:effectLst/>
                <a:latin typeface="Google Sans"/>
              </a:rPr>
              <a:t> </a:t>
            </a:r>
            <a:r>
              <a:rPr lang="es-MX" sz="2000" i="0" dirty="0">
                <a:solidFill>
                  <a:srgbClr val="0A0A0A"/>
                </a:solidFill>
                <a:effectLst/>
                <a:latin typeface="Google Sans"/>
              </a:rPr>
              <a:t>reserva definitiva de recursos económicos </a:t>
            </a:r>
            <a:r>
              <a:rPr lang="es-MX" sz="2000" b="0" i="0" dirty="0">
                <a:solidFill>
                  <a:srgbClr val="0A0A0A"/>
                </a:solidFill>
                <a:effectLst/>
                <a:latin typeface="Google Sans"/>
              </a:rPr>
              <a:t>para un gasto específico</a:t>
            </a:r>
            <a:r>
              <a:rPr lang="es-MX" sz="2000" dirty="0">
                <a:solidFill>
                  <a:prstClr val="black"/>
                </a:solidFill>
                <a:latin typeface="Calibri" panose="020F0502020204030204"/>
              </a:rPr>
              <a:t>.</a:t>
            </a: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lang="es-EC" sz="2000" dirty="0"/>
              <a:t> 📊 1.791 Devengados que representa </a:t>
            </a:r>
            <a:r>
              <a:rPr lang="es-MX" sz="2000" b="0" i="0" dirty="0">
                <a:solidFill>
                  <a:srgbClr val="0A0A0A"/>
                </a:solidFill>
                <a:effectLst/>
                <a:latin typeface="Google Sans"/>
              </a:rPr>
              <a:t>el reconocimiento formal y definitivo de una obligación de pago</a:t>
            </a: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6" name="Picture 2" descr="Descarga Vector De Fondo De Gráfico Financiero Fluorescente De Blue Tech">
            <a:extLst>
              <a:ext uri="{FF2B5EF4-FFF2-40B4-BE49-F238E27FC236}">
                <a16:creationId xmlns:a16="http://schemas.microsoft.com/office/drawing/2014/main" id="{FAE08D81-6941-3DE2-1FE2-3034E171A9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5230" y="1739128"/>
            <a:ext cx="4090199" cy="24010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20DC3932-2102-2713-8148-2C87DA308001}"/>
              </a:ext>
            </a:extLst>
          </p:cNvPr>
          <p:cNvSpPr txBox="1"/>
          <p:nvPr/>
        </p:nvSpPr>
        <p:spPr>
          <a:xfrm>
            <a:off x="4374715" y="1166397"/>
            <a:ext cx="8999950" cy="461665"/>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chemeClr val="accent1">
                    <a:lumMod val="75000"/>
                  </a:schemeClr>
                </a:solidFill>
                <a:effectLst/>
                <a:uLnTx/>
                <a:uFillTx/>
                <a:latin typeface="Calibri" panose="020F0502020204030204"/>
              </a:defRPr>
            </a:lvl1pPr>
          </a:lstStyle>
          <a:p>
            <a:r>
              <a:rPr lang="es-MX" dirty="0"/>
              <a:t>FINANCIERO</a:t>
            </a:r>
          </a:p>
        </p:txBody>
      </p:sp>
    </p:spTree>
    <p:extLst>
      <p:ext uri="{BB962C8B-B14F-4D97-AF65-F5344CB8AC3E}">
        <p14:creationId xmlns:p14="http://schemas.microsoft.com/office/powerpoint/2010/main" val="5728881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2"/>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459800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ADMINISTRATIVO FINANCIERO</a:t>
            </a:r>
          </a:p>
        </p:txBody>
      </p:sp>
      <p:graphicFrame>
        <p:nvGraphicFramePr>
          <p:cNvPr id="6" name="Tabla 5">
            <a:extLst>
              <a:ext uri="{FF2B5EF4-FFF2-40B4-BE49-F238E27FC236}">
                <a16:creationId xmlns:a16="http://schemas.microsoft.com/office/drawing/2014/main" id="{0113195F-38F4-061E-2810-6B5F6F326AD4}"/>
              </a:ext>
            </a:extLst>
          </p:cNvPr>
          <p:cNvGraphicFramePr>
            <a:graphicFrameLocks noGrp="1"/>
          </p:cNvGraphicFramePr>
          <p:nvPr/>
        </p:nvGraphicFramePr>
        <p:xfrm>
          <a:off x="1666929" y="3948858"/>
          <a:ext cx="7928008" cy="3010380"/>
        </p:xfrm>
        <a:graphic>
          <a:graphicData uri="http://schemas.openxmlformats.org/drawingml/2006/table">
            <a:tbl>
              <a:tblPr>
                <a:tableStyleId>{5C22544A-7EE6-4342-B048-85BDC9FD1C3A}</a:tableStyleId>
              </a:tblPr>
              <a:tblGrid>
                <a:gridCol w="828037">
                  <a:extLst>
                    <a:ext uri="{9D8B030D-6E8A-4147-A177-3AD203B41FA5}">
                      <a16:colId xmlns:a16="http://schemas.microsoft.com/office/drawing/2014/main" val="1164027551"/>
                    </a:ext>
                  </a:extLst>
                </a:gridCol>
                <a:gridCol w="2432358">
                  <a:extLst>
                    <a:ext uri="{9D8B030D-6E8A-4147-A177-3AD203B41FA5}">
                      <a16:colId xmlns:a16="http://schemas.microsoft.com/office/drawing/2014/main" val="2341240942"/>
                    </a:ext>
                  </a:extLst>
                </a:gridCol>
                <a:gridCol w="1269657">
                  <a:extLst>
                    <a:ext uri="{9D8B030D-6E8A-4147-A177-3AD203B41FA5}">
                      <a16:colId xmlns:a16="http://schemas.microsoft.com/office/drawing/2014/main" val="2591222190"/>
                    </a:ext>
                  </a:extLst>
                </a:gridCol>
                <a:gridCol w="1117850">
                  <a:extLst>
                    <a:ext uri="{9D8B030D-6E8A-4147-A177-3AD203B41FA5}">
                      <a16:colId xmlns:a16="http://schemas.microsoft.com/office/drawing/2014/main" val="241570991"/>
                    </a:ext>
                  </a:extLst>
                </a:gridCol>
                <a:gridCol w="1131651">
                  <a:extLst>
                    <a:ext uri="{9D8B030D-6E8A-4147-A177-3AD203B41FA5}">
                      <a16:colId xmlns:a16="http://schemas.microsoft.com/office/drawing/2014/main" val="1461544308"/>
                    </a:ext>
                  </a:extLst>
                </a:gridCol>
                <a:gridCol w="1148455">
                  <a:extLst>
                    <a:ext uri="{9D8B030D-6E8A-4147-A177-3AD203B41FA5}">
                      <a16:colId xmlns:a16="http://schemas.microsoft.com/office/drawing/2014/main" val="431628967"/>
                    </a:ext>
                  </a:extLst>
                </a:gridCol>
              </a:tblGrid>
              <a:tr h="514140">
                <a:tc gridSpan="6">
                  <a:txBody>
                    <a:bodyPr/>
                    <a:lstStyle/>
                    <a:p>
                      <a:pPr algn="ctr" fontAlgn="b">
                        <a:buNone/>
                      </a:pPr>
                      <a:r>
                        <a:rPr lang="es-EC" sz="1800" b="1" u="none" strike="noStrike" dirty="0">
                          <a:effectLst/>
                          <a:latin typeface="+mn-lt"/>
                        </a:rPr>
                        <a:t>FUENTE 001</a:t>
                      </a:r>
                      <a:br>
                        <a:rPr lang="es-EC" sz="1800" b="1" u="none" strike="noStrike" dirty="0">
                          <a:effectLst/>
                          <a:latin typeface="+mn-lt"/>
                        </a:rPr>
                      </a:br>
                      <a:r>
                        <a:rPr lang="es-EC" sz="1800" b="1" u="none" strike="noStrike" dirty="0">
                          <a:effectLst/>
                          <a:latin typeface="+mn-lt"/>
                        </a:rPr>
                        <a:t>Recursos Fiscales</a:t>
                      </a:r>
                      <a:endParaRPr lang="es-EC" sz="1800" b="1" i="0" u="none" strike="noStrike" dirty="0">
                        <a:solidFill>
                          <a:srgbClr val="000000"/>
                        </a:solidFill>
                        <a:effectLst/>
                        <a:latin typeface="+mn-lt"/>
                      </a:endParaRPr>
                    </a:p>
                  </a:txBody>
                  <a:tcPr marL="9525" marR="9525" marT="9525" marB="0" anchor="b"/>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extLst>
                  <a:ext uri="{0D108BD9-81ED-4DB2-BD59-A6C34878D82A}">
                    <a16:rowId xmlns:a16="http://schemas.microsoft.com/office/drawing/2014/main" val="1780054004"/>
                  </a:ext>
                </a:extLst>
              </a:tr>
              <a:tr h="554730">
                <a:tc>
                  <a:txBody>
                    <a:bodyPr/>
                    <a:lstStyle/>
                    <a:p>
                      <a:pPr algn="ctr" rtl="0" fontAlgn="ctr">
                        <a:buNone/>
                      </a:pPr>
                      <a:r>
                        <a:rPr lang="es-EC" sz="1400" b="1" u="none" strike="noStrike" dirty="0">
                          <a:effectLst/>
                          <a:latin typeface="+mn-lt"/>
                        </a:rPr>
                        <a:t>GRUPO DE GASTO</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DESCRIPCIÓN</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CODIFICADO</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 DEVENGADO</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SALDO POR DEVENGAR</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EJECUCIÓN %</a:t>
                      </a:r>
                      <a:endParaRPr lang="es-EC" sz="1400" b="1" i="0" u="none" strike="noStrike" dirty="0">
                        <a:solidFill>
                          <a:srgbClr val="2F5597"/>
                        </a:solidFill>
                        <a:effectLst/>
                        <a:latin typeface="+mn-lt"/>
                      </a:endParaRPr>
                    </a:p>
                  </a:txBody>
                  <a:tcPr marL="9525" marR="9525" marT="9525" marB="0" anchor="ctr"/>
                </a:tc>
                <a:extLst>
                  <a:ext uri="{0D108BD9-81ED-4DB2-BD59-A6C34878D82A}">
                    <a16:rowId xmlns:a16="http://schemas.microsoft.com/office/drawing/2014/main" val="2802795444"/>
                  </a:ext>
                </a:extLst>
              </a:tr>
              <a:tr h="284130">
                <a:tc>
                  <a:txBody>
                    <a:bodyPr/>
                    <a:lstStyle/>
                    <a:p>
                      <a:pPr algn="ctr" rtl="0" fontAlgn="ctr">
                        <a:buNone/>
                      </a:pPr>
                      <a:r>
                        <a:rPr lang="es-EC" sz="1400" u="none" strike="noStrike">
                          <a:effectLst/>
                          <a:latin typeface="+mn-lt"/>
                        </a:rPr>
                        <a:t>510000</a:t>
                      </a:r>
                      <a:endParaRPr lang="es-EC" sz="1400" b="0" i="0" u="none" strike="noStrike">
                        <a:solidFill>
                          <a:srgbClr val="000000"/>
                        </a:solidFill>
                        <a:effectLst/>
                        <a:latin typeface="+mn-lt"/>
                      </a:endParaRPr>
                    </a:p>
                  </a:txBody>
                  <a:tcPr marL="9525" marR="9525" marT="9525" marB="0" anchor="ctr"/>
                </a:tc>
                <a:tc>
                  <a:txBody>
                    <a:bodyPr/>
                    <a:lstStyle/>
                    <a:p>
                      <a:pPr algn="ctr" rtl="0" fontAlgn="b">
                        <a:buNone/>
                      </a:pPr>
                      <a:r>
                        <a:rPr lang="es-EC" sz="1400" u="none" strike="noStrike">
                          <a:effectLst/>
                          <a:latin typeface="+mn-lt"/>
                        </a:rPr>
                        <a:t>EGRESOS EN PERSONAL</a:t>
                      </a:r>
                      <a:endParaRPr lang="es-EC" sz="1400" b="0" i="0" u="none" strike="noStrike">
                        <a:solidFill>
                          <a:srgbClr val="000000"/>
                        </a:solidFill>
                        <a:effectLst/>
                        <a:latin typeface="+mn-lt"/>
                      </a:endParaRPr>
                    </a:p>
                  </a:txBody>
                  <a:tcPr marL="9525" marR="9525" marT="9525" marB="0" anchor="b"/>
                </a:tc>
                <a:tc>
                  <a:txBody>
                    <a:bodyPr/>
                    <a:lstStyle/>
                    <a:p>
                      <a:pPr algn="ctr" rtl="0" fontAlgn="ctr">
                        <a:buNone/>
                      </a:pPr>
                      <a:r>
                        <a:rPr lang="es-EC" sz="1400" u="none" strike="noStrike" dirty="0">
                          <a:effectLst/>
                          <a:latin typeface="+mn-lt"/>
                        </a:rPr>
                        <a:t>813.470,22</a:t>
                      </a:r>
                      <a:endParaRPr lang="es-EC" sz="1400" b="0" i="0" u="none" strike="noStrike" dirty="0">
                        <a:solidFill>
                          <a:srgbClr val="000000"/>
                        </a:solidFill>
                        <a:effectLst/>
                        <a:latin typeface="+mn-lt"/>
                      </a:endParaRPr>
                    </a:p>
                  </a:txBody>
                  <a:tcPr marL="9525" marR="9525" marT="9525" marB="0" anchor="ctr"/>
                </a:tc>
                <a:tc>
                  <a:txBody>
                    <a:bodyPr/>
                    <a:lstStyle/>
                    <a:p>
                      <a:pPr algn="ctr" rtl="0" fontAlgn="ctr">
                        <a:buNone/>
                      </a:pPr>
                      <a:r>
                        <a:rPr lang="es-EC" sz="1400" u="none" strike="noStrike" dirty="0">
                          <a:effectLst/>
                          <a:latin typeface="+mn-lt"/>
                        </a:rPr>
                        <a:t>813.470,22</a:t>
                      </a:r>
                      <a:endParaRPr lang="es-EC" sz="1400" b="0" i="0" u="none" strike="noStrike" dirty="0">
                        <a:solidFill>
                          <a:srgbClr val="000000"/>
                        </a:solidFill>
                        <a:effectLst/>
                        <a:latin typeface="+mn-lt"/>
                      </a:endParaRPr>
                    </a:p>
                  </a:txBody>
                  <a:tcPr marL="9525" marR="9525" marT="9525" marB="0" anchor="ctr"/>
                </a:tc>
                <a:tc>
                  <a:txBody>
                    <a:bodyPr/>
                    <a:lstStyle/>
                    <a:p>
                      <a:pPr algn="ctr" rtl="0" fontAlgn="ctr">
                        <a:buNone/>
                      </a:pPr>
                      <a:r>
                        <a:rPr lang="es-EC" sz="1400" u="none" strike="noStrike" dirty="0">
                          <a:effectLst/>
                          <a:latin typeface="+mn-lt"/>
                        </a:rPr>
                        <a:t>0,00 </a:t>
                      </a:r>
                      <a:endParaRPr lang="es-EC" sz="1400" b="0" i="0" u="none" strike="noStrike" dirty="0">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100%</a:t>
                      </a:r>
                      <a:endParaRPr lang="es-EC" sz="14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874177580"/>
                  </a:ext>
                </a:extLst>
              </a:tr>
              <a:tr h="284130">
                <a:tc>
                  <a:txBody>
                    <a:bodyPr/>
                    <a:lstStyle/>
                    <a:p>
                      <a:pPr algn="ctr" rtl="0" fontAlgn="ctr">
                        <a:buNone/>
                      </a:pPr>
                      <a:r>
                        <a:rPr lang="es-EC" sz="1400" u="none" strike="noStrike">
                          <a:effectLst/>
                          <a:latin typeface="+mn-lt"/>
                        </a:rPr>
                        <a:t>530000</a:t>
                      </a:r>
                      <a:endParaRPr lang="es-EC" sz="1400" b="0" i="0" u="none" strike="noStrike">
                        <a:solidFill>
                          <a:srgbClr val="000000"/>
                        </a:solidFill>
                        <a:effectLst/>
                        <a:latin typeface="+mn-lt"/>
                      </a:endParaRPr>
                    </a:p>
                  </a:txBody>
                  <a:tcPr marL="9525" marR="9525" marT="9525" marB="0" anchor="ctr"/>
                </a:tc>
                <a:tc>
                  <a:txBody>
                    <a:bodyPr/>
                    <a:lstStyle/>
                    <a:p>
                      <a:pPr algn="ctr" rtl="0" fontAlgn="b">
                        <a:buNone/>
                      </a:pPr>
                      <a:r>
                        <a:rPr lang="es-MX" sz="1400" u="none" strike="noStrike">
                          <a:effectLst/>
                          <a:latin typeface="+mn-lt"/>
                        </a:rPr>
                        <a:t>BIENES Y SERVICIOS DE CONSUMO</a:t>
                      </a:r>
                      <a:endParaRPr lang="es-MX" sz="1400" b="0" i="0" u="none" strike="noStrike">
                        <a:solidFill>
                          <a:srgbClr val="000000"/>
                        </a:solidFill>
                        <a:effectLst/>
                        <a:latin typeface="+mn-lt"/>
                      </a:endParaRPr>
                    </a:p>
                  </a:txBody>
                  <a:tcPr marL="9525" marR="9525" marT="9525" marB="0" anchor="b"/>
                </a:tc>
                <a:tc>
                  <a:txBody>
                    <a:bodyPr/>
                    <a:lstStyle/>
                    <a:p>
                      <a:pPr algn="ctr" rtl="0" fontAlgn="ctr">
                        <a:buNone/>
                      </a:pPr>
                      <a:r>
                        <a:rPr lang="es-EC" sz="1400" u="none" strike="noStrike">
                          <a:effectLst/>
                          <a:latin typeface="+mn-lt"/>
                        </a:rPr>
                        <a:t>796.614,68</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789.466,63</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7.148,05</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99,10%</a:t>
                      </a:r>
                      <a:endParaRPr lang="es-EC" sz="14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108334826"/>
                  </a:ext>
                </a:extLst>
              </a:tr>
              <a:tr h="284130">
                <a:tc>
                  <a:txBody>
                    <a:bodyPr/>
                    <a:lstStyle/>
                    <a:p>
                      <a:pPr algn="ctr" rtl="0" fontAlgn="ctr">
                        <a:buNone/>
                      </a:pPr>
                      <a:r>
                        <a:rPr lang="es-EC" sz="1400" u="none" strike="noStrike">
                          <a:effectLst/>
                          <a:latin typeface="+mn-lt"/>
                        </a:rPr>
                        <a:t>570000</a:t>
                      </a:r>
                      <a:endParaRPr lang="es-EC" sz="1400" b="0" i="0" u="none" strike="noStrike">
                        <a:solidFill>
                          <a:srgbClr val="000000"/>
                        </a:solidFill>
                        <a:effectLst/>
                        <a:latin typeface="+mn-lt"/>
                      </a:endParaRPr>
                    </a:p>
                  </a:txBody>
                  <a:tcPr marL="9525" marR="9525" marT="9525" marB="0" anchor="ctr"/>
                </a:tc>
                <a:tc>
                  <a:txBody>
                    <a:bodyPr/>
                    <a:lstStyle/>
                    <a:p>
                      <a:pPr algn="ctr" rtl="0" fontAlgn="b">
                        <a:buNone/>
                      </a:pPr>
                      <a:r>
                        <a:rPr lang="es-EC" sz="1400" u="none" strike="noStrike">
                          <a:effectLst/>
                          <a:latin typeface="+mn-lt"/>
                        </a:rPr>
                        <a:t>OTROS EGRESOS CORRIENTES</a:t>
                      </a:r>
                      <a:endParaRPr lang="es-EC" sz="1400" b="0" i="0" u="none" strike="noStrike">
                        <a:solidFill>
                          <a:srgbClr val="000000"/>
                        </a:solidFill>
                        <a:effectLst/>
                        <a:latin typeface="+mn-lt"/>
                      </a:endParaRPr>
                    </a:p>
                  </a:txBody>
                  <a:tcPr marL="9525" marR="9525" marT="9525" marB="0" anchor="b"/>
                </a:tc>
                <a:tc>
                  <a:txBody>
                    <a:bodyPr/>
                    <a:lstStyle/>
                    <a:p>
                      <a:pPr algn="ctr" rtl="0" fontAlgn="ctr">
                        <a:buNone/>
                      </a:pPr>
                      <a:r>
                        <a:rPr lang="es-EC" sz="1400" u="none" strike="noStrike">
                          <a:effectLst/>
                          <a:latin typeface="+mn-lt"/>
                        </a:rPr>
                        <a:t>4.015,04</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dirty="0">
                          <a:effectLst/>
                          <a:latin typeface="+mn-lt"/>
                        </a:rPr>
                        <a:t>2.987,38</a:t>
                      </a:r>
                      <a:endParaRPr lang="es-EC" sz="1400" b="0" i="0" u="none" strike="noStrike" dirty="0">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1027,66</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74%</a:t>
                      </a:r>
                      <a:endParaRPr lang="es-EC" sz="14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480494979"/>
                  </a:ext>
                </a:extLst>
              </a:tr>
              <a:tr h="284130">
                <a:tc>
                  <a:txBody>
                    <a:bodyPr/>
                    <a:lstStyle/>
                    <a:p>
                      <a:pPr algn="ctr" rtl="0" fontAlgn="ctr">
                        <a:buNone/>
                      </a:pPr>
                      <a:r>
                        <a:rPr lang="es-EC" sz="1400" u="none" strike="noStrike">
                          <a:effectLst/>
                          <a:latin typeface="+mn-lt"/>
                        </a:rPr>
                        <a:t>840000</a:t>
                      </a:r>
                      <a:endParaRPr lang="es-EC" sz="1400" b="0" i="0" u="none" strike="noStrike">
                        <a:solidFill>
                          <a:srgbClr val="000000"/>
                        </a:solidFill>
                        <a:effectLst/>
                        <a:latin typeface="+mn-lt"/>
                      </a:endParaRPr>
                    </a:p>
                  </a:txBody>
                  <a:tcPr marL="9525" marR="9525" marT="9525" marB="0" anchor="ctr"/>
                </a:tc>
                <a:tc>
                  <a:txBody>
                    <a:bodyPr/>
                    <a:lstStyle/>
                    <a:p>
                      <a:pPr algn="ctr" rtl="0" fontAlgn="b">
                        <a:buNone/>
                      </a:pPr>
                      <a:r>
                        <a:rPr lang="es-EC" sz="1400" u="none" strike="noStrike">
                          <a:effectLst/>
                          <a:latin typeface="+mn-lt"/>
                        </a:rPr>
                        <a:t>EGRESOS DE CAPITAL</a:t>
                      </a:r>
                      <a:endParaRPr lang="es-EC" sz="1400" b="0" i="0" u="none" strike="noStrike">
                        <a:solidFill>
                          <a:srgbClr val="000000"/>
                        </a:solidFill>
                        <a:effectLst/>
                        <a:latin typeface="+mn-lt"/>
                      </a:endParaRPr>
                    </a:p>
                  </a:txBody>
                  <a:tcPr marL="9525" marR="9525" marT="9525" marB="0" anchor="b"/>
                </a:tc>
                <a:tc>
                  <a:txBody>
                    <a:bodyPr/>
                    <a:lstStyle/>
                    <a:p>
                      <a:pPr algn="ctr" rtl="0" fontAlgn="ctr">
                        <a:buNone/>
                      </a:pPr>
                      <a:r>
                        <a:rPr lang="es-EC" sz="1400" u="none" strike="noStrike">
                          <a:effectLst/>
                          <a:latin typeface="+mn-lt"/>
                        </a:rPr>
                        <a:t>12.377,80</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dirty="0">
                          <a:effectLst/>
                          <a:latin typeface="+mn-lt"/>
                        </a:rPr>
                        <a:t>3.927,80</a:t>
                      </a:r>
                      <a:endParaRPr lang="es-EC" sz="1400" b="0" i="0" u="none" strike="noStrike" dirty="0">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8.450,00</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31,73</a:t>
                      </a:r>
                      <a:endParaRPr lang="es-EC" sz="14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611478450"/>
                  </a:ext>
                </a:extLst>
              </a:tr>
              <a:tr h="284130">
                <a:tc>
                  <a:txBody>
                    <a:bodyPr/>
                    <a:lstStyle/>
                    <a:p>
                      <a:pPr algn="ctr" rtl="0" fontAlgn="ctr">
                        <a:buNone/>
                      </a:pPr>
                      <a:r>
                        <a:rPr lang="es-EC" sz="1400" u="none" strike="noStrike">
                          <a:effectLst/>
                          <a:latin typeface="+mn-lt"/>
                        </a:rPr>
                        <a:t>990000</a:t>
                      </a:r>
                      <a:endParaRPr lang="es-EC" sz="1400" b="0" i="0" u="none" strike="noStrike">
                        <a:solidFill>
                          <a:srgbClr val="000000"/>
                        </a:solidFill>
                        <a:effectLst/>
                        <a:latin typeface="+mn-lt"/>
                      </a:endParaRPr>
                    </a:p>
                  </a:txBody>
                  <a:tcPr marL="9525" marR="9525" marT="9525" marB="0" anchor="ctr"/>
                </a:tc>
                <a:tc>
                  <a:txBody>
                    <a:bodyPr/>
                    <a:lstStyle/>
                    <a:p>
                      <a:pPr algn="ctr" rtl="0" fontAlgn="b">
                        <a:buNone/>
                      </a:pPr>
                      <a:r>
                        <a:rPr lang="es-EC" sz="1400" u="none" strike="noStrike">
                          <a:effectLst/>
                          <a:latin typeface="+mn-lt"/>
                        </a:rPr>
                        <a:t>OTROS PASIVOS</a:t>
                      </a:r>
                      <a:endParaRPr lang="es-EC" sz="1400" b="0" i="0" u="none" strike="noStrike">
                        <a:solidFill>
                          <a:srgbClr val="000000"/>
                        </a:solidFill>
                        <a:effectLst/>
                        <a:latin typeface="+mn-lt"/>
                      </a:endParaRPr>
                    </a:p>
                  </a:txBody>
                  <a:tcPr marL="9525" marR="9525" marT="9525" marB="0" anchor="b"/>
                </a:tc>
                <a:tc>
                  <a:txBody>
                    <a:bodyPr/>
                    <a:lstStyle/>
                    <a:p>
                      <a:pPr algn="ctr" rtl="0" fontAlgn="ctr">
                        <a:buNone/>
                      </a:pPr>
                      <a:r>
                        <a:rPr lang="es-EC" sz="1400" u="none" strike="noStrike">
                          <a:effectLst/>
                          <a:latin typeface="+mn-lt"/>
                        </a:rPr>
                        <a:t>3.404,45</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dirty="0">
                          <a:effectLst/>
                          <a:latin typeface="+mn-lt"/>
                        </a:rPr>
                        <a:t>3.404,45</a:t>
                      </a:r>
                      <a:endParaRPr lang="es-EC" sz="1400" b="0" i="0" u="none" strike="noStrike" dirty="0">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0,00 </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100%</a:t>
                      </a:r>
                      <a:endParaRPr lang="es-EC" sz="14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45827468"/>
                  </a:ext>
                </a:extLst>
              </a:tr>
              <a:tr h="324720">
                <a:tc gridSpan="2">
                  <a:txBody>
                    <a:bodyPr/>
                    <a:lstStyle/>
                    <a:p>
                      <a:pPr algn="ctr" rtl="0" fontAlgn="ctr">
                        <a:buNone/>
                      </a:pPr>
                      <a:r>
                        <a:rPr lang="es-EC" sz="1400" b="1" u="none" strike="noStrike" dirty="0">
                          <a:effectLst/>
                          <a:latin typeface="+mn-lt"/>
                        </a:rPr>
                        <a:t>TOTAL</a:t>
                      </a:r>
                      <a:endParaRPr lang="es-EC" sz="1400" b="1" i="0" u="none" strike="noStrike" dirty="0">
                        <a:solidFill>
                          <a:srgbClr val="2F5597"/>
                        </a:solidFill>
                        <a:effectLst/>
                        <a:latin typeface="+mn-lt"/>
                      </a:endParaRPr>
                    </a:p>
                  </a:txBody>
                  <a:tcPr marL="9525" marR="9525" marT="9525" marB="0" anchor="ctr"/>
                </a:tc>
                <a:tc hMerge="1">
                  <a:txBody>
                    <a:bodyPr/>
                    <a:lstStyle/>
                    <a:p>
                      <a:endParaRPr lang="es-EC"/>
                    </a:p>
                  </a:txBody>
                  <a:tcPr/>
                </a:tc>
                <a:tc>
                  <a:txBody>
                    <a:bodyPr/>
                    <a:lstStyle/>
                    <a:p>
                      <a:pPr algn="ctr" rtl="0" fontAlgn="ctr">
                        <a:buNone/>
                      </a:pPr>
                      <a:r>
                        <a:rPr lang="es-EC" sz="1400" b="1" u="none" strike="noStrike" dirty="0">
                          <a:effectLst/>
                          <a:latin typeface="+mn-lt"/>
                        </a:rPr>
                        <a:t>1.629.882,19</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1.613.256,48</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16.625,71</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98,88%</a:t>
                      </a:r>
                      <a:endParaRPr lang="es-EC" sz="1400" b="1" i="0" u="none" strike="noStrike" dirty="0">
                        <a:solidFill>
                          <a:srgbClr val="2F5597"/>
                        </a:solidFill>
                        <a:effectLst/>
                        <a:latin typeface="+mn-lt"/>
                      </a:endParaRPr>
                    </a:p>
                  </a:txBody>
                  <a:tcPr marL="9525" marR="9525" marT="9525" marB="0" anchor="ctr"/>
                </a:tc>
                <a:extLst>
                  <a:ext uri="{0D108BD9-81ED-4DB2-BD59-A6C34878D82A}">
                    <a16:rowId xmlns:a16="http://schemas.microsoft.com/office/drawing/2014/main" val="325964491"/>
                  </a:ext>
                </a:extLst>
              </a:tr>
            </a:tbl>
          </a:graphicData>
        </a:graphic>
      </p:graphicFrame>
      <p:graphicFrame>
        <p:nvGraphicFramePr>
          <p:cNvPr id="9" name="Gráfico 8">
            <a:extLst>
              <a:ext uri="{FF2B5EF4-FFF2-40B4-BE49-F238E27FC236}">
                <a16:creationId xmlns:a16="http://schemas.microsoft.com/office/drawing/2014/main" id="{D2AEEAF8-103B-B088-C0C0-A5BB79779547}"/>
              </a:ext>
            </a:extLst>
          </p:cNvPr>
          <p:cNvGraphicFramePr>
            <a:graphicFrameLocks/>
          </p:cNvGraphicFramePr>
          <p:nvPr/>
        </p:nvGraphicFramePr>
        <p:xfrm>
          <a:off x="10284043" y="2123509"/>
          <a:ext cx="6049691" cy="40333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Tabla 9">
            <a:extLst>
              <a:ext uri="{FF2B5EF4-FFF2-40B4-BE49-F238E27FC236}">
                <a16:creationId xmlns:a16="http://schemas.microsoft.com/office/drawing/2014/main" id="{1CB37749-1536-18C3-B9E3-42DF08FC2D75}"/>
              </a:ext>
            </a:extLst>
          </p:cNvPr>
          <p:cNvGraphicFramePr>
            <a:graphicFrameLocks noGrp="1"/>
          </p:cNvGraphicFramePr>
          <p:nvPr/>
        </p:nvGraphicFramePr>
        <p:xfrm>
          <a:off x="1666929" y="1574146"/>
          <a:ext cx="7965586" cy="2233766"/>
        </p:xfrm>
        <a:graphic>
          <a:graphicData uri="http://schemas.openxmlformats.org/drawingml/2006/table">
            <a:tbl>
              <a:tblPr>
                <a:tableStyleId>{5C22544A-7EE6-4342-B048-85BDC9FD1C3A}</a:tableStyleId>
              </a:tblPr>
              <a:tblGrid>
                <a:gridCol w="828037">
                  <a:extLst>
                    <a:ext uri="{9D8B030D-6E8A-4147-A177-3AD203B41FA5}">
                      <a16:colId xmlns:a16="http://schemas.microsoft.com/office/drawing/2014/main" val="2597938506"/>
                    </a:ext>
                  </a:extLst>
                </a:gridCol>
                <a:gridCol w="2432358">
                  <a:extLst>
                    <a:ext uri="{9D8B030D-6E8A-4147-A177-3AD203B41FA5}">
                      <a16:colId xmlns:a16="http://schemas.microsoft.com/office/drawing/2014/main" val="3547444362"/>
                    </a:ext>
                  </a:extLst>
                </a:gridCol>
                <a:gridCol w="1269657">
                  <a:extLst>
                    <a:ext uri="{9D8B030D-6E8A-4147-A177-3AD203B41FA5}">
                      <a16:colId xmlns:a16="http://schemas.microsoft.com/office/drawing/2014/main" val="2492459348"/>
                    </a:ext>
                  </a:extLst>
                </a:gridCol>
                <a:gridCol w="1117850">
                  <a:extLst>
                    <a:ext uri="{9D8B030D-6E8A-4147-A177-3AD203B41FA5}">
                      <a16:colId xmlns:a16="http://schemas.microsoft.com/office/drawing/2014/main" val="2901428854"/>
                    </a:ext>
                  </a:extLst>
                </a:gridCol>
                <a:gridCol w="1131651">
                  <a:extLst>
                    <a:ext uri="{9D8B030D-6E8A-4147-A177-3AD203B41FA5}">
                      <a16:colId xmlns:a16="http://schemas.microsoft.com/office/drawing/2014/main" val="303529235"/>
                    </a:ext>
                  </a:extLst>
                </a:gridCol>
                <a:gridCol w="1186033">
                  <a:extLst>
                    <a:ext uri="{9D8B030D-6E8A-4147-A177-3AD203B41FA5}">
                      <a16:colId xmlns:a16="http://schemas.microsoft.com/office/drawing/2014/main" val="1168825591"/>
                    </a:ext>
                  </a:extLst>
                </a:gridCol>
              </a:tblGrid>
              <a:tr h="517732">
                <a:tc gridSpan="6">
                  <a:txBody>
                    <a:bodyPr/>
                    <a:lstStyle/>
                    <a:p>
                      <a:pPr algn="ctr" fontAlgn="b">
                        <a:buNone/>
                      </a:pPr>
                      <a:r>
                        <a:rPr lang="es-MX" sz="1800" b="1" u="none" strike="noStrike" dirty="0">
                          <a:effectLst/>
                          <a:latin typeface="+mn-lt"/>
                        </a:rPr>
                        <a:t>FUENTE 701 </a:t>
                      </a:r>
                      <a:br>
                        <a:rPr lang="es-MX" sz="1800" b="1" u="none" strike="noStrike" dirty="0">
                          <a:effectLst/>
                          <a:latin typeface="+mn-lt"/>
                        </a:rPr>
                      </a:br>
                      <a:r>
                        <a:rPr lang="es-MX" sz="1800" b="1" u="none" strike="noStrike" dirty="0">
                          <a:effectLst/>
                          <a:latin typeface="+mn-lt"/>
                        </a:rPr>
                        <a:t>Asistencia Técnica y Donaciones</a:t>
                      </a:r>
                      <a:endParaRPr lang="es-MX" sz="1800" b="1" i="0" u="none" strike="noStrike" dirty="0">
                        <a:solidFill>
                          <a:srgbClr val="000000"/>
                        </a:solidFill>
                        <a:effectLst/>
                        <a:latin typeface="+mn-lt"/>
                      </a:endParaRPr>
                    </a:p>
                  </a:txBody>
                  <a:tcPr marL="9525" marR="9525" marT="9525" marB="0" anchor="b"/>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extLst>
                  <a:ext uri="{0D108BD9-81ED-4DB2-BD59-A6C34878D82A}">
                    <a16:rowId xmlns:a16="http://schemas.microsoft.com/office/drawing/2014/main" val="438159856"/>
                  </a:ext>
                </a:extLst>
              </a:tr>
              <a:tr h="638135">
                <a:tc>
                  <a:txBody>
                    <a:bodyPr/>
                    <a:lstStyle/>
                    <a:p>
                      <a:pPr algn="ctr" rtl="0" fontAlgn="ctr">
                        <a:buNone/>
                      </a:pPr>
                      <a:r>
                        <a:rPr lang="es-EC" sz="1400" b="1" u="none" strike="noStrike" dirty="0">
                          <a:effectLst/>
                          <a:latin typeface="+mn-lt"/>
                        </a:rPr>
                        <a:t>GRUPO DE GASTO</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DESCRIPCIÓN</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CODIFICADO</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 DEVENGADO</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SALDO POR DEVENGAR</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EJECUCIÓN %</a:t>
                      </a:r>
                      <a:endParaRPr lang="es-EC" sz="1400" b="1" i="0" u="none" strike="noStrike" dirty="0">
                        <a:solidFill>
                          <a:srgbClr val="2F5597"/>
                        </a:solidFill>
                        <a:effectLst/>
                        <a:latin typeface="+mn-lt"/>
                      </a:endParaRPr>
                    </a:p>
                  </a:txBody>
                  <a:tcPr marL="9525" marR="9525" marT="9525" marB="0" anchor="ctr"/>
                </a:tc>
                <a:extLst>
                  <a:ext uri="{0D108BD9-81ED-4DB2-BD59-A6C34878D82A}">
                    <a16:rowId xmlns:a16="http://schemas.microsoft.com/office/drawing/2014/main" val="3182605977"/>
                  </a:ext>
                </a:extLst>
              </a:tr>
              <a:tr h="226129">
                <a:tc>
                  <a:txBody>
                    <a:bodyPr/>
                    <a:lstStyle/>
                    <a:p>
                      <a:pPr algn="ctr" rtl="0" fontAlgn="ctr">
                        <a:buNone/>
                      </a:pPr>
                      <a:r>
                        <a:rPr lang="es-EC" sz="1400" u="none" strike="noStrike">
                          <a:effectLst/>
                          <a:latin typeface="+mn-lt"/>
                        </a:rPr>
                        <a:t>530000</a:t>
                      </a:r>
                      <a:endParaRPr lang="es-EC" sz="1400" b="0" i="0" u="none" strike="noStrike">
                        <a:solidFill>
                          <a:srgbClr val="000000"/>
                        </a:solidFill>
                        <a:effectLst/>
                        <a:latin typeface="+mn-lt"/>
                      </a:endParaRPr>
                    </a:p>
                  </a:txBody>
                  <a:tcPr marL="9525" marR="9525" marT="9525" marB="0" anchor="ctr"/>
                </a:tc>
                <a:tc>
                  <a:txBody>
                    <a:bodyPr/>
                    <a:lstStyle/>
                    <a:p>
                      <a:pPr algn="l" rtl="0" fontAlgn="b">
                        <a:buNone/>
                      </a:pPr>
                      <a:r>
                        <a:rPr lang="es-MX" sz="1400" u="none" strike="noStrike" dirty="0">
                          <a:effectLst/>
                          <a:latin typeface="+mn-lt"/>
                        </a:rPr>
                        <a:t>BIENES Y SERVICIOS DE CONSUMO</a:t>
                      </a:r>
                      <a:endParaRPr lang="es-MX" sz="1400" b="0" i="0" u="none" strike="noStrike" dirty="0">
                        <a:solidFill>
                          <a:srgbClr val="000000"/>
                        </a:solidFill>
                        <a:effectLst/>
                        <a:latin typeface="+mn-lt"/>
                      </a:endParaRPr>
                    </a:p>
                  </a:txBody>
                  <a:tcPr marL="9525" marR="9525" marT="9525" marB="0" anchor="b"/>
                </a:tc>
                <a:tc>
                  <a:txBody>
                    <a:bodyPr/>
                    <a:lstStyle/>
                    <a:p>
                      <a:pPr algn="ctr" rtl="0" fontAlgn="ctr">
                        <a:buNone/>
                      </a:pPr>
                      <a:r>
                        <a:rPr lang="es-EC" sz="1400" u="none" strike="noStrike">
                          <a:effectLst/>
                          <a:latin typeface="+mn-lt"/>
                        </a:rPr>
                        <a:t>1.500,00</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1.232,34</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267,66</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82%</a:t>
                      </a:r>
                      <a:endParaRPr lang="es-EC" sz="14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592142900"/>
                  </a:ext>
                </a:extLst>
              </a:tr>
              <a:tr h="212943">
                <a:tc>
                  <a:txBody>
                    <a:bodyPr/>
                    <a:lstStyle/>
                    <a:p>
                      <a:pPr algn="ctr" rtl="0" fontAlgn="ctr">
                        <a:buNone/>
                      </a:pPr>
                      <a:r>
                        <a:rPr lang="es-EC" sz="1400" u="none" strike="noStrike">
                          <a:effectLst/>
                          <a:latin typeface="+mn-lt"/>
                        </a:rPr>
                        <a:t>840000</a:t>
                      </a:r>
                      <a:endParaRPr lang="es-EC" sz="1400" b="0" i="0" u="none" strike="noStrike">
                        <a:solidFill>
                          <a:srgbClr val="000000"/>
                        </a:solidFill>
                        <a:effectLst/>
                        <a:latin typeface="+mn-lt"/>
                      </a:endParaRPr>
                    </a:p>
                  </a:txBody>
                  <a:tcPr marL="9525" marR="9525" marT="9525" marB="0" anchor="ctr"/>
                </a:tc>
                <a:tc>
                  <a:txBody>
                    <a:bodyPr/>
                    <a:lstStyle/>
                    <a:p>
                      <a:pPr algn="l" rtl="0" fontAlgn="b">
                        <a:buNone/>
                      </a:pPr>
                      <a:r>
                        <a:rPr lang="es-EC" sz="1400" u="none" strike="noStrike">
                          <a:effectLst/>
                          <a:latin typeface="+mn-lt"/>
                        </a:rPr>
                        <a:t>EGRESOS DE CAPITAL</a:t>
                      </a:r>
                      <a:endParaRPr lang="es-EC" sz="1400" b="0" i="0" u="none" strike="noStrike">
                        <a:solidFill>
                          <a:srgbClr val="000000"/>
                        </a:solidFill>
                        <a:effectLst/>
                        <a:latin typeface="+mn-lt"/>
                      </a:endParaRPr>
                    </a:p>
                  </a:txBody>
                  <a:tcPr marL="9525" marR="9525" marT="9525" marB="0" anchor="b"/>
                </a:tc>
                <a:tc>
                  <a:txBody>
                    <a:bodyPr/>
                    <a:lstStyle/>
                    <a:p>
                      <a:pPr algn="ctr" rtl="0" fontAlgn="ctr">
                        <a:buNone/>
                      </a:pPr>
                      <a:r>
                        <a:rPr lang="es-EC" sz="1400" u="none" strike="noStrike">
                          <a:effectLst/>
                          <a:latin typeface="+mn-lt"/>
                        </a:rPr>
                        <a:t>6.597,74</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5.285,44</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1.312,30</a:t>
                      </a:r>
                      <a:endParaRPr lang="es-EC" sz="1400" b="0" i="0" u="none" strike="noStrike">
                        <a:solidFill>
                          <a:srgbClr val="000000"/>
                        </a:solidFill>
                        <a:effectLst/>
                        <a:latin typeface="+mn-lt"/>
                      </a:endParaRPr>
                    </a:p>
                  </a:txBody>
                  <a:tcPr marL="9525" marR="9525" marT="9525" marB="0" anchor="ctr"/>
                </a:tc>
                <a:tc>
                  <a:txBody>
                    <a:bodyPr/>
                    <a:lstStyle/>
                    <a:p>
                      <a:pPr algn="ctr" rtl="0" fontAlgn="ctr">
                        <a:buNone/>
                      </a:pPr>
                      <a:r>
                        <a:rPr lang="es-EC" sz="1400" u="none" strike="noStrike">
                          <a:effectLst/>
                          <a:latin typeface="+mn-lt"/>
                        </a:rPr>
                        <a:t>61%</a:t>
                      </a:r>
                      <a:endParaRPr lang="es-EC" sz="14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961173713"/>
                  </a:ext>
                </a:extLst>
              </a:tr>
              <a:tr h="378336">
                <a:tc gridSpan="2">
                  <a:txBody>
                    <a:bodyPr/>
                    <a:lstStyle/>
                    <a:p>
                      <a:pPr algn="ctr" rtl="0" fontAlgn="ctr">
                        <a:buNone/>
                      </a:pPr>
                      <a:r>
                        <a:rPr lang="es-EC" sz="1400" b="1" u="none" strike="noStrike" dirty="0">
                          <a:effectLst/>
                          <a:latin typeface="+mn-lt"/>
                        </a:rPr>
                        <a:t>TOTAL</a:t>
                      </a:r>
                      <a:endParaRPr lang="es-EC" sz="1400" b="1" i="0" u="none" strike="noStrike" dirty="0">
                        <a:solidFill>
                          <a:srgbClr val="2F5597"/>
                        </a:solidFill>
                        <a:effectLst/>
                        <a:latin typeface="+mn-lt"/>
                      </a:endParaRPr>
                    </a:p>
                  </a:txBody>
                  <a:tcPr marL="9525" marR="9525" marT="9525" marB="0" anchor="ctr"/>
                </a:tc>
                <a:tc hMerge="1">
                  <a:txBody>
                    <a:bodyPr/>
                    <a:lstStyle/>
                    <a:p>
                      <a:endParaRPr lang="es-EC"/>
                    </a:p>
                  </a:txBody>
                  <a:tcPr/>
                </a:tc>
                <a:tc>
                  <a:txBody>
                    <a:bodyPr/>
                    <a:lstStyle/>
                    <a:p>
                      <a:pPr algn="ctr" rtl="0" fontAlgn="ctr">
                        <a:buNone/>
                      </a:pPr>
                      <a:r>
                        <a:rPr lang="es-EC" sz="1400" b="1" u="none" strike="noStrike">
                          <a:effectLst/>
                          <a:latin typeface="+mn-lt"/>
                        </a:rPr>
                        <a:t>8.097,74</a:t>
                      </a:r>
                      <a:endParaRPr lang="es-EC" sz="1400" b="1" i="0" u="none" strike="noStrike">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6.517,78</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1.579,96</a:t>
                      </a:r>
                      <a:endParaRPr lang="es-EC" sz="1400" b="1" i="0" u="none" strike="noStrike" dirty="0">
                        <a:solidFill>
                          <a:srgbClr val="2F5597"/>
                        </a:solidFill>
                        <a:effectLst/>
                        <a:latin typeface="+mn-lt"/>
                      </a:endParaRPr>
                    </a:p>
                  </a:txBody>
                  <a:tcPr marL="9525" marR="9525" marT="9525" marB="0" anchor="ctr"/>
                </a:tc>
                <a:tc>
                  <a:txBody>
                    <a:bodyPr/>
                    <a:lstStyle/>
                    <a:p>
                      <a:pPr algn="ctr" rtl="0" fontAlgn="ctr">
                        <a:buNone/>
                      </a:pPr>
                      <a:r>
                        <a:rPr lang="es-EC" sz="1400" b="1" u="none" strike="noStrike" dirty="0">
                          <a:effectLst/>
                          <a:latin typeface="+mn-lt"/>
                        </a:rPr>
                        <a:t>65,27%</a:t>
                      </a:r>
                      <a:endParaRPr lang="es-EC" sz="1400" b="1" i="0" u="none" strike="noStrike" dirty="0">
                        <a:solidFill>
                          <a:srgbClr val="2F5597"/>
                        </a:solidFill>
                        <a:effectLst/>
                        <a:latin typeface="+mn-lt"/>
                      </a:endParaRPr>
                    </a:p>
                  </a:txBody>
                  <a:tcPr marL="9525" marR="9525" marT="9525" marB="0" anchor="ctr"/>
                </a:tc>
                <a:extLst>
                  <a:ext uri="{0D108BD9-81ED-4DB2-BD59-A6C34878D82A}">
                    <a16:rowId xmlns:a16="http://schemas.microsoft.com/office/drawing/2014/main" val="2520018336"/>
                  </a:ext>
                </a:extLst>
              </a:tr>
            </a:tbl>
          </a:graphicData>
        </a:graphic>
      </p:graphicFrame>
      <p:sp>
        <p:nvSpPr>
          <p:cNvPr id="12" name="CuadroTexto 11">
            <a:extLst>
              <a:ext uri="{FF2B5EF4-FFF2-40B4-BE49-F238E27FC236}">
                <a16:creationId xmlns:a16="http://schemas.microsoft.com/office/drawing/2014/main" id="{B4645FFC-5332-55A0-2A65-0014BCB11B99}"/>
              </a:ext>
            </a:extLst>
          </p:cNvPr>
          <p:cNvSpPr txBox="1"/>
          <p:nvPr/>
        </p:nvSpPr>
        <p:spPr>
          <a:xfrm>
            <a:off x="4308938" y="7237005"/>
            <a:ext cx="8999950" cy="369332"/>
          </a:xfrm>
          <a:prstGeom prst="rect">
            <a:avLst/>
          </a:prstGeom>
          <a:noFill/>
        </p:spPr>
        <p:txBody>
          <a:bodyPr wrap="square">
            <a:spAutoFit/>
          </a:bodyPr>
          <a:lstStyle/>
          <a:p>
            <a:pPr algn="ctr"/>
            <a:r>
              <a:rPr lang="es-EC"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Esto demuestra una gestión alineada al cumplimiento de objetivos institucionales</a:t>
            </a:r>
            <a:endParaRPr lang="es-EC"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766371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2"/>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459800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ADMINISTRATIVO FINANCIERO</a:t>
            </a:r>
          </a:p>
        </p:txBody>
      </p:sp>
      <p:sp>
        <p:nvSpPr>
          <p:cNvPr id="2" name="CuadroTexto 1">
            <a:extLst>
              <a:ext uri="{FF2B5EF4-FFF2-40B4-BE49-F238E27FC236}">
                <a16:creationId xmlns:a16="http://schemas.microsoft.com/office/drawing/2014/main" id="{045DB445-41E0-4C7E-B5C9-FA7EBF932CDA}"/>
              </a:ext>
            </a:extLst>
          </p:cNvPr>
          <p:cNvSpPr txBox="1"/>
          <p:nvPr/>
        </p:nvSpPr>
        <p:spPr>
          <a:xfrm>
            <a:off x="6389417" y="1043997"/>
            <a:ext cx="4961441" cy="523220"/>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chemeClr val="accent1">
                    <a:lumMod val="75000"/>
                  </a:schemeClr>
                </a:solidFill>
                <a:effectLst/>
                <a:uLnTx/>
                <a:uFillTx/>
                <a:latin typeface="Calibri" panose="020F0502020204030204"/>
              </a:defRPr>
            </a:lvl1pPr>
          </a:lstStyle>
          <a:p>
            <a:r>
              <a:rPr lang="es-MX" dirty="0"/>
              <a:t>TALENTO HUMANO</a:t>
            </a:r>
            <a:endParaRPr lang="es-EC" dirty="0"/>
          </a:p>
        </p:txBody>
      </p:sp>
      <p:sp>
        <p:nvSpPr>
          <p:cNvPr id="7" name="CuadroTexto 6">
            <a:extLst>
              <a:ext uri="{FF2B5EF4-FFF2-40B4-BE49-F238E27FC236}">
                <a16:creationId xmlns:a16="http://schemas.microsoft.com/office/drawing/2014/main" id="{347A08A0-877D-8F7B-EB6E-7E49A4CAE53C}"/>
              </a:ext>
            </a:extLst>
          </p:cNvPr>
          <p:cNvSpPr txBox="1"/>
          <p:nvPr/>
        </p:nvSpPr>
        <p:spPr>
          <a:xfrm>
            <a:off x="8870138" y="2358675"/>
            <a:ext cx="6347133" cy="230832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MX" b="1" i="0" u="none" strike="noStrike" kern="1200" cap="none" spc="0" normalizeH="0" baseline="0" noProof="0" dirty="0">
                <a:ln>
                  <a:noFill/>
                </a:ln>
                <a:solidFill>
                  <a:prstClr val="black"/>
                </a:solidFill>
                <a:effectLst/>
                <a:uLnTx/>
                <a:uFillTx/>
                <a:latin typeface="Calibri" panose="020F0502020204030204"/>
                <a:ea typeface="+mn-ea"/>
                <a:cs typeface="+mn-cs"/>
              </a:rPr>
              <a:t>Expediente</a:t>
            </a:r>
            <a:r>
              <a:rPr lang="es-MX" b="1" dirty="0">
                <a:solidFill>
                  <a:prstClr val="black"/>
                </a:solidFill>
                <a:latin typeface="Calibri" panose="020F0502020204030204"/>
              </a:rPr>
              <a:t>s</a:t>
            </a:r>
            <a:r>
              <a:rPr kumimoji="0" lang="es-MX" b="1" i="0" u="none" strike="noStrike" kern="1200" cap="none" spc="0" normalizeH="0" baseline="0" noProof="0" dirty="0">
                <a:ln>
                  <a:noFill/>
                </a:ln>
                <a:solidFill>
                  <a:prstClr val="black"/>
                </a:solidFill>
                <a:effectLst/>
                <a:uLnTx/>
                <a:uFillTx/>
                <a:latin typeface="Calibri" panose="020F0502020204030204"/>
                <a:ea typeface="+mn-ea"/>
                <a:cs typeface="+mn-cs"/>
              </a:rPr>
              <a:t> completo por servidor</a:t>
            </a:r>
            <a:endParaRPr kumimoji="0" lang="es-MX"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MX" b="1" i="0" u="none" strike="noStrike" kern="1200" cap="none" spc="0" normalizeH="0" baseline="0" noProof="0" dirty="0">
                <a:ln>
                  <a:noFill/>
                </a:ln>
                <a:solidFill>
                  <a:prstClr val="black"/>
                </a:solidFill>
                <a:effectLst/>
                <a:uLnTx/>
                <a:uFillTx/>
                <a:latin typeface="Calibri" panose="020F0502020204030204"/>
                <a:ea typeface="+mn-ea"/>
                <a:cs typeface="+mn-cs"/>
              </a:rPr>
              <a:t>Incluye: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b="0" i="0" u="none" strike="noStrike" kern="1200" cap="none" spc="0" normalizeH="0" baseline="0" noProof="0" dirty="0">
                <a:ln>
                  <a:noFill/>
                </a:ln>
                <a:solidFill>
                  <a:prstClr val="black"/>
                </a:solidFill>
                <a:effectLst/>
                <a:uLnTx/>
                <a:uFillTx/>
                <a:latin typeface="Calibri" panose="020F0502020204030204"/>
                <a:ea typeface="+mn-ea"/>
                <a:cs typeface="+mn-cs"/>
              </a:rPr>
              <a:t>📄 Ingreso → </a:t>
            </a:r>
            <a:r>
              <a:rPr kumimoji="0" lang="es-MX" b="0" i="1" u="none" strike="noStrike" kern="1200" cap="none" spc="0" normalizeH="0" baseline="0" noProof="0" dirty="0">
                <a:ln>
                  <a:noFill/>
                </a:ln>
                <a:solidFill>
                  <a:prstClr val="black"/>
                </a:solidFill>
                <a:effectLst/>
                <a:uLnTx/>
                <a:uFillTx/>
                <a:latin typeface="Calibri" panose="020F0502020204030204"/>
                <a:ea typeface="+mn-ea"/>
                <a:cs typeface="+mn-cs"/>
              </a:rPr>
              <a:t>títulos, certificados</a:t>
            </a:r>
            <a:r>
              <a:rPr kumimoji="0" lang="es-MX"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b="0" i="0" u="none" strike="noStrike" kern="1200" cap="none" spc="0" normalizeH="0" baseline="0" noProof="0" dirty="0">
                <a:ln>
                  <a:noFill/>
                </a:ln>
                <a:solidFill>
                  <a:prstClr val="black"/>
                </a:solidFill>
                <a:effectLst/>
                <a:uLnTx/>
                <a:uFillTx/>
                <a:latin typeface="Calibri" panose="020F0502020204030204"/>
                <a:ea typeface="+mn-ea"/>
                <a:cs typeface="+mn-cs"/>
              </a:rPr>
              <a:t>🏢 Administrativos → </a:t>
            </a:r>
            <a:r>
              <a:rPr kumimoji="0" lang="es-MX" b="0" i="1" u="none" strike="noStrike" kern="1200" cap="none" spc="0" normalizeH="0" baseline="0" noProof="0" dirty="0">
                <a:ln>
                  <a:noFill/>
                </a:ln>
                <a:solidFill>
                  <a:prstClr val="black"/>
                </a:solidFill>
                <a:effectLst/>
                <a:uLnTx/>
                <a:uFillTx/>
                <a:latin typeface="Calibri" panose="020F0502020204030204"/>
                <a:ea typeface="+mn-ea"/>
                <a:cs typeface="+mn-cs"/>
              </a:rPr>
              <a:t>nombramientos, sanciones</a:t>
            </a:r>
            <a:r>
              <a:rPr kumimoji="0" lang="es-MX"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b="0" i="0" u="none" strike="noStrike" kern="1200" cap="none" spc="0" normalizeH="0" baseline="0" noProof="0" dirty="0">
                <a:ln>
                  <a:noFill/>
                </a:ln>
                <a:solidFill>
                  <a:prstClr val="black"/>
                </a:solidFill>
                <a:effectLst/>
                <a:uLnTx/>
                <a:uFillTx/>
                <a:latin typeface="Calibri" panose="020F0502020204030204"/>
                <a:ea typeface="+mn-ea"/>
                <a:cs typeface="+mn-cs"/>
              </a:rPr>
              <a:t>📅 Permisos → </a:t>
            </a:r>
            <a:r>
              <a:rPr kumimoji="0" lang="es-MX" b="0" i="1" u="none" strike="noStrike" kern="1200" cap="none" spc="0" normalizeH="0" baseline="0" noProof="0" dirty="0">
                <a:ln>
                  <a:noFill/>
                </a:ln>
                <a:solidFill>
                  <a:prstClr val="black"/>
                </a:solidFill>
                <a:effectLst/>
                <a:uLnTx/>
                <a:uFillTx/>
                <a:latin typeface="Calibri" panose="020F0502020204030204"/>
                <a:ea typeface="+mn-ea"/>
                <a:cs typeface="+mn-cs"/>
              </a:rPr>
              <a:t>vacaciones, licencias</a:t>
            </a:r>
            <a:r>
              <a:rPr kumimoji="0" lang="es-MX"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b="0" i="0" u="none" strike="noStrike" kern="1200" cap="none" spc="0" normalizeH="0" baseline="0" noProof="0" dirty="0">
                <a:ln>
                  <a:noFill/>
                </a:ln>
                <a:solidFill>
                  <a:prstClr val="black"/>
                </a:solidFill>
                <a:effectLst/>
                <a:uLnTx/>
                <a:uFillTx/>
                <a:latin typeface="Calibri" panose="020F0502020204030204"/>
                <a:ea typeface="+mn-ea"/>
                <a:cs typeface="+mn-cs"/>
              </a:rPr>
              <a:t>🔄 Movimientos → </a:t>
            </a:r>
            <a:r>
              <a:rPr kumimoji="0" lang="es-MX" b="0" i="1" u="none" strike="noStrike" kern="1200" cap="none" spc="0" normalizeH="0" baseline="0" noProof="0" dirty="0">
                <a:ln>
                  <a:noFill/>
                </a:ln>
                <a:solidFill>
                  <a:prstClr val="black"/>
                </a:solidFill>
                <a:effectLst/>
                <a:uLnTx/>
                <a:uFillTx/>
                <a:latin typeface="Calibri" panose="020F0502020204030204"/>
                <a:ea typeface="+mn-ea"/>
                <a:cs typeface="+mn-cs"/>
              </a:rPr>
              <a:t>historial laboral</a:t>
            </a:r>
            <a:r>
              <a:rPr kumimoji="0" lang="es-MX"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tabLst/>
              <a:defRPr/>
            </a:pPr>
            <a:endParaRPr kumimoji="0" lang="es-MX"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CuadroTexto 8">
            <a:extLst>
              <a:ext uri="{FF2B5EF4-FFF2-40B4-BE49-F238E27FC236}">
                <a16:creationId xmlns:a16="http://schemas.microsoft.com/office/drawing/2014/main" id="{4CA73710-7D0D-50F7-FA19-3ED2F48B11EB}"/>
              </a:ext>
            </a:extLst>
          </p:cNvPr>
          <p:cNvSpPr txBox="1"/>
          <p:nvPr/>
        </p:nvSpPr>
        <p:spPr>
          <a:xfrm>
            <a:off x="285306" y="4944827"/>
            <a:ext cx="476547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C" sz="2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Informes de </a:t>
            </a:r>
            <a:r>
              <a:rPr lang="es-EC" sz="2000" b="1" dirty="0">
                <a:solidFill>
                  <a:prstClr val="black"/>
                </a:solidFill>
                <a:effectLst>
                  <a:outerShdw blurRad="38100" dist="38100" dir="2700000" algn="tl">
                    <a:srgbClr val="000000">
                      <a:alpha val="43137"/>
                    </a:srgbClr>
                  </a:outerShdw>
                </a:effectLst>
                <a:latin typeface="Calibri" panose="020F0502020204030204"/>
              </a:rPr>
              <a:t>Pasantías</a:t>
            </a:r>
            <a:endParaRPr kumimoji="0" lang="es-EC" sz="2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10" name="CuadroTexto 9">
            <a:extLst>
              <a:ext uri="{FF2B5EF4-FFF2-40B4-BE49-F238E27FC236}">
                <a16:creationId xmlns:a16="http://schemas.microsoft.com/office/drawing/2014/main" id="{EE1332C3-F585-04CC-4AC3-4C3D7C801A21}"/>
              </a:ext>
            </a:extLst>
          </p:cNvPr>
          <p:cNvSpPr txBox="1"/>
          <p:nvPr/>
        </p:nvSpPr>
        <p:spPr>
          <a:xfrm>
            <a:off x="2220957" y="5505429"/>
            <a:ext cx="4396636" cy="255454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 Pasantías – INSPI Zonal 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Convenios vigentes</a:t>
            </a: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Universidades públicas y privadas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Pasantías y prácticas preprofesionales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Respaldo</a:t>
            </a: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Documentación archivada y organizada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CuadroTexto 11">
            <a:extLst>
              <a:ext uri="{FF2B5EF4-FFF2-40B4-BE49-F238E27FC236}">
                <a16:creationId xmlns:a16="http://schemas.microsoft.com/office/drawing/2014/main" id="{C5766CC2-4999-831E-BC2E-029A851A3B8A}"/>
              </a:ext>
            </a:extLst>
          </p:cNvPr>
          <p:cNvSpPr txBox="1"/>
          <p:nvPr/>
        </p:nvSpPr>
        <p:spPr>
          <a:xfrm>
            <a:off x="7174140" y="6249915"/>
            <a:ext cx="4208931"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Principales universidades:</a:t>
            </a: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80FD8A6B-878B-FCD7-8B09-E149B54ED505}"/>
              </a:ext>
            </a:extLst>
          </p:cNvPr>
          <p:cNvSpPr txBox="1"/>
          <p:nvPr/>
        </p:nvSpPr>
        <p:spPr>
          <a:xfrm>
            <a:off x="10818265" y="5572807"/>
            <a:ext cx="3962447" cy="175432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Universidad Católica de Quito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Universidad Politécnica Salesiana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Universidad Central del Ecuador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Universidad Técnica de Ambato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Universidad Internacional del Ecuador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Universidad Internacional SEK </a:t>
            </a:r>
          </a:p>
        </p:txBody>
      </p:sp>
      <p:sp>
        <p:nvSpPr>
          <p:cNvPr id="16" name="CuadroTexto 15">
            <a:extLst>
              <a:ext uri="{FF2B5EF4-FFF2-40B4-BE49-F238E27FC236}">
                <a16:creationId xmlns:a16="http://schemas.microsoft.com/office/drawing/2014/main" id="{D78101F9-27BA-E076-3B95-4BE64BA0ABD4}"/>
              </a:ext>
            </a:extLst>
          </p:cNvPr>
          <p:cNvSpPr txBox="1"/>
          <p:nvPr/>
        </p:nvSpPr>
        <p:spPr>
          <a:xfrm>
            <a:off x="900733" y="1715307"/>
            <a:ext cx="3604365" cy="400110"/>
          </a:xfrm>
          <a:prstGeom prst="rect">
            <a:avLst/>
          </a:prstGeom>
          <a:noFill/>
        </p:spPr>
        <p:txBody>
          <a:bodyPr wrap="square">
            <a:spAutoFit/>
          </a:bodyPr>
          <a:lstStyle/>
          <a:p>
            <a:pPr algn="ctr"/>
            <a:r>
              <a:rPr lang="es-EC" sz="2000" b="1" u="none" strike="noStrike" dirty="0">
                <a:effectLst>
                  <a:outerShdw blurRad="38100" dist="38100" dir="2700000" algn="tl">
                    <a:srgbClr val="000000">
                      <a:alpha val="43137"/>
                    </a:srgbClr>
                  </a:outerShdw>
                </a:effectLst>
              </a:rPr>
              <a:t>Informes de Contratación</a:t>
            </a:r>
            <a:endParaRPr lang="es-EC" sz="2000" dirty="0">
              <a:effectLst>
                <a:outerShdw blurRad="38100" dist="38100" dir="2700000" algn="tl">
                  <a:srgbClr val="000000">
                    <a:alpha val="43137"/>
                  </a:srgbClr>
                </a:outerShdw>
              </a:effectLst>
            </a:endParaRPr>
          </a:p>
        </p:txBody>
      </p:sp>
      <p:graphicFrame>
        <p:nvGraphicFramePr>
          <p:cNvPr id="17" name="Tabla 16">
            <a:extLst>
              <a:ext uri="{FF2B5EF4-FFF2-40B4-BE49-F238E27FC236}">
                <a16:creationId xmlns:a16="http://schemas.microsoft.com/office/drawing/2014/main" id="{88A10E35-E5C1-F867-94A0-56E410DC8220}"/>
              </a:ext>
            </a:extLst>
          </p:cNvPr>
          <p:cNvGraphicFramePr>
            <a:graphicFrameLocks noGrp="1"/>
          </p:cNvGraphicFramePr>
          <p:nvPr/>
        </p:nvGraphicFramePr>
        <p:xfrm>
          <a:off x="2668044" y="2436814"/>
          <a:ext cx="5546044" cy="2003145"/>
        </p:xfrm>
        <a:graphic>
          <a:graphicData uri="http://schemas.openxmlformats.org/drawingml/2006/table">
            <a:tbl>
              <a:tblPr>
                <a:tableStyleId>{073A0DAA-6AF3-43AB-8588-CEC1D06C72B9}</a:tableStyleId>
              </a:tblPr>
              <a:tblGrid>
                <a:gridCol w="3553529">
                  <a:extLst>
                    <a:ext uri="{9D8B030D-6E8A-4147-A177-3AD203B41FA5}">
                      <a16:colId xmlns:a16="http://schemas.microsoft.com/office/drawing/2014/main" val="195968536"/>
                    </a:ext>
                  </a:extLst>
                </a:gridCol>
                <a:gridCol w="1992515">
                  <a:extLst>
                    <a:ext uri="{9D8B030D-6E8A-4147-A177-3AD203B41FA5}">
                      <a16:colId xmlns:a16="http://schemas.microsoft.com/office/drawing/2014/main" val="1209269150"/>
                    </a:ext>
                  </a:extLst>
                </a:gridCol>
              </a:tblGrid>
              <a:tr h="282351">
                <a:tc>
                  <a:txBody>
                    <a:bodyPr/>
                    <a:lstStyle/>
                    <a:p>
                      <a:pPr algn="ctr" rtl="0" fontAlgn="ctr">
                        <a:buNone/>
                      </a:pPr>
                      <a:r>
                        <a:rPr lang="es-EC" sz="1800" b="1" u="none" strike="noStrike" dirty="0">
                          <a:effectLst/>
                        </a:rPr>
                        <a:t>Modalidad Contractual</a:t>
                      </a:r>
                      <a:endParaRPr lang="es-EC"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s-EC" sz="1800" b="1" u="none" strike="noStrike" dirty="0">
                          <a:effectLst/>
                        </a:rPr>
                        <a:t>Cantidad</a:t>
                      </a:r>
                      <a:endParaRPr lang="es-EC" sz="1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504390267"/>
                  </a:ext>
                </a:extLst>
              </a:tr>
              <a:tr h="877290">
                <a:tc>
                  <a:txBody>
                    <a:bodyPr/>
                    <a:lstStyle/>
                    <a:p>
                      <a:pPr algn="l" rtl="0" fontAlgn="ctr">
                        <a:buNone/>
                      </a:pPr>
                      <a:r>
                        <a:rPr lang="es-MX" sz="1800" u="none" strike="noStrike" dirty="0">
                          <a:effectLst/>
                        </a:rPr>
                        <a:t>Servicios Ocasionales</a:t>
                      </a:r>
                    </a:p>
                    <a:p>
                      <a:pPr algn="l" rtl="0" fontAlgn="ctr">
                        <a:buNone/>
                      </a:pPr>
                      <a:r>
                        <a:rPr lang="es-MX" sz="1800" u="none" strike="noStrike" dirty="0">
                          <a:effectLst/>
                        </a:rPr>
                        <a:t>Nombramientos</a:t>
                      </a:r>
                    </a:p>
                    <a:p>
                      <a:pPr algn="l" rtl="0" fontAlgn="ctr">
                        <a:buNone/>
                      </a:pPr>
                      <a:r>
                        <a:rPr lang="es-MX" sz="1800" u="none" strike="noStrike" dirty="0">
                          <a:effectLst/>
                        </a:rPr>
                        <a:t>Código de Trabajo</a:t>
                      </a:r>
                      <a:endParaRPr lang="es-MX"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s-EC" sz="1800" u="none" strike="noStrike">
                          <a:effectLst/>
                        </a:rPr>
                        <a:t>50</a:t>
                      </a:r>
                      <a:endParaRPr lang="es-EC" sz="18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589340420"/>
                  </a:ext>
                </a:extLst>
              </a:tr>
              <a:tr h="555228">
                <a:tc>
                  <a:txBody>
                    <a:bodyPr/>
                    <a:lstStyle/>
                    <a:p>
                      <a:pPr algn="l" rtl="0" fontAlgn="ctr">
                        <a:buNone/>
                      </a:pPr>
                      <a:r>
                        <a:rPr lang="es-MX" sz="1800" u="none" strike="noStrike" dirty="0">
                          <a:effectLst/>
                        </a:rPr>
                        <a:t>Contrato Civil de Servicios Profesionales </a:t>
                      </a:r>
                      <a:endParaRPr lang="es-MX"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s-EC" sz="1800" u="none" strike="noStrike" dirty="0">
                          <a:effectLst/>
                        </a:rPr>
                        <a:t>26</a:t>
                      </a:r>
                      <a:endParaRPr lang="es-EC"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72810477"/>
                  </a:ext>
                </a:extLst>
              </a:tr>
              <a:tr h="282351">
                <a:tc>
                  <a:txBody>
                    <a:bodyPr/>
                    <a:lstStyle/>
                    <a:p>
                      <a:pPr algn="ctr" rtl="0" fontAlgn="ctr">
                        <a:buNone/>
                      </a:pPr>
                      <a:r>
                        <a:rPr lang="es-EC" sz="1800" b="1" u="none" strike="noStrike" dirty="0">
                          <a:effectLst/>
                        </a:rPr>
                        <a:t>Total</a:t>
                      </a:r>
                      <a:endParaRPr lang="es-EC" sz="18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s-EC" sz="1800" b="1" u="none" strike="noStrike" dirty="0">
                          <a:effectLst/>
                        </a:rPr>
                        <a:t>76</a:t>
                      </a:r>
                      <a:endParaRPr lang="es-EC" sz="1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715608253"/>
                  </a:ext>
                </a:extLst>
              </a:tr>
            </a:tbl>
          </a:graphicData>
        </a:graphic>
      </p:graphicFrame>
    </p:spTree>
    <p:extLst>
      <p:ext uri="{BB962C8B-B14F-4D97-AF65-F5344CB8AC3E}">
        <p14:creationId xmlns:p14="http://schemas.microsoft.com/office/powerpoint/2010/main" val="22183100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2"/>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459800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ADMINISTRATIVO FINANCIERO</a:t>
            </a:r>
          </a:p>
        </p:txBody>
      </p:sp>
      <p:sp>
        <p:nvSpPr>
          <p:cNvPr id="5" name="CuadroTexto 4">
            <a:extLst>
              <a:ext uri="{FF2B5EF4-FFF2-40B4-BE49-F238E27FC236}">
                <a16:creationId xmlns:a16="http://schemas.microsoft.com/office/drawing/2014/main" id="{8871532C-DACF-40EA-8ED3-4D3408ACF671}"/>
              </a:ext>
            </a:extLst>
          </p:cNvPr>
          <p:cNvSpPr txBox="1"/>
          <p:nvPr/>
        </p:nvSpPr>
        <p:spPr>
          <a:xfrm>
            <a:off x="3318318" y="981665"/>
            <a:ext cx="10269681" cy="523220"/>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chemeClr val="accent1">
                    <a:lumMod val="75000"/>
                  </a:schemeClr>
                </a:solidFill>
                <a:effectLst/>
                <a:uLnTx/>
                <a:uFillTx/>
                <a:latin typeface="Calibri" panose="020F0502020204030204"/>
              </a:defRPr>
            </a:lvl1pPr>
          </a:lstStyle>
          <a:p>
            <a:r>
              <a:rPr lang="es-MX" dirty="0"/>
              <a:t>ASESORÍA JURIDICA</a:t>
            </a:r>
            <a:endParaRPr lang="es-EC" dirty="0"/>
          </a:p>
        </p:txBody>
      </p:sp>
      <p:sp>
        <p:nvSpPr>
          <p:cNvPr id="4" name="CuadroTexto 3">
            <a:extLst>
              <a:ext uri="{FF2B5EF4-FFF2-40B4-BE49-F238E27FC236}">
                <a16:creationId xmlns:a16="http://schemas.microsoft.com/office/drawing/2014/main" id="{63E59FA5-7F7B-6BAA-B664-4A248D67C6AE}"/>
              </a:ext>
            </a:extLst>
          </p:cNvPr>
          <p:cNvSpPr txBox="1"/>
          <p:nvPr/>
        </p:nvSpPr>
        <p:spPr>
          <a:xfrm>
            <a:off x="7739176" y="2196452"/>
            <a:ext cx="713983" cy="646331"/>
          </a:xfrm>
          <a:prstGeom prst="rect">
            <a:avLst/>
          </a:prstGeom>
          <a:noFill/>
        </p:spPr>
        <p:txBody>
          <a:bodyPr wrap="square">
            <a:spAutoFit/>
          </a:bodyPr>
          <a:lstStyle/>
          <a:p>
            <a:r>
              <a:rPr lang="es-MX" sz="3600" dirty="0"/>
              <a:t>⚖️</a:t>
            </a:r>
            <a:endParaRPr lang="es-EC" sz="3600" dirty="0"/>
          </a:p>
        </p:txBody>
      </p:sp>
      <p:sp>
        <p:nvSpPr>
          <p:cNvPr id="6" name="CuadroTexto 5">
            <a:extLst>
              <a:ext uri="{FF2B5EF4-FFF2-40B4-BE49-F238E27FC236}">
                <a16:creationId xmlns:a16="http://schemas.microsoft.com/office/drawing/2014/main" id="{EBB7A908-36ED-E64D-CAB4-38EB368E3599}"/>
              </a:ext>
            </a:extLst>
          </p:cNvPr>
          <p:cNvSpPr txBox="1"/>
          <p:nvPr/>
        </p:nvSpPr>
        <p:spPr>
          <a:xfrm>
            <a:off x="8407170" y="2237188"/>
            <a:ext cx="6703309"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rPr>
              <a:t>Apoyo Jurídico en Procesos de Contratación Pública</a:t>
            </a:r>
            <a:endParaRPr kumimoji="0" lang="es-EC"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9" name="Tabla 8">
            <a:extLst>
              <a:ext uri="{FF2B5EF4-FFF2-40B4-BE49-F238E27FC236}">
                <a16:creationId xmlns:a16="http://schemas.microsoft.com/office/drawing/2014/main" id="{9510BC4D-D03F-3E13-C76B-76915BCF26D2}"/>
              </a:ext>
            </a:extLst>
          </p:cNvPr>
          <p:cNvGraphicFramePr>
            <a:graphicFrameLocks noGrp="1"/>
          </p:cNvGraphicFramePr>
          <p:nvPr/>
        </p:nvGraphicFramePr>
        <p:xfrm>
          <a:off x="8453159" y="2842783"/>
          <a:ext cx="6808522" cy="3650064"/>
        </p:xfrm>
        <a:graphic>
          <a:graphicData uri="http://schemas.openxmlformats.org/drawingml/2006/table">
            <a:tbl>
              <a:tblPr>
                <a:tableStyleId>{5C22544A-7EE6-4342-B048-85BDC9FD1C3A}</a:tableStyleId>
              </a:tblPr>
              <a:tblGrid>
                <a:gridCol w="1360707">
                  <a:extLst>
                    <a:ext uri="{9D8B030D-6E8A-4147-A177-3AD203B41FA5}">
                      <a16:colId xmlns:a16="http://schemas.microsoft.com/office/drawing/2014/main" val="4124413816"/>
                    </a:ext>
                  </a:extLst>
                </a:gridCol>
                <a:gridCol w="1754466">
                  <a:extLst>
                    <a:ext uri="{9D8B030D-6E8A-4147-A177-3AD203B41FA5}">
                      <a16:colId xmlns:a16="http://schemas.microsoft.com/office/drawing/2014/main" val="2454732716"/>
                    </a:ext>
                  </a:extLst>
                </a:gridCol>
                <a:gridCol w="2497123">
                  <a:extLst>
                    <a:ext uri="{9D8B030D-6E8A-4147-A177-3AD203B41FA5}">
                      <a16:colId xmlns:a16="http://schemas.microsoft.com/office/drawing/2014/main" val="2046334126"/>
                    </a:ext>
                  </a:extLst>
                </a:gridCol>
                <a:gridCol w="1196226">
                  <a:extLst>
                    <a:ext uri="{9D8B030D-6E8A-4147-A177-3AD203B41FA5}">
                      <a16:colId xmlns:a16="http://schemas.microsoft.com/office/drawing/2014/main" val="1594992089"/>
                    </a:ext>
                  </a:extLst>
                </a:gridCol>
              </a:tblGrid>
              <a:tr h="665017">
                <a:tc>
                  <a:txBody>
                    <a:bodyPr/>
                    <a:lstStyle/>
                    <a:p>
                      <a:pPr algn="ctr" fontAlgn="ctr"/>
                      <a:r>
                        <a:rPr lang="es-EC" sz="1400" b="1" u="none" strike="noStrike" dirty="0">
                          <a:effectLst/>
                        </a:rPr>
                        <a:t>Nro. Contrato</a:t>
                      </a:r>
                      <a:endParaRPr lang="es-EC"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b="1" u="none" strike="noStrike" dirty="0">
                          <a:effectLst/>
                        </a:rPr>
                        <a:t>Proveedor Suscriptor</a:t>
                      </a:r>
                      <a:endParaRPr lang="es-EC"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b="1" u="none" strike="noStrike" dirty="0">
                          <a:effectLst/>
                        </a:rPr>
                        <a:t>Fecha de Contrato</a:t>
                      </a:r>
                      <a:endParaRPr lang="es-EC"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b="1" u="none" strike="noStrike" dirty="0">
                          <a:effectLst/>
                        </a:rPr>
                        <a:t>Plazo</a:t>
                      </a:r>
                      <a:endParaRPr lang="es-EC" sz="14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238046036"/>
                  </a:ext>
                </a:extLst>
              </a:tr>
              <a:tr h="522789">
                <a:tc>
                  <a:txBody>
                    <a:bodyPr/>
                    <a:lstStyle/>
                    <a:p>
                      <a:pPr algn="ctr" fontAlgn="ctr"/>
                      <a:r>
                        <a:rPr lang="es-EC" sz="1400" u="none" strike="noStrike">
                          <a:effectLst/>
                        </a:rPr>
                        <a:t>001 -2025</a:t>
                      </a:r>
                      <a:endParaRPr lang="es-EC"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dirty="0">
                          <a:effectLst/>
                        </a:rPr>
                        <a:t>LABORMESA S. A</a:t>
                      </a:r>
                      <a:endParaRPr lang="es-EC"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dirty="0">
                          <a:effectLst/>
                        </a:rPr>
                        <a:t>09 de mayo de 2025</a:t>
                      </a:r>
                      <a:endParaRPr lang="es-MX"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dirty="0">
                          <a:effectLst/>
                        </a:rPr>
                        <a:t>30 días</a:t>
                      </a:r>
                      <a:endParaRPr lang="es-EC"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50185862"/>
                  </a:ext>
                </a:extLst>
              </a:tr>
              <a:tr h="506567">
                <a:tc>
                  <a:txBody>
                    <a:bodyPr/>
                    <a:lstStyle/>
                    <a:p>
                      <a:pPr algn="ctr" fontAlgn="ctr"/>
                      <a:r>
                        <a:rPr lang="es-EC" sz="1400" u="none" strike="noStrike">
                          <a:effectLst/>
                        </a:rPr>
                        <a:t>002-2025</a:t>
                      </a:r>
                      <a:endParaRPr lang="es-EC"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dirty="0">
                          <a:effectLst/>
                        </a:rPr>
                        <a:t>SIMED S.A</a:t>
                      </a:r>
                      <a:endParaRPr lang="es-EC"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13 de mayo de 2025</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a:effectLst/>
                        </a:rPr>
                        <a:t>90 días</a:t>
                      </a:r>
                      <a:endParaRPr lang="es-EC"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053332820"/>
                  </a:ext>
                </a:extLst>
              </a:tr>
              <a:tr h="486304">
                <a:tc>
                  <a:txBody>
                    <a:bodyPr/>
                    <a:lstStyle/>
                    <a:p>
                      <a:pPr algn="ctr" fontAlgn="ctr"/>
                      <a:r>
                        <a:rPr lang="es-EC" sz="1400" u="none" strike="noStrike">
                          <a:effectLst/>
                        </a:rPr>
                        <a:t>003-2025</a:t>
                      </a:r>
                      <a:endParaRPr lang="es-EC"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dirty="0">
                          <a:effectLst/>
                        </a:rPr>
                        <a:t>DABS 7 CIA. LTDA.</a:t>
                      </a:r>
                      <a:endParaRPr lang="es-EC"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a:effectLst/>
                        </a:rPr>
                        <a:t>04 de julio de 2025</a:t>
                      </a:r>
                      <a:endParaRPr lang="es-EC"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a:effectLst/>
                        </a:rPr>
                        <a:t>334 días</a:t>
                      </a:r>
                      <a:endParaRPr lang="es-EC"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00819849"/>
                  </a:ext>
                </a:extLst>
              </a:tr>
              <a:tr h="438080">
                <a:tc>
                  <a:txBody>
                    <a:bodyPr/>
                    <a:lstStyle/>
                    <a:p>
                      <a:pPr algn="ctr" fontAlgn="ctr"/>
                      <a:r>
                        <a:rPr lang="es-EC" sz="1400" u="none" strike="noStrike">
                          <a:effectLst/>
                        </a:rPr>
                        <a:t>005- 2025</a:t>
                      </a:r>
                      <a:endParaRPr lang="es-EC"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dirty="0">
                          <a:effectLst/>
                        </a:rPr>
                        <a:t>MEDIBAC INC S.A.</a:t>
                      </a:r>
                      <a:endParaRPr lang="es-EC"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a:effectLst/>
                        </a:rPr>
                        <a:t>30 de julio de 2025</a:t>
                      </a:r>
                      <a:endParaRPr lang="es-EC"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a:effectLst/>
                        </a:rPr>
                        <a:t>60 días</a:t>
                      </a:r>
                      <a:endParaRPr lang="es-EC"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87981716"/>
                  </a:ext>
                </a:extLst>
              </a:tr>
              <a:tr h="466042">
                <a:tc>
                  <a:txBody>
                    <a:bodyPr/>
                    <a:lstStyle/>
                    <a:p>
                      <a:pPr algn="ctr" fontAlgn="ctr"/>
                      <a:r>
                        <a:rPr lang="es-EC" sz="1400" u="none" strike="noStrike">
                          <a:effectLst/>
                        </a:rPr>
                        <a:t>006- 2025</a:t>
                      </a:r>
                      <a:endParaRPr lang="es-EC"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dirty="0">
                          <a:effectLst/>
                        </a:rPr>
                        <a:t>ASCARBI S.A.</a:t>
                      </a:r>
                      <a:endParaRPr lang="es-EC"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pt-BR" sz="1400" u="none" strike="noStrike">
                          <a:effectLst/>
                        </a:rPr>
                        <a:t>07 de agosto de 2025</a:t>
                      </a:r>
                      <a:endParaRPr lang="pt-BR"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a:effectLst/>
                        </a:rPr>
                        <a:t>60 días</a:t>
                      </a:r>
                      <a:endParaRPr lang="es-EC"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70090667"/>
                  </a:ext>
                </a:extLst>
              </a:tr>
              <a:tr h="565265">
                <a:tc>
                  <a:txBody>
                    <a:bodyPr/>
                    <a:lstStyle/>
                    <a:p>
                      <a:pPr algn="ctr" fontAlgn="ctr"/>
                      <a:r>
                        <a:rPr lang="es-EC" sz="1400" u="none" strike="noStrike">
                          <a:effectLst/>
                        </a:rPr>
                        <a:t>007 -2025</a:t>
                      </a:r>
                      <a:endParaRPr lang="es-EC"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dirty="0">
                          <a:effectLst/>
                        </a:rPr>
                        <a:t>LEON PONTÓN</a:t>
                      </a:r>
                      <a:endParaRPr lang="es-EC"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s-MX" sz="1400" u="none" strike="noStrike">
                          <a:effectLst/>
                        </a:rPr>
                        <a:t>23 de septiembre de 2025</a:t>
                      </a:r>
                      <a:endParaRPr lang="es-MX"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s-EC" sz="1400" u="none" strike="noStrike" dirty="0">
                          <a:effectLst/>
                        </a:rPr>
                        <a:t>90 días</a:t>
                      </a:r>
                      <a:endParaRPr lang="es-EC"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39637090"/>
                  </a:ext>
                </a:extLst>
              </a:tr>
            </a:tbl>
          </a:graphicData>
        </a:graphic>
      </p:graphicFrame>
      <p:sp>
        <p:nvSpPr>
          <p:cNvPr id="11" name="CuadroTexto 10">
            <a:extLst>
              <a:ext uri="{FF2B5EF4-FFF2-40B4-BE49-F238E27FC236}">
                <a16:creationId xmlns:a16="http://schemas.microsoft.com/office/drawing/2014/main" id="{B06A7DB8-ECC3-C7ED-7A1D-7B785275C742}"/>
              </a:ext>
            </a:extLst>
          </p:cNvPr>
          <p:cNvSpPr txBox="1"/>
          <p:nvPr/>
        </p:nvSpPr>
        <p:spPr>
          <a:xfrm>
            <a:off x="2869683" y="3600165"/>
            <a:ext cx="4869493" cy="1631216"/>
          </a:xfrm>
          <a:prstGeom prst="rect">
            <a:avLst/>
          </a:prstGeom>
          <a:noFill/>
        </p:spPr>
        <p:txBody>
          <a:bodyPr wrap="square">
            <a:spAutoFit/>
          </a:bodyPr>
          <a:lstStyle/>
          <a:p>
            <a:r>
              <a:rPr lang="es-EC" sz="2000" dirty="0">
                <a:effectLst/>
                <a:latin typeface="Calibri" panose="020F0502020204030204" pitchFamily="34" charset="0"/>
                <a:ea typeface="Calibri" panose="020F0502020204030204" pitchFamily="34" charset="0"/>
                <a:cs typeface="Times New Roman" panose="02020603050405020304" pitchFamily="18" charset="0"/>
              </a:rPr>
              <a:t>Desde el componente jurídico, se brindó asesoría en contratos, convenios y resoluciones, garantizando que todos los documentos cuenten con validación de la autoridad competente.</a:t>
            </a:r>
            <a:endParaRPr lang="es-EC" sz="2000" dirty="0"/>
          </a:p>
        </p:txBody>
      </p:sp>
    </p:spTree>
    <p:extLst>
      <p:ext uri="{BB962C8B-B14F-4D97-AF65-F5344CB8AC3E}">
        <p14:creationId xmlns:p14="http://schemas.microsoft.com/office/powerpoint/2010/main" val="38165640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2"/>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459800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rPr>
              <a:t>ADMINISTRATIVO FINANCIERO</a:t>
            </a:r>
          </a:p>
        </p:txBody>
      </p:sp>
      <p:sp>
        <p:nvSpPr>
          <p:cNvPr id="7" name="CuadroTexto 6">
            <a:extLst>
              <a:ext uri="{FF2B5EF4-FFF2-40B4-BE49-F238E27FC236}">
                <a16:creationId xmlns:a16="http://schemas.microsoft.com/office/drawing/2014/main" id="{5E1FBBFF-7C51-4022-9659-D3EF7F81E9F1}"/>
              </a:ext>
            </a:extLst>
          </p:cNvPr>
          <p:cNvSpPr txBox="1"/>
          <p:nvPr/>
        </p:nvSpPr>
        <p:spPr>
          <a:xfrm>
            <a:off x="1117342" y="2091218"/>
            <a:ext cx="8762797" cy="3785652"/>
          </a:xfrm>
          <a:prstGeom prst="rect">
            <a:avLst/>
          </a:prstGeom>
          <a:noFill/>
        </p:spPr>
        <p:txBody>
          <a:bodyPr wrap="square" rtlCol="0">
            <a:spAutoFit/>
          </a:bodyPr>
          <a:lstStyle/>
          <a:p>
            <a:pPr lvl="0">
              <a:defRPr/>
            </a:pPr>
            <a:r>
              <a:rPr lang="es-MX" sz="2000" dirty="0"/>
              <a:t>📑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Ínfima Cuantía</a:t>
            </a:r>
            <a:b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Se adjudicaron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49 procesos</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con una ejecución presupuestaria de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$111.821,36 USD</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lang="es-MX" sz="2000" dirty="0"/>
              <a:t>📝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Catálogo Electrónico</a:t>
            </a:r>
            <a:b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Se adjudicaron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11 procesos</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con una ejecución presupuestaria de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$51.413,23 USD</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defRPr/>
            </a:pPr>
            <a:r>
              <a:rPr lang="es-MX" sz="2000" dirty="0"/>
              <a:t>✍️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Procedimiento Especial</a:t>
            </a:r>
            <a:b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Se adjudicó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1 proceso</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con una ejecución presupuestaria de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$10.080,00 USD</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Subasta Inversa Electrónica</a:t>
            </a:r>
            <a:b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Se adjudicaron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4 procesos</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con una ejecución presupuestaria de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$162.633,92 USD</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4" name="CuadroTexto 3">
            <a:extLst>
              <a:ext uri="{FF2B5EF4-FFF2-40B4-BE49-F238E27FC236}">
                <a16:creationId xmlns:a16="http://schemas.microsoft.com/office/drawing/2014/main" id="{FBAF114F-45DA-C387-2A33-A5E6CFB2A9AC}"/>
              </a:ext>
            </a:extLst>
          </p:cNvPr>
          <p:cNvSpPr txBox="1"/>
          <p:nvPr/>
        </p:nvSpPr>
        <p:spPr>
          <a:xfrm>
            <a:off x="4500356" y="1093077"/>
            <a:ext cx="8999950" cy="523220"/>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chemeClr val="accent1">
                    <a:lumMod val="75000"/>
                  </a:schemeClr>
                </a:solidFill>
                <a:effectLst/>
                <a:uLnTx/>
                <a:uFillTx/>
                <a:latin typeface="Calibri" panose="020F0502020204030204"/>
              </a:defRPr>
            </a:lvl1pPr>
          </a:lstStyle>
          <a:p>
            <a:r>
              <a:rPr lang="es-MX" dirty="0"/>
              <a:t>CONTRATACIÓN PÚBLICA</a:t>
            </a:r>
          </a:p>
        </p:txBody>
      </p:sp>
      <p:pic>
        <p:nvPicPr>
          <p:cNvPr id="5" name="Imagen 4">
            <a:extLst>
              <a:ext uri="{FF2B5EF4-FFF2-40B4-BE49-F238E27FC236}">
                <a16:creationId xmlns:a16="http://schemas.microsoft.com/office/drawing/2014/main" id="{1AD9B5C7-CE5B-0442-C7A9-15E33865AD4F}"/>
              </a:ext>
            </a:extLst>
          </p:cNvPr>
          <p:cNvPicPr>
            <a:picLocks noChangeAspect="1"/>
          </p:cNvPicPr>
          <p:nvPr/>
        </p:nvPicPr>
        <p:blipFill>
          <a:blip r:embed="rId3"/>
          <a:srcRect l="849" r="1"/>
          <a:stretch>
            <a:fillRect/>
          </a:stretch>
        </p:blipFill>
        <p:spPr>
          <a:xfrm>
            <a:off x="10095978" y="2392471"/>
            <a:ext cx="6418808" cy="3906344"/>
          </a:xfrm>
          <a:prstGeom prst="rect">
            <a:avLst/>
          </a:prstGeom>
        </p:spPr>
      </p:pic>
      <p:sp>
        <p:nvSpPr>
          <p:cNvPr id="9" name="CuadroTexto 8">
            <a:extLst>
              <a:ext uri="{FF2B5EF4-FFF2-40B4-BE49-F238E27FC236}">
                <a16:creationId xmlns:a16="http://schemas.microsoft.com/office/drawing/2014/main" id="{2C04D821-14D4-AA95-7158-706B65AF4282}"/>
              </a:ext>
            </a:extLst>
          </p:cNvPr>
          <p:cNvSpPr txBox="1"/>
          <p:nvPr/>
        </p:nvSpPr>
        <p:spPr>
          <a:xfrm>
            <a:off x="5673244" y="6725438"/>
            <a:ext cx="7209979" cy="423449"/>
          </a:xfrm>
          <a:prstGeom prst="rect">
            <a:avLst/>
          </a:prstGeom>
          <a:noFill/>
        </p:spPr>
        <p:txBody>
          <a:bodyPr wrap="square">
            <a:spAutoFit/>
          </a:bodyPr>
          <a:lstStyle/>
          <a:p>
            <a:pPr>
              <a:lnSpc>
                <a:spcPct val="115000"/>
              </a:lnSpc>
              <a:spcAft>
                <a:spcPts val="800"/>
              </a:spcAft>
              <a:buNone/>
            </a:pPr>
            <a:r>
              <a:rPr lang="es-MX" sz="2000" dirty="0">
                <a:effectLst>
                  <a:outerShdw blurRad="38100" dist="38100" dir="2700000" algn="tl">
                    <a:srgbClr val="000000">
                      <a:alpha val="43137"/>
                    </a:srgbClr>
                  </a:outerShdw>
                </a:effectLst>
              </a:rPr>
              <a:t>📌 Se gestionaron </a:t>
            </a:r>
            <a:r>
              <a:rPr lang="es-EC" sz="20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65</a:t>
            </a:r>
            <a:r>
              <a:rPr lang="es-EC"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procesos por un monto de USD</a:t>
            </a:r>
            <a:r>
              <a:rPr lang="es-MX" sz="2000" b="1" dirty="0">
                <a:solidFill>
                  <a:prstClr val="black"/>
                </a:solidFill>
                <a:effectLst>
                  <a:outerShdw blurRad="38100" dist="38100" dir="2700000" algn="tl">
                    <a:srgbClr val="000000">
                      <a:alpha val="43137"/>
                    </a:srgbClr>
                  </a:outerShdw>
                </a:effectLst>
              </a:rPr>
              <a:t>$335.948,51 </a:t>
            </a:r>
            <a:endParaRPr lang="es-EC"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1680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2"/>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459800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2800" dirty="0">
                <a:solidFill>
                  <a:srgbClr val="2D2D93"/>
                </a:solidFill>
                <a:latin typeface="Barlow Condensed Medium" pitchFamily="2" charset="77"/>
              </a:rPr>
              <a:t>A</a:t>
            </a:r>
            <a:r>
              <a:rPr lang="es-EC" sz="2800" dirty="0">
                <a:solidFill>
                  <a:srgbClr val="2D2D93"/>
                </a:solidFill>
                <a:latin typeface="Barlow Condensed Medium" pitchFamily="2" charset="77"/>
              </a:rPr>
              <a:t>DMINISTRATIVO FINANCIERO</a:t>
            </a: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pic>
        <p:nvPicPr>
          <p:cNvPr id="5" name="Imagen 4">
            <a:extLst>
              <a:ext uri="{FF2B5EF4-FFF2-40B4-BE49-F238E27FC236}">
                <a16:creationId xmlns:a16="http://schemas.microsoft.com/office/drawing/2014/main" id="{824BBA39-A767-489A-B6F1-BF78071C2117}"/>
              </a:ext>
            </a:extLst>
          </p:cNvPr>
          <p:cNvPicPr>
            <a:picLocks noChangeAspect="1"/>
          </p:cNvPicPr>
          <p:nvPr/>
        </p:nvPicPr>
        <p:blipFill>
          <a:blip r:embed="rId3"/>
          <a:stretch>
            <a:fillRect/>
          </a:stretch>
        </p:blipFill>
        <p:spPr>
          <a:xfrm>
            <a:off x="8499290" y="1942596"/>
            <a:ext cx="7090301" cy="4364092"/>
          </a:xfrm>
          <a:prstGeom prst="rect">
            <a:avLst/>
          </a:prstGeom>
        </p:spPr>
      </p:pic>
      <p:sp>
        <p:nvSpPr>
          <p:cNvPr id="6" name="CuadroTexto 5">
            <a:extLst>
              <a:ext uri="{FF2B5EF4-FFF2-40B4-BE49-F238E27FC236}">
                <a16:creationId xmlns:a16="http://schemas.microsoft.com/office/drawing/2014/main" id="{3C89CFE0-A304-49F3-B19C-FF86BED0EE74}"/>
              </a:ext>
            </a:extLst>
          </p:cNvPr>
          <p:cNvSpPr txBox="1"/>
          <p:nvPr/>
        </p:nvSpPr>
        <p:spPr>
          <a:xfrm>
            <a:off x="1581411" y="3170262"/>
            <a:ext cx="6501578"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Se registraron aproximadamente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28 reformas al PAPP-POA</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12 seguimientos de GPR</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y un</a:t>
            </a:r>
            <a:endParaRPr kumimoji="0" lang="es-EC"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85F57A12-A156-D0B7-6BAC-274D1B666CE5}"/>
              </a:ext>
            </a:extLst>
          </p:cNvPr>
          <p:cNvSpPr txBox="1"/>
          <p:nvPr/>
        </p:nvSpPr>
        <p:spPr>
          <a:xfrm>
            <a:off x="4500356" y="1131513"/>
            <a:ext cx="8999950" cy="523220"/>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chemeClr val="accent1">
                    <a:lumMod val="75000"/>
                  </a:schemeClr>
                </a:solidFill>
                <a:effectLst/>
                <a:uLnTx/>
                <a:uFillTx/>
                <a:latin typeface="Calibri" panose="020F0502020204030204"/>
              </a:defRPr>
            </a:lvl1pPr>
          </a:lstStyle>
          <a:p>
            <a:r>
              <a:rPr lang="es-MX" dirty="0"/>
              <a:t>PLANIFICACIÓN</a:t>
            </a:r>
          </a:p>
        </p:txBody>
      </p:sp>
      <p:sp>
        <p:nvSpPr>
          <p:cNvPr id="7" name="CuadroTexto 6">
            <a:extLst>
              <a:ext uri="{FF2B5EF4-FFF2-40B4-BE49-F238E27FC236}">
                <a16:creationId xmlns:a16="http://schemas.microsoft.com/office/drawing/2014/main" id="{7B9320C1-3E15-DDF8-7EDD-13B83CC48BB7}"/>
              </a:ext>
            </a:extLst>
          </p:cNvPr>
          <p:cNvSpPr txBox="1"/>
          <p:nvPr/>
        </p:nvSpPr>
        <p:spPr>
          <a:xfrm>
            <a:off x="1627103" y="4402253"/>
            <a:ext cx="6410194" cy="707886"/>
          </a:xfrm>
          <a:prstGeom prst="rect">
            <a:avLst/>
          </a:prstGeom>
          <a:noFill/>
        </p:spPr>
        <p:txBody>
          <a:bodyPr wrap="square">
            <a:spAutoFit/>
          </a:bodyPr>
          <a:lstStyle/>
          <a:p>
            <a:r>
              <a:rPr lang="es-MX" sz="2000" b="1" dirty="0">
                <a:solidFill>
                  <a:prstClr val="black"/>
                </a:solidFill>
                <a:latin typeface="Calibri" panose="020F0502020204030204"/>
              </a:rPr>
              <a:t>Cumplimiento</a:t>
            </a:r>
            <a:r>
              <a:rPr kumimoji="0" lang="es-MX" sz="2000" b="1" i="0" u="none" strike="noStrike" kern="1200" cap="none" spc="0" normalizeH="0" baseline="0" noProof="0" dirty="0">
                <a:ln>
                  <a:noFill/>
                </a:ln>
                <a:solidFill>
                  <a:prstClr val="black"/>
                </a:solidFill>
                <a:effectLst/>
                <a:uLnTx/>
                <a:uFillTx/>
                <a:latin typeface="Calibri" panose="020F0502020204030204"/>
                <a:ea typeface="+mn-ea"/>
                <a:cs typeface="+mn-cs"/>
              </a:rPr>
              <a:t> del POA/PAI del 100%</a:t>
            </a: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 lo que evidencia una alta ejecución de la planificación institucional.</a:t>
            </a:r>
            <a:endParaRPr lang="es-EC" sz="2000" dirty="0"/>
          </a:p>
        </p:txBody>
      </p:sp>
    </p:spTree>
    <p:extLst>
      <p:ext uri="{BB962C8B-B14F-4D97-AF65-F5344CB8AC3E}">
        <p14:creationId xmlns:p14="http://schemas.microsoft.com/office/powerpoint/2010/main" val="37360855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 Tecnologías de la Información (TI) 2025: guía ejecutiva">
            <a:extLst>
              <a:ext uri="{FF2B5EF4-FFF2-40B4-BE49-F238E27FC236}">
                <a16:creationId xmlns:a16="http://schemas.microsoft.com/office/drawing/2014/main" id="{4657B947-A8A9-1120-90D3-E7C623F347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44183" y="6350696"/>
            <a:ext cx="1827103" cy="11451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0" name="Picture 4" descr="Tecnologías de la información y la comunicación gestión alumnado  digitaalisuus, tic, azul, texto png | PNGEgg">
            <a:extLst>
              <a:ext uri="{FF2B5EF4-FFF2-40B4-BE49-F238E27FC236}">
                <a16:creationId xmlns:a16="http://schemas.microsoft.com/office/drawing/2014/main" id="{6ADF7370-3E80-171C-C234-0D46285397A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730198" y="2958186"/>
            <a:ext cx="2384585" cy="2364028"/>
          </a:xfrm>
          <a:prstGeom prst="rect">
            <a:avLst/>
          </a:prstGeom>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C9C5268E-1245-4D18-A06C-0ACC61AE2722}"/>
              </a:ext>
            </a:extLst>
          </p:cNvPr>
          <p:cNvPicPr>
            <a:picLocks noChangeAspect="1"/>
          </p:cNvPicPr>
          <p:nvPr/>
        </p:nvPicPr>
        <p:blipFill rotWithShape="1">
          <a:blip r:embed="rId5"/>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69381E3-96CD-4FD8-BD49-CDE7359EF4F2}"/>
              </a:ext>
            </a:extLst>
          </p:cNvPr>
          <p:cNvSpPr txBox="1"/>
          <p:nvPr/>
        </p:nvSpPr>
        <p:spPr>
          <a:xfrm>
            <a:off x="900733" y="314515"/>
            <a:ext cx="459800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2800" dirty="0">
                <a:solidFill>
                  <a:srgbClr val="2D2D93"/>
                </a:solidFill>
                <a:latin typeface="Barlow Condensed Medium" pitchFamily="2" charset="77"/>
              </a:rPr>
              <a:t>A</a:t>
            </a:r>
            <a:r>
              <a:rPr lang="es-EC" sz="2800" dirty="0">
                <a:solidFill>
                  <a:srgbClr val="2D2D93"/>
                </a:solidFill>
                <a:latin typeface="Barlow Condensed Medium" pitchFamily="2" charset="77"/>
              </a:rPr>
              <a:t>DMINISTRATIVO FINANCIERO</a:t>
            </a:r>
            <a:endParaRPr kumimoji="0" lang="es-EC" sz="2800" b="0" i="0" u="none" strike="noStrike" kern="1200" cap="none" spc="0" normalizeH="0" baseline="0" noProof="0" dirty="0">
              <a:ln>
                <a:noFill/>
              </a:ln>
              <a:solidFill>
                <a:srgbClr val="2D2D93"/>
              </a:solidFill>
              <a:effectLst/>
              <a:uLnTx/>
              <a:uFillTx/>
              <a:latin typeface="Barlow Condensed Medium" pitchFamily="2" charset="77"/>
              <a:ea typeface="+mn-ea"/>
              <a:cs typeface="+mn-cs"/>
            </a:endParaRPr>
          </a:p>
        </p:txBody>
      </p:sp>
      <p:graphicFrame>
        <p:nvGraphicFramePr>
          <p:cNvPr id="4" name="Gráfico 3">
            <a:extLst>
              <a:ext uri="{FF2B5EF4-FFF2-40B4-BE49-F238E27FC236}">
                <a16:creationId xmlns:a16="http://schemas.microsoft.com/office/drawing/2014/main" id="{8AA30846-F478-4EB6-9855-B4E28DDFF600}"/>
              </a:ext>
            </a:extLst>
          </p:cNvPr>
          <p:cNvGraphicFramePr/>
          <p:nvPr/>
        </p:nvGraphicFramePr>
        <p:xfrm>
          <a:off x="9952055" y="2295711"/>
          <a:ext cx="6930310" cy="3688978"/>
        </p:xfrm>
        <a:graphic>
          <a:graphicData uri="http://schemas.openxmlformats.org/drawingml/2006/chart">
            <c:chart xmlns:c="http://schemas.openxmlformats.org/drawingml/2006/chart" xmlns:r="http://schemas.openxmlformats.org/officeDocument/2006/relationships" r:id="rId6"/>
          </a:graphicData>
        </a:graphic>
      </p:graphicFrame>
      <p:sp>
        <p:nvSpPr>
          <p:cNvPr id="2" name="CuadroTexto 1">
            <a:extLst>
              <a:ext uri="{FF2B5EF4-FFF2-40B4-BE49-F238E27FC236}">
                <a16:creationId xmlns:a16="http://schemas.microsoft.com/office/drawing/2014/main" id="{C9A03226-78ED-46EA-A0B7-2126791553C4}"/>
              </a:ext>
            </a:extLst>
          </p:cNvPr>
          <p:cNvSpPr txBox="1"/>
          <p:nvPr/>
        </p:nvSpPr>
        <p:spPr>
          <a:xfrm>
            <a:off x="9814268" y="6350696"/>
            <a:ext cx="5329698" cy="1323439"/>
          </a:xfrm>
          <a:prstGeom prst="rect">
            <a:avLst/>
          </a:prstGeom>
          <a:noFill/>
        </p:spPr>
        <p:txBody>
          <a:bodyPr wrap="square" rtlCol="0">
            <a:spAutoFit/>
          </a:bodyPr>
          <a:lstStyle/>
          <a:p>
            <a:pPr lvl="0">
              <a:defRPr/>
            </a:pPr>
            <a:r>
              <a:rPr lang="es-EC" sz="2000" dirty="0">
                <a:solidFill>
                  <a:prstClr val="black"/>
                </a:solidFill>
              </a:rPr>
              <a:t>• </a:t>
            </a:r>
            <a:r>
              <a:rPr kumimoji="0" lang="es-EC" sz="2000" b="0" i="0" u="none" strike="noStrike" kern="1200" cap="none" spc="0" normalizeH="0" baseline="0" noProof="0" dirty="0">
                <a:ln>
                  <a:noFill/>
                </a:ln>
                <a:solidFill>
                  <a:prstClr val="black"/>
                </a:solidFill>
                <a:effectLst/>
                <a:uLnTx/>
                <a:uFillTx/>
                <a:latin typeface="Calibri" panose="020F0502020204030204"/>
                <a:ea typeface="+mn-ea"/>
                <a:cs typeface="+mn-cs"/>
              </a:rPr>
              <a:t>Monitoreo permanente de medios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000" b="0" i="0" u="none" strike="noStrike" kern="1200" cap="none" spc="0" normalizeH="0" baseline="0" noProof="0" dirty="0">
                <a:ln>
                  <a:noFill/>
                </a:ln>
                <a:solidFill>
                  <a:prstClr val="black"/>
                </a:solidFill>
                <a:effectLst/>
                <a:uLnTx/>
                <a:uFillTx/>
                <a:latin typeface="Calibri" panose="020F0502020204030204"/>
                <a:ea typeface="+mn-ea"/>
                <a:cs typeface="+mn-cs"/>
              </a:rPr>
              <a:t>• Informes periódicos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000" b="0" i="0" u="none" strike="noStrike" kern="1200" cap="none" spc="0" normalizeH="0" baseline="0" noProof="0" dirty="0">
                <a:ln>
                  <a:noFill/>
                </a:ln>
                <a:solidFill>
                  <a:prstClr val="black"/>
                </a:solidFill>
                <a:effectLst/>
                <a:uLnTx/>
                <a:uFillTx/>
                <a:latin typeface="Calibri" panose="020F0502020204030204"/>
                <a:ea typeface="+mn-ea"/>
                <a:cs typeface="+mn-cs"/>
              </a:rPr>
              <a:t>• Comunicación interna fortalecida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C" sz="2000" b="0" i="0" u="none" strike="noStrike" kern="1200" cap="none" spc="0" normalizeH="0" baseline="0" noProof="0" dirty="0">
                <a:ln>
                  <a:noFill/>
                </a:ln>
                <a:solidFill>
                  <a:prstClr val="black"/>
                </a:solidFill>
                <a:effectLst/>
                <a:uLnTx/>
                <a:uFillTx/>
                <a:latin typeface="Calibri" panose="020F0502020204030204"/>
                <a:ea typeface="+mn-ea"/>
                <a:cs typeface="+mn-cs"/>
              </a:rPr>
              <a:t>• Posicionamiento institucional</a:t>
            </a:r>
          </a:p>
        </p:txBody>
      </p:sp>
      <p:sp>
        <p:nvSpPr>
          <p:cNvPr id="5" name="CuadroTexto 4">
            <a:extLst>
              <a:ext uri="{FF2B5EF4-FFF2-40B4-BE49-F238E27FC236}">
                <a16:creationId xmlns:a16="http://schemas.microsoft.com/office/drawing/2014/main" id="{C0B39F53-8377-4E3D-F8B7-5AB5661DE342}"/>
              </a:ext>
            </a:extLst>
          </p:cNvPr>
          <p:cNvSpPr txBox="1"/>
          <p:nvPr/>
        </p:nvSpPr>
        <p:spPr>
          <a:xfrm>
            <a:off x="4500356" y="1131513"/>
            <a:ext cx="8999950" cy="523220"/>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800" b="1" i="0" u="none" strike="noStrike" cap="none" spc="0" normalizeH="0" baseline="0">
                <a:ln>
                  <a:noFill/>
                </a:ln>
                <a:solidFill>
                  <a:schemeClr val="accent1">
                    <a:lumMod val="75000"/>
                  </a:schemeClr>
                </a:solidFill>
                <a:effectLst/>
                <a:uLnTx/>
                <a:uFillTx/>
                <a:latin typeface="Calibri" panose="020F0502020204030204"/>
              </a:defRPr>
            </a:lvl1pPr>
          </a:lstStyle>
          <a:p>
            <a:r>
              <a:rPr lang="es-MX" dirty="0"/>
              <a:t>TECNOLOGÍAS DE LA INFORMACIÓN Y COMUNICACIÓN</a:t>
            </a:r>
          </a:p>
        </p:txBody>
      </p:sp>
      <p:graphicFrame>
        <p:nvGraphicFramePr>
          <p:cNvPr id="6" name="Chart 2">
            <a:extLst>
              <a:ext uri="{FF2B5EF4-FFF2-40B4-BE49-F238E27FC236}">
                <a16:creationId xmlns:a16="http://schemas.microsoft.com/office/drawing/2014/main" id="{32CE192D-E560-C7F2-B6D5-67B679B92647}"/>
              </a:ext>
            </a:extLst>
          </p:cNvPr>
          <p:cNvGraphicFramePr>
            <a:graphicFrameLocks noGrp="1"/>
          </p:cNvGraphicFramePr>
          <p:nvPr/>
        </p:nvGraphicFramePr>
        <p:xfrm>
          <a:off x="1777551" y="2542784"/>
          <a:ext cx="6930310" cy="3569918"/>
        </p:xfrm>
        <a:graphic>
          <a:graphicData uri="http://schemas.openxmlformats.org/drawingml/2006/chart">
            <c:chart xmlns:c="http://schemas.openxmlformats.org/drawingml/2006/chart" xmlns:r="http://schemas.openxmlformats.org/officeDocument/2006/relationships" r:id="rId7"/>
          </a:graphicData>
        </a:graphic>
      </p:graphicFrame>
      <p:sp>
        <p:nvSpPr>
          <p:cNvPr id="9" name="CuadroTexto 8">
            <a:extLst>
              <a:ext uri="{FF2B5EF4-FFF2-40B4-BE49-F238E27FC236}">
                <a16:creationId xmlns:a16="http://schemas.microsoft.com/office/drawing/2014/main" id="{D281C3FB-3CA5-8B89-CBEA-BE344973267B}"/>
              </a:ext>
            </a:extLst>
          </p:cNvPr>
          <p:cNvSpPr txBox="1"/>
          <p:nvPr/>
        </p:nvSpPr>
        <p:spPr>
          <a:xfrm>
            <a:off x="1998465" y="6350696"/>
            <a:ext cx="6488483"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Se evidencia un fortalecimiento de la infraestructura tecnológica, destacando la optimización de equipos, la mejora de la conectividad institucional y la estabilidad de la red.</a:t>
            </a:r>
            <a:endParaRPr kumimoji="0" lang="es-EC"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72281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6110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C3175FD-F234-E433-1073-474632F58A39}"/>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C501BEAD-BF75-F159-8027-9E91BD0807A7}"/>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7CE23E77-5BF4-E377-A219-928EE2BFD83E}"/>
              </a:ext>
            </a:extLst>
          </p:cNvPr>
          <p:cNvSpPr txBox="1"/>
          <p:nvPr/>
        </p:nvSpPr>
        <p:spPr>
          <a:xfrm>
            <a:off x="900733" y="314515"/>
            <a:ext cx="4598008" cy="430887"/>
          </a:xfrm>
          <a:prstGeom prst="rect">
            <a:avLst/>
          </a:prstGeom>
          <a:noFill/>
        </p:spPr>
        <p:txBody>
          <a:bodyPr wrap="square" rtlCol="0">
            <a:spAutoFit/>
          </a:bodyPr>
          <a:lstStyle/>
          <a:p>
            <a:r>
              <a:rPr lang="es-EC" sz="2200" b="1" dirty="0">
                <a:solidFill>
                  <a:srgbClr val="1E3A8A"/>
                </a:solidFill>
                <a:latin typeface="Helvetica" pitchFamily="2" charset="77"/>
              </a:rPr>
              <a:t>EpiSIG — Gestión 2025</a:t>
            </a:r>
          </a:p>
        </p:txBody>
      </p:sp>
      <p:graphicFrame>
        <p:nvGraphicFramePr>
          <p:cNvPr id="4" name="Tabla 3">
            <a:extLst>
              <a:ext uri="{FF2B5EF4-FFF2-40B4-BE49-F238E27FC236}">
                <a16:creationId xmlns:a16="http://schemas.microsoft.com/office/drawing/2014/main" id="{4BC40C6B-1292-AE02-AF91-AFA394749D8F}"/>
              </a:ext>
            </a:extLst>
          </p:cNvPr>
          <p:cNvGraphicFramePr>
            <a:graphicFrameLocks noGrp="1"/>
          </p:cNvGraphicFramePr>
          <p:nvPr>
            <p:extLst>
              <p:ext uri="{D42A27DB-BD31-4B8C-83A1-F6EECF244321}">
                <p14:modId xmlns:p14="http://schemas.microsoft.com/office/powerpoint/2010/main" val="3720147462"/>
              </p:ext>
            </p:extLst>
          </p:nvPr>
        </p:nvGraphicFramePr>
        <p:xfrm>
          <a:off x="619738" y="1585725"/>
          <a:ext cx="7794937" cy="2926080"/>
        </p:xfrm>
        <a:graphic>
          <a:graphicData uri="http://schemas.openxmlformats.org/drawingml/2006/table">
            <a:tbl>
              <a:tblPr firstRow="1" bandRow="1">
                <a:tableStyleId>{5C22544A-7EE6-4342-B048-85BDC9FD1C3A}</a:tableStyleId>
              </a:tblPr>
              <a:tblGrid>
                <a:gridCol w="2275690">
                  <a:extLst>
                    <a:ext uri="{9D8B030D-6E8A-4147-A177-3AD203B41FA5}">
                      <a16:colId xmlns:a16="http://schemas.microsoft.com/office/drawing/2014/main" val="1777839541"/>
                    </a:ext>
                  </a:extLst>
                </a:gridCol>
                <a:gridCol w="5519247">
                  <a:extLst>
                    <a:ext uri="{9D8B030D-6E8A-4147-A177-3AD203B41FA5}">
                      <a16:colId xmlns:a16="http://schemas.microsoft.com/office/drawing/2014/main" val="4107669003"/>
                    </a:ext>
                  </a:extLst>
                </a:gridCol>
              </a:tblGrid>
              <a:tr h="252644">
                <a:tc>
                  <a:txBody>
                    <a:bodyPr/>
                    <a:lstStyle/>
                    <a:p>
                      <a:pPr algn="ctr"/>
                      <a:r>
                        <a:rPr lang="es-EC" sz="1800" b="1" dirty="0">
                          <a:solidFill>
                            <a:srgbClr val="FFFFFF"/>
                          </a:solidFill>
                          <a:latin typeface="Helvetica"/>
                          <a:cs typeface="Helvetica"/>
                        </a:rPr>
                        <a:t>Código</a:t>
                      </a:r>
                    </a:p>
                  </a:txBody>
                  <a:tcPr anchor="ctr">
                    <a:solidFill>
                      <a:srgbClr val="1E3A8A"/>
                    </a:solidFill>
                  </a:tcPr>
                </a:tc>
                <a:tc>
                  <a:txBody>
                    <a:bodyPr/>
                    <a:lstStyle/>
                    <a:p>
                      <a:pPr algn="ctr"/>
                      <a:r>
                        <a:rPr lang="es-EC" sz="1800" b="1" dirty="0">
                          <a:solidFill>
                            <a:srgbClr val="FFFFFF"/>
                          </a:solidFill>
                          <a:latin typeface="Helvetica"/>
                          <a:cs typeface="Helvetica"/>
                        </a:rPr>
                        <a:t>Descripción del Proyecto</a:t>
                      </a:r>
                    </a:p>
                  </a:txBody>
                  <a:tcPr anchor="ctr">
                    <a:solidFill>
                      <a:srgbClr val="1E3A8A"/>
                    </a:solidFill>
                  </a:tcPr>
                </a:tc>
                <a:extLst>
                  <a:ext uri="{0D108BD9-81ED-4DB2-BD59-A6C34878D82A}">
                    <a16:rowId xmlns:a16="http://schemas.microsoft.com/office/drawing/2014/main" val="2763150591"/>
                  </a:ext>
                </a:extLst>
              </a:tr>
              <a:tr h="400020">
                <a:tc>
                  <a:txBody>
                    <a:bodyPr/>
                    <a:lstStyle/>
                    <a:p>
                      <a:pPr algn="ctr"/>
                      <a:r>
                        <a:rPr lang="es-EC" sz="1600" b="1" dirty="0">
                          <a:solidFill>
                            <a:srgbClr val="1E3A8A"/>
                          </a:solidFill>
                          <a:latin typeface="Helvetica"/>
                          <a:cs typeface="Helvetica"/>
                        </a:rPr>
                        <a:t>INSPI PFI-IDi-18-2024</a:t>
                      </a:r>
                    </a:p>
                  </a:txBody>
                  <a:tcPr anchor="ctr">
                    <a:solidFill>
                      <a:srgbClr val="EFF6FF"/>
                    </a:solidFill>
                  </a:tcPr>
                </a:tc>
                <a:tc>
                  <a:txBody>
                    <a:bodyPr/>
                    <a:lstStyle/>
                    <a:p>
                      <a:pPr algn="l"/>
                      <a:r>
                        <a:rPr lang="es-MX" sz="1600" b="0" dirty="0">
                          <a:solidFill>
                            <a:srgbClr val="1E293B"/>
                          </a:solidFill>
                          <a:latin typeface="Helvetica"/>
                          <a:cs typeface="Helvetica"/>
                        </a:rPr>
                        <a:t>Evaluación del Costo-Beneficio TIE (Galápagos)</a:t>
                      </a:r>
                      <a:r>
                        <a:rPr lang="es-EC" sz="1600" b="0" dirty="0">
                          <a:solidFill>
                            <a:srgbClr val="1E293B"/>
                          </a:solidFill>
                          <a:latin typeface="Helvetica"/>
                          <a:cs typeface="Helvetica"/>
                        </a:rPr>
                        <a:t>. </a:t>
                      </a:r>
                      <a:r>
                        <a:rPr lang="es-EC" sz="1600" b="1" dirty="0">
                          <a:solidFill>
                            <a:srgbClr val="1E293B"/>
                          </a:solidFill>
                          <a:latin typeface="Helvetica"/>
                          <a:cs typeface="Helvetica"/>
                        </a:rPr>
                        <a:t>Avance anual del 74%</a:t>
                      </a:r>
                    </a:p>
                  </a:txBody>
                  <a:tcPr anchor="ctr">
                    <a:solidFill>
                      <a:srgbClr val="EFF6FF"/>
                    </a:solidFill>
                  </a:tcPr>
                </a:tc>
                <a:extLst>
                  <a:ext uri="{0D108BD9-81ED-4DB2-BD59-A6C34878D82A}">
                    <a16:rowId xmlns:a16="http://schemas.microsoft.com/office/drawing/2014/main" val="2544238755"/>
                  </a:ext>
                </a:extLst>
              </a:tr>
              <a:tr h="400020">
                <a:tc>
                  <a:txBody>
                    <a:bodyPr/>
                    <a:lstStyle/>
                    <a:p>
                      <a:pPr algn="ctr"/>
                      <a:r>
                        <a:rPr lang="es-EC" sz="1600" b="1" dirty="0">
                          <a:solidFill>
                            <a:srgbClr val="1E3A8A"/>
                          </a:solidFill>
                          <a:latin typeface="Helvetica"/>
                          <a:cs typeface="Helvetica"/>
                        </a:rPr>
                        <a:t>INSPI PFI-IDi-14-2024</a:t>
                      </a:r>
                    </a:p>
                  </a:txBody>
                  <a:tcPr anchor="ctr">
                    <a:solidFill>
                      <a:srgbClr val="FFFFFF"/>
                    </a:solidFill>
                  </a:tcPr>
                </a:tc>
                <a:tc>
                  <a:txBody>
                    <a:bodyPr/>
                    <a:lstStyle/>
                    <a:p>
                      <a:pPr algn="l"/>
                      <a:r>
                        <a:rPr lang="es-MX" sz="1600" b="0" dirty="0">
                          <a:solidFill>
                            <a:srgbClr val="1E293B"/>
                          </a:solidFill>
                          <a:latin typeface="Helvetica"/>
                          <a:cs typeface="Helvetica"/>
                        </a:rPr>
                        <a:t>Impacto de la contaminación atmosférica en la salud respiratoria de Quito y Rumiñahui</a:t>
                      </a:r>
                      <a:r>
                        <a:rPr lang="es-EC" sz="1600" b="0" dirty="0">
                          <a:solidFill>
                            <a:srgbClr val="1E293B"/>
                          </a:solidFill>
                          <a:latin typeface="Helvetica"/>
                          <a:cs typeface="Helvetica"/>
                        </a:rPr>
                        <a:t>. </a:t>
                      </a:r>
                      <a:r>
                        <a:rPr lang="es-EC" sz="1600" b="1" dirty="0">
                          <a:solidFill>
                            <a:srgbClr val="1E293B"/>
                          </a:solidFill>
                          <a:latin typeface="Helvetica"/>
                          <a:cs typeface="Helvetica"/>
                        </a:rPr>
                        <a:t>Avance anual del 64%</a:t>
                      </a:r>
                    </a:p>
                  </a:txBody>
                  <a:tcPr anchor="ctr">
                    <a:solidFill>
                      <a:srgbClr val="FFFFFF"/>
                    </a:solidFill>
                  </a:tcPr>
                </a:tc>
                <a:extLst>
                  <a:ext uri="{0D108BD9-81ED-4DB2-BD59-A6C34878D82A}">
                    <a16:rowId xmlns:a16="http://schemas.microsoft.com/office/drawing/2014/main" val="1900434337"/>
                  </a:ext>
                </a:extLst>
              </a:tr>
              <a:tr h="568449">
                <a:tc>
                  <a:txBody>
                    <a:bodyPr/>
                    <a:lstStyle/>
                    <a:p>
                      <a:pPr algn="ctr"/>
                      <a:r>
                        <a:rPr lang="es-EC" sz="1600" b="1" dirty="0">
                          <a:solidFill>
                            <a:srgbClr val="1E3A8A"/>
                          </a:solidFill>
                          <a:latin typeface="Helvetica"/>
                          <a:cs typeface="Helvetica"/>
                        </a:rPr>
                        <a:t>CONVOCATORIA INTERNACIONAL </a:t>
                      </a:r>
                      <a:r>
                        <a:rPr lang="es-EC" sz="1600" b="1" i="1" dirty="0">
                          <a:solidFill>
                            <a:srgbClr val="1E3A8A"/>
                          </a:solidFill>
                          <a:latin typeface="Helvetica"/>
                          <a:cs typeface="Helvetica"/>
                        </a:rPr>
                        <a:t>PANDEMIC FUND</a:t>
                      </a:r>
                    </a:p>
                  </a:txBody>
                  <a:tcPr anchor="ctr">
                    <a:solidFill>
                      <a:srgbClr val="EFF6FF"/>
                    </a:solidFill>
                  </a:tcPr>
                </a:tc>
                <a:tc>
                  <a:txBody>
                    <a:bodyPr/>
                    <a:lstStyle/>
                    <a:p>
                      <a:pPr algn="l"/>
                      <a:r>
                        <a:rPr lang="es-MX" sz="1600" b="0" dirty="0">
                          <a:solidFill>
                            <a:srgbClr val="1E293B"/>
                          </a:solidFill>
                          <a:latin typeface="Helvetica"/>
                          <a:cs typeface="Helvetica"/>
                        </a:rPr>
                        <a:t>Solución tecnológica de software orientada a la integración y gestión eficiente de datos en el Sistema Nacional de Salud.</a:t>
                      </a:r>
                    </a:p>
                  </a:txBody>
                  <a:tcPr anchor="ctr">
                    <a:solidFill>
                      <a:srgbClr val="EFF6FF"/>
                    </a:solidFill>
                  </a:tcPr>
                </a:tc>
                <a:extLst>
                  <a:ext uri="{0D108BD9-81ED-4DB2-BD59-A6C34878D82A}">
                    <a16:rowId xmlns:a16="http://schemas.microsoft.com/office/drawing/2014/main" val="2383312113"/>
                  </a:ext>
                </a:extLst>
              </a:tr>
              <a:tr h="400020">
                <a:tc>
                  <a:txBody>
                    <a:bodyPr/>
                    <a:lstStyle/>
                    <a:p>
                      <a:pPr algn="ctr"/>
                      <a:r>
                        <a:rPr lang="es-EC" sz="1600" b="1" dirty="0">
                          <a:solidFill>
                            <a:srgbClr val="1E3A8A"/>
                          </a:solidFill>
                          <a:latin typeface="Helvetica"/>
                          <a:cs typeface="Helvetica"/>
                        </a:rPr>
                        <a:t>VectoSalud</a:t>
                      </a:r>
                    </a:p>
                  </a:txBody>
                  <a:tcPr anchor="ctr">
                    <a:solidFill>
                      <a:srgbClr val="FFFFFF"/>
                    </a:solidFill>
                  </a:tcPr>
                </a:tc>
                <a:tc>
                  <a:txBody>
                    <a:bodyPr/>
                    <a:lstStyle/>
                    <a:p>
                      <a:pPr algn="l"/>
                      <a:r>
                        <a:rPr lang="es-MX" sz="1600" b="0" dirty="0">
                          <a:solidFill>
                            <a:srgbClr val="1E293B"/>
                          </a:solidFill>
                          <a:latin typeface="Helvetica"/>
                          <a:cs typeface="Helvetica"/>
                        </a:rPr>
                        <a:t>Desarrollo del aplicativo Shiny para vigilancia y análisis vectorial.</a:t>
                      </a:r>
                      <a:endParaRPr lang="es-EC" sz="1600" b="0" dirty="0">
                        <a:solidFill>
                          <a:srgbClr val="1E293B"/>
                        </a:solidFill>
                        <a:latin typeface="Helvetica"/>
                        <a:cs typeface="Helvetica"/>
                      </a:endParaRPr>
                    </a:p>
                  </a:txBody>
                  <a:tcPr anchor="ctr">
                    <a:solidFill>
                      <a:srgbClr val="FFFFFF"/>
                    </a:solidFill>
                  </a:tcPr>
                </a:tc>
                <a:extLst>
                  <a:ext uri="{0D108BD9-81ED-4DB2-BD59-A6C34878D82A}">
                    <a16:rowId xmlns:a16="http://schemas.microsoft.com/office/drawing/2014/main" val="1393099820"/>
                  </a:ext>
                </a:extLst>
              </a:tr>
            </a:tbl>
          </a:graphicData>
        </a:graphic>
      </p:graphicFrame>
      <p:sp>
        <p:nvSpPr>
          <p:cNvPr id="6" name="TextBox 8">
            <a:extLst>
              <a:ext uri="{FF2B5EF4-FFF2-40B4-BE49-F238E27FC236}">
                <a16:creationId xmlns:a16="http://schemas.microsoft.com/office/drawing/2014/main" id="{68E78C8B-E29F-51BB-2675-1C77B8621A82}"/>
              </a:ext>
            </a:extLst>
          </p:cNvPr>
          <p:cNvSpPr txBox="1"/>
          <p:nvPr/>
        </p:nvSpPr>
        <p:spPr>
          <a:xfrm>
            <a:off x="659363" y="966059"/>
            <a:ext cx="7874189" cy="492443"/>
          </a:xfrm>
          <a:prstGeom prst="rect">
            <a:avLst/>
          </a:prstGeom>
          <a:noFill/>
        </p:spPr>
        <p:txBody>
          <a:bodyPr wrap="square" lIns="0" tIns="0" rIns="0" bIns="0" anchor="t">
            <a:spAutoFit/>
          </a:bodyPr>
          <a:lstStyle/>
          <a:p>
            <a:pPr algn="just"/>
            <a:r>
              <a:rPr lang="es-MX" sz="1600" i="1" noProof="0" dirty="0">
                <a:latin typeface="Helvetica"/>
              </a:rPr>
              <a:t>Durante el 2025, EpiSIG trabajó en </a:t>
            </a:r>
            <a:r>
              <a:rPr lang="es-MX" sz="1600" b="1" i="1" noProof="0" dirty="0">
                <a:latin typeface="Helvetica"/>
              </a:rPr>
              <a:t>proyectos y propuestas de investigación y </a:t>
            </a:r>
            <a:r>
              <a:rPr lang="es-EC" sz="1600" b="1" i="1" noProof="0" dirty="0">
                <a:latin typeface="Helvetica"/>
              </a:rPr>
              <a:t>tecnológicas</a:t>
            </a:r>
            <a:r>
              <a:rPr lang="es-MX" sz="1600" b="1" i="1" noProof="0" dirty="0">
                <a:latin typeface="Helvetica"/>
              </a:rPr>
              <a:t> </a:t>
            </a:r>
            <a:r>
              <a:rPr lang="es-MX" sz="1600" i="1" noProof="0" dirty="0">
                <a:latin typeface="Helvetica"/>
              </a:rPr>
              <a:t>enfocadas en la TIE, afecciones respiratorias y sistemas de información</a:t>
            </a:r>
            <a:r>
              <a:rPr lang="es-EC" sz="1600" i="1" dirty="0">
                <a:latin typeface="Helvetica"/>
              </a:rPr>
              <a:t>:</a:t>
            </a:r>
            <a:endParaRPr lang="es-EC" sz="1600" i="1" noProof="0" dirty="0">
              <a:latin typeface="Helvetica"/>
            </a:endParaRPr>
          </a:p>
        </p:txBody>
      </p:sp>
      <p:graphicFrame>
        <p:nvGraphicFramePr>
          <p:cNvPr id="37" name="Tabla 36">
            <a:extLst>
              <a:ext uri="{FF2B5EF4-FFF2-40B4-BE49-F238E27FC236}">
                <a16:creationId xmlns:a16="http://schemas.microsoft.com/office/drawing/2014/main" id="{F025A6A8-C568-CFA8-9526-69EF4B620845}"/>
              </a:ext>
            </a:extLst>
          </p:cNvPr>
          <p:cNvGraphicFramePr>
            <a:graphicFrameLocks noGrp="1"/>
          </p:cNvGraphicFramePr>
          <p:nvPr>
            <p:extLst>
              <p:ext uri="{D42A27DB-BD31-4B8C-83A1-F6EECF244321}">
                <p14:modId xmlns:p14="http://schemas.microsoft.com/office/powerpoint/2010/main" val="626144751"/>
              </p:ext>
            </p:extLst>
          </p:nvPr>
        </p:nvGraphicFramePr>
        <p:xfrm>
          <a:off x="698990" y="5343161"/>
          <a:ext cx="7794937" cy="2103120"/>
        </p:xfrm>
        <a:graphic>
          <a:graphicData uri="http://schemas.openxmlformats.org/drawingml/2006/table">
            <a:tbl>
              <a:tblPr firstRow="1" bandRow="1">
                <a:tableStyleId>{5C22544A-7EE6-4342-B048-85BDC9FD1C3A}</a:tableStyleId>
              </a:tblPr>
              <a:tblGrid>
                <a:gridCol w="2222215">
                  <a:extLst>
                    <a:ext uri="{9D8B030D-6E8A-4147-A177-3AD203B41FA5}">
                      <a16:colId xmlns:a16="http://schemas.microsoft.com/office/drawing/2014/main" val="1777839541"/>
                    </a:ext>
                  </a:extLst>
                </a:gridCol>
                <a:gridCol w="5572722">
                  <a:extLst>
                    <a:ext uri="{9D8B030D-6E8A-4147-A177-3AD203B41FA5}">
                      <a16:colId xmlns:a16="http://schemas.microsoft.com/office/drawing/2014/main" val="4107669003"/>
                    </a:ext>
                  </a:extLst>
                </a:gridCol>
              </a:tblGrid>
              <a:tr h="142352">
                <a:tc>
                  <a:txBody>
                    <a:bodyPr/>
                    <a:lstStyle/>
                    <a:p>
                      <a:pPr algn="ctr"/>
                      <a:r>
                        <a:rPr lang="es-EC" sz="1800" b="1" dirty="0">
                          <a:solidFill>
                            <a:srgbClr val="FFFFFF"/>
                          </a:solidFill>
                          <a:latin typeface="Helvetica"/>
                          <a:cs typeface="Helvetica"/>
                        </a:rPr>
                        <a:t>Revista</a:t>
                      </a:r>
                    </a:p>
                  </a:txBody>
                  <a:tcPr anchor="ctr">
                    <a:solidFill>
                      <a:srgbClr val="1E3A8A"/>
                    </a:solidFill>
                  </a:tcPr>
                </a:tc>
                <a:tc>
                  <a:txBody>
                    <a:bodyPr/>
                    <a:lstStyle/>
                    <a:p>
                      <a:pPr algn="ctr"/>
                      <a:r>
                        <a:rPr lang="es-EC" sz="1800" b="1" dirty="0">
                          <a:solidFill>
                            <a:srgbClr val="FFFFFF"/>
                          </a:solidFill>
                          <a:latin typeface="Helvetica"/>
                          <a:cs typeface="Helvetica"/>
                        </a:rPr>
                        <a:t>Título</a:t>
                      </a:r>
                    </a:p>
                  </a:txBody>
                  <a:tcPr anchor="ctr">
                    <a:solidFill>
                      <a:srgbClr val="1E3A8A"/>
                    </a:solidFill>
                  </a:tcPr>
                </a:tc>
                <a:extLst>
                  <a:ext uri="{0D108BD9-81ED-4DB2-BD59-A6C34878D82A}">
                    <a16:rowId xmlns:a16="http://schemas.microsoft.com/office/drawing/2014/main" val="2763150591"/>
                  </a:ext>
                </a:extLst>
              </a:tr>
              <a:tr h="330697">
                <a:tc>
                  <a:txBody>
                    <a:bodyPr/>
                    <a:lstStyle/>
                    <a:p>
                      <a:pPr algn="ctr"/>
                      <a:r>
                        <a:rPr lang="es-EC" sz="1600" b="1" i="0" noProof="0" dirty="0" err="1">
                          <a:solidFill>
                            <a:srgbClr val="1E3A8A"/>
                          </a:solidFill>
                          <a:latin typeface="Helvetica"/>
                        </a:rPr>
                        <a:t>Int</a:t>
                      </a:r>
                      <a:r>
                        <a:rPr lang="es-EC" sz="1600" b="1" i="0" noProof="0" dirty="0">
                          <a:solidFill>
                            <a:srgbClr val="1E3A8A"/>
                          </a:solidFill>
                          <a:latin typeface="Helvetica"/>
                        </a:rPr>
                        <a:t>. J. </a:t>
                      </a:r>
                      <a:r>
                        <a:rPr lang="es-EC" sz="1600" b="1" i="0" noProof="0" dirty="0" err="1">
                          <a:solidFill>
                            <a:srgbClr val="1E3A8A"/>
                          </a:solidFill>
                          <a:latin typeface="Helvetica"/>
                        </a:rPr>
                        <a:t>Environ</a:t>
                      </a:r>
                      <a:r>
                        <a:rPr lang="es-EC" sz="1600" b="1" i="0" noProof="0" dirty="0">
                          <a:solidFill>
                            <a:srgbClr val="1E3A8A"/>
                          </a:solidFill>
                          <a:latin typeface="Helvetica"/>
                        </a:rPr>
                        <a:t>. Res. Public Health </a:t>
                      </a:r>
                      <a:r>
                        <a:rPr lang="es-EC" sz="1600" b="1" i="0" noProof="0" dirty="0">
                          <a:solidFill>
                            <a:srgbClr val="2563EB"/>
                          </a:solidFill>
                          <a:latin typeface="Helvetica"/>
                        </a:rPr>
                        <a:t>[Q2]</a:t>
                      </a:r>
                      <a:endParaRPr lang="es-EC" sz="1600" b="1" dirty="0">
                        <a:solidFill>
                          <a:srgbClr val="1E3A8A"/>
                        </a:solidFill>
                        <a:latin typeface="Helvetica"/>
                        <a:cs typeface="Helvetica"/>
                      </a:endParaRPr>
                    </a:p>
                  </a:txBody>
                  <a:tcPr anchor="ctr">
                    <a:solidFill>
                      <a:srgbClr val="EFF6FF"/>
                    </a:solidFill>
                  </a:tcPr>
                </a:tc>
                <a:tc>
                  <a:txBody>
                    <a:bodyPr/>
                    <a:lstStyle/>
                    <a:p>
                      <a:pPr algn="l"/>
                      <a:r>
                        <a:rPr lang="es-EC" sz="1600" b="1" i="0" noProof="0" dirty="0">
                          <a:solidFill>
                            <a:srgbClr val="15803D"/>
                          </a:solidFill>
                          <a:latin typeface="Helvetica"/>
                        </a:rPr>
                        <a:t>Publicado </a:t>
                      </a:r>
                      <a:r>
                        <a:rPr lang="en-US" sz="1600" b="0" dirty="0">
                          <a:solidFill>
                            <a:srgbClr val="1E293B"/>
                          </a:solidFill>
                          <a:latin typeface="Helvetica"/>
                          <a:cs typeface="Helvetica"/>
                        </a:rPr>
                        <a:t>"Spatial Modeling of the Potential Distribution of Dengue in the City of Manta, Ecuador"</a:t>
                      </a:r>
                      <a:endParaRPr lang="es-EC" sz="1600" b="0" dirty="0">
                        <a:solidFill>
                          <a:srgbClr val="1E293B"/>
                        </a:solidFill>
                        <a:latin typeface="Helvetica"/>
                        <a:cs typeface="Helvetica"/>
                      </a:endParaRPr>
                    </a:p>
                  </a:txBody>
                  <a:tcPr anchor="ctr">
                    <a:solidFill>
                      <a:srgbClr val="EFF6FF"/>
                    </a:solidFill>
                  </a:tcPr>
                </a:tc>
                <a:extLst>
                  <a:ext uri="{0D108BD9-81ED-4DB2-BD59-A6C34878D82A}">
                    <a16:rowId xmlns:a16="http://schemas.microsoft.com/office/drawing/2014/main" val="2544238755"/>
                  </a:ext>
                </a:extLst>
              </a:tr>
              <a:tr h="330697">
                <a:tc>
                  <a:txBody>
                    <a:bodyPr/>
                    <a:lstStyle/>
                    <a:p>
                      <a:pPr algn="ctr"/>
                      <a:r>
                        <a:rPr lang="es-EC" sz="1600" b="1" i="0" noProof="0" dirty="0">
                          <a:solidFill>
                            <a:srgbClr val="1E3A8A"/>
                          </a:solidFill>
                          <a:latin typeface="Helvetica"/>
                          <a:cs typeface="Helvetica"/>
                        </a:rPr>
                        <a:t>INSPILIP</a:t>
                      </a:r>
                      <a:endParaRPr lang="es-EC" sz="1600" b="1" dirty="0">
                        <a:solidFill>
                          <a:srgbClr val="1E3A8A"/>
                        </a:solidFill>
                        <a:latin typeface="Helvetica"/>
                        <a:cs typeface="Helvetica"/>
                      </a:endParaRPr>
                    </a:p>
                  </a:txBody>
                  <a:tcPr anchor="ctr">
                    <a:solidFill>
                      <a:srgbClr val="FFFFFF"/>
                    </a:solidFill>
                  </a:tcPr>
                </a:tc>
                <a:tc>
                  <a:txBody>
                    <a:bodyPr/>
                    <a:lstStyle/>
                    <a:p>
                      <a:pPr algn="l"/>
                      <a:r>
                        <a:rPr lang="es-EC" sz="1600" b="1" i="0" noProof="0" dirty="0">
                          <a:solidFill>
                            <a:srgbClr val="15803D"/>
                          </a:solidFill>
                          <a:latin typeface="Helvetica"/>
                        </a:rPr>
                        <a:t>Aceptado </a:t>
                      </a:r>
                      <a:r>
                        <a:rPr lang="es-MX" sz="1600" b="0" dirty="0">
                          <a:solidFill>
                            <a:srgbClr val="1E293B"/>
                          </a:solidFill>
                          <a:latin typeface="Helvetica"/>
                          <a:cs typeface="Helvetica"/>
                        </a:rPr>
                        <a:t>"Evolución de la mortalidad por enfermedades no transmisibles en Ecuador (2017-2023)"</a:t>
                      </a:r>
                    </a:p>
                  </a:txBody>
                  <a:tcPr anchor="ctr">
                    <a:solidFill>
                      <a:srgbClr val="FFFFFF"/>
                    </a:solidFill>
                  </a:tcPr>
                </a:tc>
                <a:extLst>
                  <a:ext uri="{0D108BD9-81ED-4DB2-BD59-A6C34878D82A}">
                    <a16:rowId xmlns:a16="http://schemas.microsoft.com/office/drawing/2014/main" val="1900434337"/>
                  </a:ext>
                </a:extLst>
              </a:tr>
              <a:tr h="330697">
                <a:tc>
                  <a:txBody>
                    <a:bodyPr/>
                    <a:lstStyle/>
                    <a:p>
                      <a:pPr algn="ctr"/>
                      <a:r>
                        <a:rPr lang="es-MX" sz="1600" b="1" i="0" noProof="0" dirty="0">
                          <a:solidFill>
                            <a:srgbClr val="1E3A8A"/>
                          </a:solidFill>
                          <a:latin typeface="Helvetica"/>
                        </a:rPr>
                        <a:t>Fac. Cienc. Méd. Universidad Cuenca </a:t>
                      </a:r>
                      <a:endParaRPr lang="es-EC" sz="1600" b="1" dirty="0">
                        <a:solidFill>
                          <a:srgbClr val="1E3A8A"/>
                        </a:solidFill>
                        <a:latin typeface="Helvetica"/>
                        <a:cs typeface="Helvetica"/>
                      </a:endParaRPr>
                    </a:p>
                  </a:txBody>
                  <a:tcPr anchor="ctr">
                    <a:solidFill>
                      <a:srgbClr val="EFF6FF"/>
                    </a:solidFill>
                  </a:tcPr>
                </a:tc>
                <a:tc>
                  <a:txBody>
                    <a:bodyPr/>
                    <a:lstStyle/>
                    <a:p>
                      <a:pPr algn="l"/>
                      <a:r>
                        <a:rPr lang="es-EC" sz="1600" b="1" i="0" noProof="0" dirty="0">
                          <a:solidFill>
                            <a:srgbClr val="64748B"/>
                          </a:solidFill>
                          <a:latin typeface="Helvetica"/>
                        </a:rPr>
                        <a:t>Submitido “</a:t>
                      </a:r>
                      <a:r>
                        <a:rPr lang="es-EC" sz="1600" b="0" noProof="0" dirty="0">
                          <a:solidFill>
                            <a:srgbClr val="1E293B"/>
                          </a:solidFill>
                          <a:latin typeface="Helvetica"/>
                          <a:cs typeface="Helvetica"/>
                        </a:rPr>
                        <a:t>Factores de riesgo asociados a enfermedad cerebrovascular isquémica </a:t>
                      </a:r>
                      <a:r>
                        <a:rPr lang="en-US" sz="1600" b="0" dirty="0">
                          <a:solidFill>
                            <a:srgbClr val="1E293B"/>
                          </a:solidFill>
                          <a:latin typeface="Helvetica"/>
                          <a:cs typeface="Helvetica"/>
                        </a:rPr>
                        <a:t>(…)”</a:t>
                      </a:r>
                      <a:endParaRPr lang="es-EC" sz="1600" b="0" dirty="0">
                        <a:solidFill>
                          <a:srgbClr val="1E293B"/>
                        </a:solidFill>
                        <a:latin typeface="Helvetica"/>
                        <a:cs typeface="Helvetica"/>
                      </a:endParaRPr>
                    </a:p>
                  </a:txBody>
                  <a:tcPr anchor="ctr">
                    <a:solidFill>
                      <a:srgbClr val="EFF6FF"/>
                    </a:solidFill>
                  </a:tcPr>
                </a:tc>
                <a:extLst>
                  <a:ext uri="{0D108BD9-81ED-4DB2-BD59-A6C34878D82A}">
                    <a16:rowId xmlns:a16="http://schemas.microsoft.com/office/drawing/2014/main" val="2383312113"/>
                  </a:ext>
                </a:extLst>
              </a:tr>
            </a:tbl>
          </a:graphicData>
        </a:graphic>
      </p:graphicFrame>
      <p:sp>
        <p:nvSpPr>
          <p:cNvPr id="39" name="TextBox 8">
            <a:extLst>
              <a:ext uri="{FF2B5EF4-FFF2-40B4-BE49-F238E27FC236}">
                <a16:creationId xmlns:a16="http://schemas.microsoft.com/office/drawing/2014/main" id="{988664D4-B4C8-9302-CC4A-69D8717D6DF8}"/>
              </a:ext>
            </a:extLst>
          </p:cNvPr>
          <p:cNvSpPr txBox="1"/>
          <p:nvPr/>
        </p:nvSpPr>
        <p:spPr>
          <a:xfrm>
            <a:off x="698990" y="4701093"/>
            <a:ext cx="7794937" cy="553998"/>
          </a:xfrm>
          <a:prstGeom prst="rect">
            <a:avLst/>
          </a:prstGeom>
          <a:noFill/>
        </p:spPr>
        <p:txBody>
          <a:bodyPr wrap="square" lIns="0" tIns="0" rIns="0" bIns="0" anchor="t">
            <a:spAutoFit/>
          </a:bodyPr>
          <a:lstStyle/>
          <a:p>
            <a:pPr algn="just"/>
            <a:r>
              <a:rPr lang="es-MX" i="1" noProof="0" dirty="0">
                <a:latin typeface="Helvetica"/>
              </a:rPr>
              <a:t>En colaboración con el CIREV se logró una publicación (Q2), y se trabajó en dos artículos sobre Enfermedades No Transmisibles.</a:t>
            </a:r>
            <a:endParaRPr lang="es-EC" i="1" noProof="0" dirty="0">
              <a:latin typeface="Helvetica"/>
            </a:endParaRPr>
          </a:p>
        </p:txBody>
      </p:sp>
      <p:grpSp>
        <p:nvGrpSpPr>
          <p:cNvPr id="58" name="Grupo 57">
            <a:extLst>
              <a:ext uri="{FF2B5EF4-FFF2-40B4-BE49-F238E27FC236}">
                <a16:creationId xmlns:a16="http://schemas.microsoft.com/office/drawing/2014/main" id="{AF970E6F-BEE3-F33A-3539-30823755D6F8}"/>
              </a:ext>
            </a:extLst>
          </p:cNvPr>
          <p:cNvGrpSpPr/>
          <p:nvPr/>
        </p:nvGrpSpPr>
        <p:grpSpPr>
          <a:xfrm>
            <a:off x="9229900" y="1054064"/>
            <a:ext cx="2603874" cy="1459974"/>
            <a:chOff x="9073695" y="891318"/>
            <a:chExt cx="2603874" cy="1459974"/>
          </a:xfrm>
        </p:grpSpPr>
        <p:sp>
          <p:nvSpPr>
            <p:cNvPr id="55" name="Rounded Rectangle 48">
              <a:extLst>
                <a:ext uri="{FF2B5EF4-FFF2-40B4-BE49-F238E27FC236}">
                  <a16:creationId xmlns:a16="http://schemas.microsoft.com/office/drawing/2014/main" id="{42273826-015E-2BA6-9920-67F24A8B6F37}"/>
                </a:ext>
              </a:extLst>
            </p:cNvPr>
            <p:cNvSpPr/>
            <p:nvPr/>
          </p:nvSpPr>
          <p:spPr>
            <a:xfrm>
              <a:off x="9073695" y="891318"/>
              <a:ext cx="2603874" cy="1459974"/>
            </a:xfrm>
            <a:prstGeom prst="roundRect">
              <a:avLst/>
            </a:prstGeom>
            <a:solidFill>
              <a:srgbClr val="F1F5F9"/>
            </a:solidFill>
            <a:ln w="9525">
              <a:solidFill>
                <a:srgbClr val="CBD5E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endParaRPr lang="es-EC" noProof="0" dirty="0"/>
            </a:p>
          </p:txBody>
        </p:sp>
        <p:sp>
          <p:nvSpPr>
            <p:cNvPr id="53" name="CuadroTexto 52">
              <a:extLst>
                <a:ext uri="{FF2B5EF4-FFF2-40B4-BE49-F238E27FC236}">
                  <a16:creationId xmlns:a16="http://schemas.microsoft.com/office/drawing/2014/main" id="{5D4D78F0-8CDB-BC86-7FDB-A04BB8CC09FB}"/>
                </a:ext>
              </a:extLst>
            </p:cNvPr>
            <p:cNvSpPr txBox="1"/>
            <p:nvPr/>
          </p:nvSpPr>
          <p:spPr>
            <a:xfrm>
              <a:off x="9298699" y="1050920"/>
              <a:ext cx="2378869" cy="1200329"/>
            </a:xfrm>
            <a:prstGeom prst="rect">
              <a:avLst/>
            </a:prstGeom>
            <a:noFill/>
          </p:spPr>
          <p:txBody>
            <a:bodyPr wrap="square">
              <a:spAutoFit/>
            </a:bodyPr>
            <a:lstStyle/>
            <a:p>
              <a:r>
                <a:rPr lang="es-MX" sz="1800" b="1" dirty="0">
                  <a:solidFill>
                    <a:srgbClr val="1E293B"/>
                  </a:solidFill>
                  <a:latin typeface="Helvetica"/>
                  <a:cs typeface="Helvetica"/>
                </a:rPr>
                <a:t>Prototipo aplicativo VectoSalud </a:t>
              </a:r>
              <a:r>
                <a:rPr lang="es-MX" sz="1800" dirty="0">
                  <a:solidFill>
                    <a:srgbClr val="1E293B"/>
                  </a:solidFill>
                  <a:latin typeface="Helvetica"/>
                  <a:cs typeface="Helvetica"/>
                </a:rPr>
                <a:t>para vigilancia y análisis vectorial</a:t>
              </a:r>
              <a:endParaRPr lang="es-EC" dirty="0"/>
            </a:p>
          </p:txBody>
        </p:sp>
        <p:sp>
          <p:nvSpPr>
            <p:cNvPr id="57" name="Rectangle 49">
              <a:extLst>
                <a:ext uri="{FF2B5EF4-FFF2-40B4-BE49-F238E27FC236}">
                  <a16:creationId xmlns:a16="http://schemas.microsoft.com/office/drawing/2014/main" id="{A97E8BBF-4167-FD1F-6D40-32D2E28655A5}"/>
                </a:ext>
              </a:extLst>
            </p:cNvPr>
            <p:cNvSpPr/>
            <p:nvPr/>
          </p:nvSpPr>
          <p:spPr>
            <a:xfrm>
              <a:off x="9234412" y="1135956"/>
              <a:ext cx="60127" cy="188649"/>
            </a:xfrm>
            <a:prstGeom prst="rect">
              <a:avLst/>
            </a:prstGeom>
            <a:solidFill>
              <a:srgbClr val="1E3A8A"/>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endParaRPr lang="es-EC" noProof="0" dirty="0"/>
            </a:p>
          </p:txBody>
        </p:sp>
      </p:grpSp>
      <p:sp>
        <p:nvSpPr>
          <p:cNvPr id="71" name="CuadroTexto 70">
            <a:extLst>
              <a:ext uri="{FF2B5EF4-FFF2-40B4-BE49-F238E27FC236}">
                <a16:creationId xmlns:a16="http://schemas.microsoft.com/office/drawing/2014/main" id="{80829772-DBF3-85B0-43AF-528EEC574DF9}"/>
              </a:ext>
            </a:extLst>
          </p:cNvPr>
          <p:cNvSpPr txBox="1"/>
          <p:nvPr/>
        </p:nvSpPr>
        <p:spPr>
          <a:xfrm>
            <a:off x="9229900" y="387429"/>
            <a:ext cx="7870030" cy="369332"/>
          </a:xfrm>
          <a:prstGeom prst="rect">
            <a:avLst/>
          </a:prstGeom>
          <a:noFill/>
        </p:spPr>
        <p:txBody>
          <a:bodyPr wrap="square">
            <a:spAutoFit/>
          </a:bodyPr>
          <a:lstStyle/>
          <a:p>
            <a:pPr algn="just"/>
            <a:r>
              <a:rPr lang="es-EC" i="1" dirty="0">
                <a:latin typeface="Helvetica" panose="020B0604020202020204" pitchFamily="34" charset="0"/>
                <a:cs typeface="Helvetica" panose="020B0604020202020204" pitchFamily="34" charset="0"/>
              </a:rPr>
              <a:t>Se continuó fortaleciendo la operatividad del sistema </a:t>
            </a:r>
            <a:r>
              <a:rPr lang="es-EC" b="1" i="1" dirty="0">
                <a:latin typeface="Helvetica" panose="020B0604020202020204" pitchFamily="34" charset="0"/>
                <a:cs typeface="Helvetica" panose="020B0604020202020204" pitchFamily="34" charset="0"/>
              </a:rPr>
              <a:t>VectoSalud:</a:t>
            </a:r>
            <a:endParaRPr lang="es-EC" i="1" dirty="0">
              <a:latin typeface="Helvetica" panose="020B0604020202020204" pitchFamily="34" charset="0"/>
              <a:cs typeface="Helvetica" panose="020B0604020202020204" pitchFamily="34" charset="0"/>
            </a:endParaRPr>
          </a:p>
        </p:txBody>
      </p:sp>
      <p:pic>
        <p:nvPicPr>
          <p:cNvPr id="9" name="Imagen 8">
            <a:extLst>
              <a:ext uri="{FF2B5EF4-FFF2-40B4-BE49-F238E27FC236}">
                <a16:creationId xmlns:a16="http://schemas.microsoft.com/office/drawing/2014/main" id="{B5D43694-33F5-80A2-7FC7-C02EDBE48FF3}"/>
              </a:ext>
            </a:extLst>
          </p:cNvPr>
          <p:cNvPicPr>
            <a:picLocks noChangeAspect="1"/>
          </p:cNvPicPr>
          <p:nvPr/>
        </p:nvPicPr>
        <p:blipFill>
          <a:blip r:embed="rId4"/>
          <a:stretch>
            <a:fillRect/>
          </a:stretch>
        </p:blipFill>
        <p:spPr>
          <a:xfrm>
            <a:off x="11971534" y="1054064"/>
            <a:ext cx="5785481" cy="6573752"/>
          </a:xfrm>
          <a:prstGeom prst="rect">
            <a:avLst/>
          </a:prstGeom>
        </p:spPr>
      </p:pic>
    </p:spTree>
    <p:extLst>
      <p:ext uri="{BB962C8B-B14F-4D97-AF65-F5344CB8AC3E}">
        <p14:creationId xmlns:p14="http://schemas.microsoft.com/office/powerpoint/2010/main" val="3336212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03A4FB-7D54-428F-54FB-D7B2B6276005}"/>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4BD6ABB2-8DD8-15BB-968B-B0276ABB3D43}"/>
              </a:ext>
            </a:extLst>
          </p:cNvPr>
          <p:cNvPicPr>
            <a:picLocks noChangeAspect="1"/>
          </p:cNvPicPr>
          <p:nvPr/>
        </p:nvPicPr>
        <p:blipFill rotWithShape="1">
          <a:blip r:embed="rId3"/>
          <a:srcRect l="80518"/>
          <a:stretch/>
        </p:blipFill>
        <p:spPr>
          <a:xfrm>
            <a:off x="0" y="260933"/>
            <a:ext cx="623898" cy="630385"/>
          </a:xfrm>
          <a:prstGeom prst="rect">
            <a:avLst/>
          </a:prstGeom>
        </p:spPr>
      </p:pic>
      <p:sp>
        <p:nvSpPr>
          <p:cNvPr id="8" name="CuadroTexto 7">
            <a:extLst>
              <a:ext uri="{FF2B5EF4-FFF2-40B4-BE49-F238E27FC236}">
                <a16:creationId xmlns:a16="http://schemas.microsoft.com/office/drawing/2014/main" id="{188ABFB6-0EA4-42F9-7BCD-D3FB0251BE7F}"/>
              </a:ext>
            </a:extLst>
          </p:cNvPr>
          <p:cNvSpPr txBox="1"/>
          <p:nvPr/>
        </p:nvSpPr>
        <p:spPr>
          <a:xfrm>
            <a:off x="900733" y="314515"/>
            <a:ext cx="4598008" cy="430887"/>
          </a:xfrm>
          <a:prstGeom prst="rect">
            <a:avLst/>
          </a:prstGeom>
          <a:noFill/>
        </p:spPr>
        <p:txBody>
          <a:bodyPr wrap="square" rtlCol="0">
            <a:spAutoFit/>
          </a:bodyPr>
          <a:lstStyle/>
          <a:p>
            <a:r>
              <a:rPr lang="es-EC" sz="2200" b="1" dirty="0">
                <a:solidFill>
                  <a:srgbClr val="1E3A8A"/>
                </a:solidFill>
                <a:latin typeface="Helvetica" pitchFamily="2" charset="77"/>
              </a:rPr>
              <a:t>EpiSIG — Gestión 2025</a:t>
            </a:r>
          </a:p>
        </p:txBody>
      </p:sp>
      <p:graphicFrame>
        <p:nvGraphicFramePr>
          <p:cNvPr id="6" name="Tabla 5">
            <a:extLst>
              <a:ext uri="{FF2B5EF4-FFF2-40B4-BE49-F238E27FC236}">
                <a16:creationId xmlns:a16="http://schemas.microsoft.com/office/drawing/2014/main" id="{02993F85-0177-4754-80E7-11685D312A88}"/>
              </a:ext>
            </a:extLst>
          </p:cNvPr>
          <p:cNvGraphicFramePr>
            <a:graphicFrameLocks noGrp="1"/>
          </p:cNvGraphicFramePr>
          <p:nvPr>
            <p:extLst>
              <p:ext uri="{D42A27DB-BD31-4B8C-83A1-F6EECF244321}">
                <p14:modId xmlns:p14="http://schemas.microsoft.com/office/powerpoint/2010/main" val="1808165879"/>
              </p:ext>
            </p:extLst>
          </p:nvPr>
        </p:nvGraphicFramePr>
        <p:xfrm>
          <a:off x="623898" y="1874493"/>
          <a:ext cx="10966741" cy="5252024"/>
        </p:xfrm>
        <a:graphic>
          <a:graphicData uri="http://schemas.openxmlformats.org/drawingml/2006/table">
            <a:tbl>
              <a:tblPr firstRow="1" bandRow="1">
                <a:tableStyleId>{5C22544A-7EE6-4342-B048-85BDC9FD1C3A}</a:tableStyleId>
              </a:tblPr>
              <a:tblGrid>
                <a:gridCol w="2193349">
                  <a:extLst>
                    <a:ext uri="{9D8B030D-6E8A-4147-A177-3AD203B41FA5}">
                      <a16:colId xmlns:a16="http://schemas.microsoft.com/office/drawing/2014/main" val="1376827780"/>
                    </a:ext>
                  </a:extLst>
                </a:gridCol>
                <a:gridCol w="6073886">
                  <a:extLst>
                    <a:ext uri="{9D8B030D-6E8A-4147-A177-3AD203B41FA5}">
                      <a16:colId xmlns:a16="http://schemas.microsoft.com/office/drawing/2014/main" val="1012181210"/>
                    </a:ext>
                  </a:extLst>
                </a:gridCol>
                <a:gridCol w="2699506">
                  <a:extLst>
                    <a:ext uri="{9D8B030D-6E8A-4147-A177-3AD203B41FA5}">
                      <a16:colId xmlns:a16="http://schemas.microsoft.com/office/drawing/2014/main" val="968043939"/>
                    </a:ext>
                  </a:extLst>
                </a:gridCol>
              </a:tblGrid>
              <a:tr h="368944">
                <a:tc>
                  <a:txBody>
                    <a:bodyPr/>
                    <a:lstStyle/>
                    <a:p>
                      <a:pPr algn="ctr"/>
                      <a:r>
                        <a:rPr lang="es-EC" sz="1800" b="1" dirty="0">
                          <a:solidFill>
                            <a:srgbClr val="FFFFFF"/>
                          </a:solidFill>
                          <a:latin typeface="Helvetica"/>
                          <a:cs typeface="Helvetica"/>
                        </a:rPr>
                        <a:t>Área</a:t>
                      </a:r>
                    </a:p>
                  </a:txBody>
                  <a:tcPr anchor="ctr">
                    <a:solidFill>
                      <a:srgbClr val="1E3A8A"/>
                    </a:solidFill>
                  </a:tcPr>
                </a:tc>
                <a:tc>
                  <a:txBody>
                    <a:bodyPr/>
                    <a:lstStyle/>
                    <a:p>
                      <a:pPr algn="ctr"/>
                      <a:r>
                        <a:rPr lang="es-EC" sz="1800" b="1">
                          <a:solidFill>
                            <a:srgbClr val="FFFFFF"/>
                          </a:solidFill>
                          <a:latin typeface="Helvetica"/>
                          <a:cs typeface="Helvetica"/>
                        </a:rPr>
                        <a:t>Descripción</a:t>
                      </a:r>
                    </a:p>
                  </a:txBody>
                  <a:tcPr anchor="ctr">
                    <a:solidFill>
                      <a:srgbClr val="1E3A8A"/>
                    </a:solidFill>
                  </a:tcPr>
                </a:tc>
                <a:tc>
                  <a:txBody>
                    <a:bodyPr/>
                    <a:lstStyle/>
                    <a:p>
                      <a:pPr algn="ctr"/>
                      <a:r>
                        <a:rPr lang="es-EC" sz="1800" b="1">
                          <a:solidFill>
                            <a:srgbClr val="FFFFFF"/>
                          </a:solidFill>
                          <a:latin typeface="Helvetica"/>
                          <a:cs typeface="Helvetica"/>
                        </a:rPr>
                        <a:t>Alcance / Socios</a:t>
                      </a:r>
                    </a:p>
                  </a:txBody>
                  <a:tcPr anchor="ctr">
                    <a:solidFill>
                      <a:srgbClr val="1E3A8A"/>
                    </a:solidFill>
                  </a:tcPr>
                </a:tc>
                <a:extLst>
                  <a:ext uri="{0D108BD9-81ED-4DB2-BD59-A6C34878D82A}">
                    <a16:rowId xmlns:a16="http://schemas.microsoft.com/office/drawing/2014/main" val="2554793498"/>
                  </a:ext>
                </a:extLst>
              </a:tr>
              <a:tr h="976616">
                <a:tc>
                  <a:txBody>
                    <a:bodyPr/>
                    <a:lstStyle/>
                    <a:p>
                      <a:pPr algn="ctr"/>
                      <a:r>
                        <a:rPr lang="es-EC" sz="1800" b="1">
                          <a:solidFill>
                            <a:srgbClr val="1E3A8A"/>
                          </a:solidFill>
                          <a:latin typeface="Helvetica"/>
                          <a:cs typeface="Helvetica"/>
                        </a:rPr>
                        <a:t>Socialización Científica</a:t>
                      </a:r>
                    </a:p>
                  </a:txBody>
                  <a:tcPr anchor="ctr">
                    <a:solidFill>
                      <a:srgbClr val="EFF6FF"/>
                    </a:solidFill>
                  </a:tcPr>
                </a:tc>
                <a:tc>
                  <a:txBody>
                    <a:bodyPr/>
                    <a:lstStyle/>
                    <a:p>
                      <a:pPr algn="l"/>
                      <a:r>
                        <a:rPr lang="es-EC" sz="1800" b="0" dirty="0">
                          <a:solidFill>
                            <a:schemeClr val="tx1"/>
                          </a:solidFill>
                          <a:latin typeface="Helvetica"/>
                          <a:cs typeface="Helvetica"/>
                        </a:rPr>
                        <a:t>2 eventos para la difusión técnica de avances y resultados en proyectos de investigación.</a:t>
                      </a:r>
                    </a:p>
                  </a:txBody>
                  <a:tcPr anchor="ctr">
                    <a:solidFill>
                      <a:srgbClr val="EFF6FF"/>
                    </a:solidFill>
                  </a:tcPr>
                </a:tc>
                <a:tc>
                  <a:txBody>
                    <a:bodyPr/>
                    <a:lstStyle/>
                    <a:p>
                      <a:pPr algn="ctr"/>
                      <a:r>
                        <a:rPr lang="es-EC" sz="1800" b="0">
                          <a:solidFill>
                            <a:schemeClr val="tx1"/>
                          </a:solidFill>
                          <a:latin typeface="Helvetica"/>
                          <a:cs typeface="Helvetica"/>
                        </a:rPr>
                        <a:t>Personal técnico interno y actores institucionales</a:t>
                      </a:r>
                    </a:p>
                  </a:txBody>
                  <a:tcPr anchor="ctr">
                    <a:solidFill>
                      <a:srgbClr val="EFF6FF"/>
                    </a:solidFill>
                  </a:tcPr>
                </a:tc>
                <a:extLst>
                  <a:ext uri="{0D108BD9-81ED-4DB2-BD59-A6C34878D82A}">
                    <a16:rowId xmlns:a16="http://schemas.microsoft.com/office/drawing/2014/main" val="291199231"/>
                  </a:ext>
                </a:extLst>
              </a:tr>
              <a:tr h="976616">
                <a:tc>
                  <a:txBody>
                    <a:bodyPr/>
                    <a:lstStyle/>
                    <a:p>
                      <a:pPr algn="ctr"/>
                      <a:r>
                        <a:rPr lang="es-EC" sz="1800" b="1">
                          <a:solidFill>
                            <a:srgbClr val="1E3A8A"/>
                          </a:solidFill>
                          <a:latin typeface="Helvetica"/>
                          <a:cs typeface="Helvetica"/>
                        </a:rPr>
                        <a:t>Eventos y Conferencias</a:t>
                      </a:r>
                    </a:p>
                  </a:txBody>
                  <a:tcPr anchor="ctr">
                    <a:solidFill>
                      <a:srgbClr val="FFFFFF"/>
                    </a:solidFill>
                  </a:tcPr>
                </a:tc>
                <a:tc>
                  <a:txBody>
                    <a:bodyPr/>
                    <a:lstStyle/>
                    <a:p>
                      <a:pPr algn="l"/>
                      <a:r>
                        <a:rPr lang="es-EC" sz="1800" b="0" dirty="0">
                          <a:solidFill>
                            <a:schemeClr val="tx1"/>
                          </a:solidFill>
                          <a:latin typeface="Helvetica"/>
                          <a:cs typeface="Helvetica"/>
                        </a:rPr>
                        <a:t>Organización de 10 eventos científicos locales y una ponencia en Conferencia Internacional sobre Cambio Climático.</a:t>
                      </a:r>
                    </a:p>
                  </a:txBody>
                  <a:tcPr anchor="ctr">
                    <a:solidFill>
                      <a:srgbClr val="FFFFFF"/>
                    </a:solidFill>
                  </a:tcPr>
                </a:tc>
                <a:tc>
                  <a:txBody>
                    <a:bodyPr/>
                    <a:lstStyle/>
                    <a:p>
                      <a:pPr algn="ctr"/>
                      <a:r>
                        <a:rPr lang="es-EC" sz="1800" b="0" dirty="0">
                          <a:solidFill>
                            <a:schemeClr val="tx1"/>
                          </a:solidFill>
                          <a:latin typeface="Helvetica"/>
                          <a:cs typeface="Helvetica"/>
                        </a:rPr>
                        <a:t>Comunidad científica local; Chile (internacional)</a:t>
                      </a:r>
                    </a:p>
                  </a:txBody>
                  <a:tcPr anchor="ctr">
                    <a:solidFill>
                      <a:srgbClr val="FFFFFF"/>
                    </a:solidFill>
                  </a:tcPr>
                </a:tc>
                <a:extLst>
                  <a:ext uri="{0D108BD9-81ED-4DB2-BD59-A6C34878D82A}">
                    <a16:rowId xmlns:a16="http://schemas.microsoft.com/office/drawing/2014/main" val="1658026213"/>
                  </a:ext>
                </a:extLst>
              </a:tr>
              <a:tr h="976616">
                <a:tc>
                  <a:txBody>
                    <a:bodyPr/>
                    <a:lstStyle/>
                    <a:p>
                      <a:pPr algn="ctr"/>
                      <a:r>
                        <a:rPr lang="es-EC" sz="1800" b="1">
                          <a:solidFill>
                            <a:srgbClr val="1E3A8A"/>
                          </a:solidFill>
                          <a:latin typeface="Helvetica"/>
                          <a:cs typeface="Helvetica"/>
                        </a:rPr>
                        <a:t>Convenios y Colaboración</a:t>
                      </a:r>
                    </a:p>
                  </a:txBody>
                  <a:tcPr anchor="ctr">
                    <a:solidFill>
                      <a:srgbClr val="EFF6FF"/>
                    </a:solidFill>
                  </a:tcPr>
                </a:tc>
                <a:tc>
                  <a:txBody>
                    <a:bodyPr/>
                    <a:lstStyle/>
                    <a:p>
                      <a:pPr algn="l"/>
                      <a:r>
                        <a:rPr lang="es-EC" sz="1800" b="0">
                          <a:solidFill>
                            <a:schemeClr val="tx1"/>
                          </a:solidFill>
                          <a:latin typeface="Helvetica"/>
                          <a:cs typeface="Helvetica"/>
                        </a:rPr>
                        <a:t>Apoyo en la renovación del Convenio de Cooperación con la Escuela Politécnica Nacional.</a:t>
                      </a:r>
                    </a:p>
                  </a:txBody>
                  <a:tcPr anchor="ctr">
                    <a:solidFill>
                      <a:srgbClr val="EFF6FF"/>
                    </a:solidFill>
                  </a:tcPr>
                </a:tc>
                <a:tc>
                  <a:txBody>
                    <a:bodyPr/>
                    <a:lstStyle/>
                    <a:p>
                      <a:pPr algn="ctr"/>
                      <a:r>
                        <a:rPr lang="es-EC" sz="1800" b="0" dirty="0">
                          <a:solidFill>
                            <a:schemeClr val="tx1"/>
                          </a:solidFill>
                          <a:latin typeface="Helvetica"/>
                          <a:cs typeface="Helvetica"/>
                        </a:rPr>
                        <a:t>Escuela Politécnica Nacional (EPN)</a:t>
                      </a:r>
                    </a:p>
                  </a:txBody>
                  <a:tcPr anchor="ctr">
                    <a:solidFill>
                      <a:srgbClr val="EFF6FF"/>
                    </a:solidFill>
                  </a:tcPr>
                </a:tc>
                <a:extLst>
                  <a:ext uri="{0D108BD9-81ED-4DB2-BD59-A6C34878D82A}">
                    <a16:rowId xmlns:a16="http://schemas.microsoft.com/office/drawing/2014/main" val="2113318696"/>
                  </a:ext>
                </a:extLst>
              </a:tr>
              <a:tr h="976616">
                <a:tc>
                  <a:txBody>
                    <a:bodyPr/>
                    <a:lstStyle/>
                    <a:p>
                      <a:pPr algn="ctr"/>
                      <a:r>
                        <a:rPr lang="es-EC" sz="1800" b="1">
                          <a:solidFill>
                            <a:srgbClr val="1E3A8A"/>
                          </a:solidFill>
                          <a:latin typeface="Helvetica"/>
                          <a:cs typeface="Helvetica"/>
                        </a:rPr>
                        <a:t>Relacionamiento Interinstitucional</a:t>
                      </a:r>
                    </a:p>
                  </a:txBody>
                  <a:tcPr anchor="ctr">
                    <a:solidFill>
                      <a:srgbClr val="FFFFFF"/>
                    </a:solidFill>
                  </a:tcPr>
                </a:tc>
                <a:tc>
                  <a:txBody>
                    <a:bodyPr/>
                    <a:lstStyle/>
                    <a:p>
                      <a:pPr algn="l"/>
                      <a:r>
                        <a:rPr lang="es-EC" sz="1800" b="0" dirty="0">
                          <a:solidFill>
                            <a:schemeClr val="tx1"/>
                          </a:solidFill>
                          <a:latin typeface="Helvetica"/>
                          <a:cs typeface="Helvetica"/>
                        </a:rPr>
                        <a:t>Asistencia a 11 delegaciones (1 internacional) y consolidación de cooperación con Direcciones del MSP.</a:t>
                      </a:r>
                    </a:p>
                  </a:txBody>
                  <a:tcPr anchor="ctr">
                    <a:solidFill>
                      <a:srgbClr val="FFFFFF"/>
                    </a:solidFill>
                  </a:tcPr>
                </a:tc>
                <a:tc>
                  <a:txBody>
                    <a:bodyPr/>
                    <a:lstStyle/>
                    <a:p>
                      <a:pPr algn="ctr"/>
                      <a:r>
                        <a:rPr lang="es-EC" sz="1800" b="0" dirty="0">
                          <a:solidFill>
                            <a:schemeClr val="tx1"/>
                          </a:solidFill>
                          <a:latin typeface="Helvetica"/>
                          <a:cs typeface="Helvetica"/>
                        </a:rPr>
                        <a:t>11 delegaciones; Direcciones MS</a:t>
                      </a:r>
                    </a:p>
                  </a:txBody>
                  <a:tcPr anchor="ctr">
                    <a:solidFill>
                      <a:srgbClr val="FFFFFF"/>
                    </a:solidFill>
                  </a:tcPr>
                </a:tc>
                <a:extLst>
                  <a:ext uri="{0D108BD9-81ED-4DB2-BD59-A6C34878D82A}">
                    <a16:rowId xmlns:a16="http://schemas.microsoft.com/office/drawing/2014/main" val="3599428972"/>
                  </a:ext>
                </a:extLst>
              </a:tr>
              <a:tr h="976616">
                <a:tc>
                  <a:txBody>
                    <a:bodyPr/>
                    <a:lstStyle/>
                    <a:p>
                      <a:pPr algn="ctr"/>
                      <a:r>
                        <a:rPr lang="es-EC" sz="1800" b="1">
                          <a:solidFill>
                            <a:srgbClr val="1E3A8A"/>
                          </a:solidFill>
                          <a:latin typeface="Helvetica"/>
                          <a:cs typeface="Helvetica"/>
                        </a:rPr>
                        <a:t>Vinculación Académica</a:t>
                      </a:r>
                    </a:p>
                  </a:txBody>
                  <a:tcPr anchor="ctr">
                    <a:solidFill>
                      <a:srgbClr val="EFF6FF"/>
                    </a:solidFill>
                  </a:tcPr>
                </a:tc>
                <a:tc>
                  <a:txBody>
                    <a:bodyPr/>
                    <a:lstStyle/>
                    <a:p>
                      <a:pPr algn="l"/>
                      <a:r>
                        <a:rPr lang="es-MX" sz="1800" b="0" i="0" dirty="0">
                          <a:solidFill>
                            <a:schemeClr val="tx1"/>
                          </a:solidFill>
                          <a:latin typeface="Helvetica"/>
                        </a:rPr>
                        <a:t>Apoyo en la formación de nuevos profesionales, dirección de 2 prácticas preprofesionales en el ámbito geoespacial con la Universidad ESPE</a:t>
                      </a:r>
                      <a:r>
                        <a:rPr lang="es-EC" sz="1800" b="0" dirty="0">
                          <a:solidFill>
                            <a:schemeClr val="tx1"/>
                          </a:solidFill>
                          <a:latin typeface="Helvetica"/>
                          <a:cs typeface="Helvetica"/>
                        </a:rPr>
                        <a:t>.</a:t>
                      </a:r>
                    </a:p>
                  </a:txBody>
                  <a:tcPr anchor="ctr">
                    <a:solidFill>
                      <a:srgbClr val="EFF6FF"/>
                    </a:solidFill>
                  </a:tcPr>
                </a:tc>
                <a:tc>
                  <a:txBody>
                    <a:bodyPr/>
                    <a:lstStyle/>
                    <a:p>
                      <a:pPr algn="ctr"/>
                      <a:r>
                        <a:rPr lang="es-EC" sz="1800" b="0" dirty="0">
                          <a:solidFill>
                            <a:schemeClr val="tx1"/>
                          </a:solidFill>
                          <a:latin typeface="Helvetica"/>
                          <a:cs typeface="Helvetica"/>
                        </a:rPr>
                        <a:t>Universidad ESPE</a:t>
                      </a:r>
                    </a:p>
                  </a:txBody>
                  <a:tcPr anchor="ctr">
                    <a:solidFill>
                      <a:srgbClr val="EFF6FF"/>
                    </a:solidFill>
                  </a:tcPr>
                </a:tc>
                <a:extLst>
                  <a:ext uri="{0D108BD9-81ED-4DB2-BD59-A6C34878D82A}">
                    <a16:rowId xmlns:a16="http://schemas.microsoft.com/office/drawing/2014/main" val="3054223068"/>
                  </a:ext>
                </a:extLst>
              </a:tr>
            </a:tbl>
          </a:graphicData>
        </a:graphic>
      </p:graphicFrame>
      <p:sp>
        <p:nvSpPr>
          <p:cNvPr id="4" name="CuadroTexto 3">
            <a:extLst>
              <a:ext uri="{FF2B5EF4-FFF2-40B4-BE49-F238E27FC236}">
                <a16:creationId xmlns:a16="http://schemas.microsoft.com/office/drawing/2014/main" id="{323461F2-7064-EB52-8437-CDA34BE06BD4}"/>
              </a:ext>
            </a:extLst>
          </p:cNvPr>
          <p:cNvSpPr txBox="1"/>
          <p:nvPr/>
        </p:nvSpPr>
        <p:spPr>
          <a:xfrm>
            <a:off x="623898" y="1048894"/>
            <a:ext cx="10966741" cy="646331"/>
          </a:xfrm>
          <a:prstGeom prst="rect">
            <a:avLst/>
          </a:prstGeom>
          <a:noFill/>
        </p:spPr>
        <p:txBody>
          <a:bodyPr wrap="square">
            <a:spAutoFit/>
          </a:bodyPr>
          <a:lstStyle/>
          <a:p>
            <a:pPr algn="just"/>
            <a:r>
              <a:rPr lang="es-MX" i="1" dirty="0">
                <a:latin typeface="Helvetica" panose="020B0604020202020204" pitchFamily="34" charset="0"/>
                <a:cs typeface="Helvetica" panose="020B0604020202020204" pitchFamily="34" charset="0"/>
              </a:rPr>
              <a:t>Para garantizar el impacto de la investigación, el trabajo del centro se extendió hacia la </a:t>
            </a:r>
            <a:r>
              <a:rPr lang="es-MX" b="1" i="1" dirty="0">
                <a:latin typeface="Helvetica" panose="020B0604020202020204" pitchFamily="34" charset="0"/>
                <a:cs typeface="Helvetica" panose="020B0604020202020204" pitchFamily="34" charset="0"/>
              </a:rPr>
              <a:t>difusión científica, el relacionamiento estratégico y la vinculación con el sector académico</a:t>
            </a:r>
            <a:r>
              <a:rPr lang="es-EC" i="1" dirty="0">
                <a:latin typeface="Helvetica" panose="020B0604020202020204" pitchFamily="34" charset="0"/>
                <a:cs typeface="Helvetica" panose="020B0604020202020204" pitchFamily="34" charset="0"/>
              </a:rPr>
              <a:t>:</a:t>
            </a:r>
          </a:p>
        </p:txBody>
      </p:sp>
      <p:sp>
        <p:nvSpPr>
          <p:cNvPr id="7" name="CuadroTexto 6">
            <a:extLst>
              <a:ext uri="{FF2B5EF4-FFF2-40B4-BE49-F238E27FC236}">
                <a16:creationId xmlns:a16="http://schemas.microsoft.com/office/drawing/2014/main" id="{152FDB55-FE0C-11CD-DB38-F529387C9122}"/>
              </a:ext>
            </a:extLst>
          </p:cNvPr>
          <p:cNvSpPr txBox="1"/>
          <p:nvPr/>
        </p:nvSpPr>
        <p:spPr>
          <a:xfrm>
            <a:off x="4499429" y="3959162"/>
            <a:ext cx="8998856" cy="369332"/>
          </a:xfrm>
          <a:prstGeom prst="rect">
            <a:avLst/>
          </a:prstGeom>
          <a:noFill/>
        </p:spPr>
        <p:txBody>
          <a:bodyPr wrap="square">
            <a:spAutoFit/>
          </a:bodyPr>
          <a:lstStyle/>
          <a:p>
            <a:endParaRPr lang="es-EC" dirty="0"/>
          </a:p>
        </p:txBody>
      </p:sp>
      <p:pic>
        <p:nvPicPr>
          <p:cNvPr id="14" name="Imagen 13">
            <a:extLst>
              <a:ext uri="{FF2B5EF4-FFF2-40B4-BE49-F238E27FC236}">
                <a16:creationId xmlns:a16="http://schemas.microsoft.com/office/drawing/2014/main" id="{2F66F5E1-2D0B-B0B9-0DD0-BB4389E90840}"/>
              </a:ext>
            </a:extLst>
          </p:cNvPr>
          <p:cNvPicPr>
            <a:picLocks noChangeAspect="1"/>
          </p:cNvPicPr>
          <p:nvPr/>
        </p:nvPicPr>
        <p:blipFill>
          <a:blip r:embed="rId4">
            <a:extLst>
              <a:ext uri="{28A0092B-C50C-407E-A947-70E740481C1C}">
                <a14:useLocalDpi xmlns:a14="http://schemas.microsoft.com/office/drawing/2010/main" val="0"/>
              </a:ext>
            </a:extLst>
          </a:blip>
          <a:srcRect l="4256" r="3257"/>
          <a:stretch>
            <a:fillRect/>
          </a:stretch>
        </p:blipFill>
        <p:spPr>
          <a:xfrm>
            <a:off x="11867474" y="392883"/>
            <a:ext cx="5941460" cy="2790836"/>
          </a:xfrm>
          <a:prstGeom prst="rect">
            <a:avLst/>
          </a:prstGeom>
        </p:spPr>
      </p:pic>
      <p:pic>
        <p:nvPicPr>
          <p:cNvPr id="16" name="Imagen 15">
            <a:extLst>
              <a:ext uri="{FF2B5EF4-FFF2-40B4-BE49-F238E27FC236}">
                <a16:creationId xmlns:a16="http://schemas.microsoft.com/office/drawing/2014/main" id="{56E745A5-ABB9-12FA-A02A-3E0FF959B5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52643" y="3301615"/>
            <a:ext cx="5941460" cy="3956760"/>
          </a:xfrm>
          <a:prstGeom prst="rect">
            <a:avLst/>
          </a:prstGeom>
        </p:spPr>
      </p:pic>
      <p:pic>
        <p:nvPicPr>
          <p:cNvPr id="18" name="Imagen 17">
            <a:extLst>
              <a:ext uri="{FF2B5EF4-FFF2-40B4-BE49-F238E27FC236}">
                <a16:creationId xmlns:a16="http://schemas.microsoft.com/office/drawing/2014/main" id="{E94759EB-2761-F540-1DE8-E4F607945EEC}"/>
              </a:ext>
            </a:extLst>
          </p:cNvPr>
          <p:cNvPicPr>
            <a:picLocks noChangeAspect="1"/>
          </p:cNvPicPr>
          <p:nvPr/>
        </p:nvPicPr>
        <p:blipFill>
          <a:blip r:embed="rId6">
            <a:extLst>
              <a:ext uri="{28A0092B-C50C-407E-A947-70E740481C1C}">
                <a14:useLocalDpi xmlns:a14="http://schemas.microsoft.com/office/drawing/2010/main" val="0"/>
              </a:ext>
            </a:extLst>
          </a:blip>
          <a:srcRect t="5887" b="23184"/>
          <a:stretch>
            <a:fillRect/>
          </a:stretch>
        </p:blipFill>
        <p:spPr>
          <a:xfrm>
            <a:off x="11852643" y="6644594"/>
            <a:ext cx="4580952" cy="506627"/>
          </a:xfrm>
          <a:prstGeom prst="rect">
            <a:avLst/>
          </a:prstGeom>
        </p:spPr>
      </p:pic>
    </p:spTree>
    <p:extLst>
      <p:ext uri="{BB962C8B-B14F-4D97-AF65-F5344CB8AC3E}">
        <p14:creationId xmlns:p14="http://schemas.microsoft.com/office/powerpoint/2010/main" val="29782105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E179A94-8B1F-4E5C-8A2C-5467EBFE6FD3}">
  <we:reference id="WA200010001" version="1.0.0.1" store="Omex" storeType="OMEX"/>
  <we:alternateReferences>
    <we:reference id="WA200010001" version="1.0.0.1" store="WA200010001" storeType="OMEX"/>
  </we:alternateReferences>
  <we:properties>
    <we:property name="claude.fileId" value="&quot;c51e1d95-d690-4d6c-9484-691698e9d64c&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737c5a6-2f31-4e1c-a691-2b5c69cfce7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107E201DEBB8EC409CA83784BD4E7D6D" ma:contentTypeVersion="17" ma:contentTypeDescription="Crear nuevo documento." ma:contentTypeScope="" ma:versionID="0fa9643c703f8599b0288afb076ff8ff">
  <xsd:schema xmlns:xsd="http://www.w3.org/2001/XMLSchema" xmlns:xs="http://www.w3.org/2001/XMLSchema" xmlns:p="http://schemas.microsoft.com/office/2006/metadata/properties" xmlns:ns3="9737c5a6-2f31-4e1c-a691-2b5c69cfce7b" xmlns:ns4="0ac71fad-c771-40bb-afc2-ca30d22cea63" targetNamespace="http://schemas.microsoft.com/office/2006/metadata/properties" ma:root="true" ma:fieldsID="c873a02e32d1b4006a3ed171f538fbf1" ns3:_="" ns4:_="">
    <xsd:import namespace="9737c5a6-2f31-4e1c-a691-2b5c69cfce7b"/>
    <xsd:import namespace="0ac71fad-c771-40bb-afc2-ca30d22cea63"/>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SearchProperties" minOccurs="0"/>
                <xsd:element ref="ns3:MediaServiceObjectDetectorVersions" minOccurs="0"/>
                <xsd:element ref="ns3:MediaServiceSystemTags" minOccurs="0"/>
                <xsd:element ref="ns3:MediaServiceGenerationTime" minOccurs="0"/>
                <xsd:element ref="ns3:MediaServiceEventHashCode" minOccurs="0"/>
                <xsd:element ref="ns3:MediaServiceOCR"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37c5a6-2f31-4e1c-a691-2b5c69cfce7b"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c71fad-c771-40bb-afc2-ca30d22cea63" elementFormDefault="qualified">
    <xsd:import namespace="http://schemas.microsoft.com/office/2006/documentManagement/types"/>
    <xsd:import namespace="http://schemas.microsoft.com/office/infopath/2007/PartnerControls"/>
    <xsd:element name="SharedWithUsers" ma:index="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Detalles de uso compartido" ma:internalName="SharedWithDetails" ma:readOnly="true">
      <xsd:simpleType>
        <xsd:restriction base="dms:Note">
          <xsd:maxLength value="255"/>
        </xsd:restriction>
      </xsd:simpleType>
    </xsd:element>
    <xsd:element name="SharingHintHash" ma:index="11"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4F6697-2F09-405F-B75E-814F55FDD525}">
  <ds:schemaRefs>
    <ds:schemaRef ds:uri="http://purl.org/dc/dcmitype/"/>
    <ds:schemaRef ds:uri="http://schemas.openxmlformats.org/package/2006/metadata/core-properties"/>
    <ds:schemaRef ds:uri="http://purl.org/dc/terms/"/>
    <ds:schemaRef ds:uri="http://schemas.microsoft.com/office/infopath/2007/PartnerControls"/>
    <ds:schemaRef ds:uri="0ac71fad-c771-40bb-afc2-ca30d22cea63"/>
    <ds:schemaRef ds:uri="http://purl.org/dc/elements/1.1/"/>
    <ds:schemaRef ds:uri="http://schemas.microsoft.com/office/2006/documentManagement/types"/>
    <ds:schemaRef ds:uri="9737c5a6-2f31-4e1c-a691-2b5c69cfce7b"/>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689ADF3-710D-4842-A840-B2F773C70F6E}">
  <ds:schemaRefs>
    <ds:schemaRef ds:uri="http://schemas.microsoft.com/sharepoint/v3/contenttype/forms"/>
  </ds:schemaRefs>
</ds:datastoreItem>
</file>

<file path=customXml/itemProps3.xml><?xml version="1.0" encoding="utf-8"?>
<ds:datastoreItem xmlns:ds="http://schemas.openxmlformats.org/officeDocument/2006/customXml" ds:itemID="{9CED578B-BAC6-4861-A086-A59B30B8CE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37c5a6-2f31-4e1c-a691-2b5c69cfce7b"/>
    <ds:schemaRef ds:uri="0ac71fad-c771-40bb-afc2-ca30d22cea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2771</TotalTime>
  <Words>5598</Words>
  <Application>Microsoft Office PowerPoint</Application>
  <PresentationFormat>Personalizado</PresentationFormat>
  <Paragraphs>742</Paragraphs>
  <Slides>79</Slides>
  <Notes>32</Notes>
  <HiddenSlides>0</HiddenSlides>
  <MMClips>0</MMClips>
  <ScaleCrop>false</ScaleCrop>
  <HeadingPairs>
    <vt:vector size="6" baseType="variant">
      <vt:variant>
        <vt:lpstr>Fuentes usadas</vt:lpstr>
      </vt:variant>
      <vt:variant>
        <vt:i4>18</vt:i4>
      </vt:variant>
      <vt:variant>
        <vt:lpstr>Tema</vt:lpstr>
      </vt:variant>
      <vt:variant>
        <vt:i4>4</vt:i4>
      </vt:variant>
      <vt:variant>
        <vt:lpstr>Títulos de diapositiva</vt:lpstr>
      </vt:variant>
      <vt:variant>
        <vt:i4>79</vt:i4>
      </vt:variant>
    </vt:vector>
  </HeadingPairs>
  <TitlesOfParts>
    <vt:vector size="101" baseType="lpstr">
      <vt:lpstr>Aptos Narrow</vt:lpstr>
      <vt:lpstr>Arial</vt:lpstr>
      <vt:lpstr>Arial Bold</vt:lpstr>
      <vt:lpstr>Arial Italics</vt:lpstr>
      <vt:lpstr>Barlow Condensed</vt:lpstr>
      <vt:lpstr>Barlow Condensed Medium</vt:lpstr>
      <vt:lpstr>Calibri</vt:lpstr>
      <vt:lpstr>Calibri Light</vt:lpstr>
      <vt:lpstr>Google Sans</vt:lpstr>
      <vt:lpstr>Helvetica</vt:lpstr>
      <vt:lpstr>ITC Franklin Gothic LT</vt:lpstr>
      <vt:lpstr>ITC Franklin Gothic LT Semi-Bold</vt:lpstr>
      <vt:lpstr>Montserrat SemiBold</vt:lpstr>
      <vt:lpstr>Open Sans</vt:lpstr>
      <vt:lpstr>Open Sans Bold</vt:lpstr>
      <vt:lpstr>Open Sans Bold Italics</vt:lpstr>
      <vt:lpstr>Poppins</vt:lpstr>
      <vt:lpstr>Wingdings</vt:lpstr>
      <vt:lpstr>Tema de Office</vt:lpstr>
      <vt:lpstr>1_Tema de Office</vt:lpstr>
      <vt:lpstr>2_Tema de Office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Moisés Gustavo López Arreaga</dc:creator>
  <cp:lastModifiedBy>RUTH FARIAS</cp:lastModifiedBy>
  <cp:revision>112</cp:revision>
  <cp:lastPrinted>2026-04-02T16:17:28Z</cp:lastPrinted>
  <dcterms:created xsi:type="dcterms:W3CDTF">2026-03-11T16:52:44Z</dcterms:created>
  <dcterms:modified xsi:type="dcterms:W3CDTF">2026-04-27T13:31:01Z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0x010100107E201DEBB8EC409CA83784BD4E7D6D</vt:lpwstr>
  </property>
</Properties>
</file>