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78" r:id="rId10"/>
    <p:sldId id="268" r:id="rId11"/>
    <p:sldId id="294" r:id="rId12"/>
    <p:sldId id="279" r:id="rId13"/>
    <p:sldId id="281" r:id="rId14"/>
    <p:sldId id="321" r:id="rId15"/>
    <p:sldId id="282" r:id="rId16"/>
    <p:sldId id="283" r:id="rId17"/>
    <p:sldId id="286" r:id="rId18"/>
    <p:sldId id="285" r:id="rId19"/>
    <p:sldId id="284" r:id="rId20"/>
    <p:sldId id="275" r:id="rId21"/>
    <p:sldId id="276" r:id="rId22"/>
    <p:sldId id="277" r:id="rId23"/>
    <p:sldId id="320" r:id="rId24"/>
    <p:sldId id="289" r:id="rId25"/>
    <p:sldId id="331" r:id="rId26"/>
    <p:sldId id="292" r:id="rId27"/>
    <p:sldId id="296" r:id="rId28"/>
    <p:sldId id="332" r:id="rId29"/>
    <p:sldId id="307" r:id="rId30"/>
    <p:sldId id="298" r:id="rId31"/>
    <p:sldId id="314" r:id="rId32"/>
    <p:sldId id="315" r:id="rId33"/>
    <p:sldId id="302" r:id="rId34"/>
    <p:sldId id="311" r:id="rId35"/>
    <p:sldId id="319" r:id="rId36"/>
    <p:sldId id="303" r:id="rId37"/>
    <p:sldId id="305" r:id="rId38"/>
    <p:sldId id="309" r:id="rId39"/>
    <p:sldId id="336" r:id="rId40"/>
    <p:sldId id="338" r:id="rId41"/>
    <p:sldId id="261" r:id="rId42"/>
  </p:sldIdLst>
  <p:sldSz cx="24382413" cy="13716000"/>
  <p:notesSz cx="6797675" cy="9928225"/>
  <p:defaultTextStyle>
    <a:defPPr>
      <a:defRPr lang="es-EC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4" autoAdjust="0"/>
    <p:restoredTop sz="94660"/>
  </p:normalViewPr>
  <p:slideViewPr>
    <p:cSldViewPr snapToGrid="0">
      <p:cViewPr varScale="1">
        <p:scale>
          <a:sx n="58" d="100"/>
          <a:sy n="58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8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8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2800"/>
              <a:t>GASTO CORRIENTE - POR PROGRAMA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 CODIFICADO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Hoja2!$A$2:$A$5</c:f>
              <c:strCache>
                <c:ptCount val="4"/>
                <c:pt idx="0">
                  <c:v>01 ADMINISTRACIÓN CENTRAL</c:v>
                </c:pt>
                <c:pt idx="1">
                  <c:v>55 LABORATORIO ESPECIALIZADO VIGILANCIA EPIDEMIOLÓGICA</c:v>
                </c:pt>
                <c:pt idx="2">
                  <c:v>86 INVESTIGACIÓN, DESARROLLO, INNOVACIÓN Y/O TRANSFERENCIA</c:v>
                </c:pt>
                <c:pt idx="3">
                  <c:v>TOTAL</c:v>
                </c:pt>
              </c:strCache>
            </c:strRef>
          </c:cat>
          <c:val>
            <c:numRef>
              <c:f>Hoja2!$B$2:$B$5</c:f>
              <c:numCache>
                <c:formatCode>General</c:formatCode>
                <c:ptCount val="4"/>
                <c:pt idx="0">
                  <c:v>7792543.2300000004</c:v>
                </c:pt>
                <c:pt idx="1">
                  <c:v>3674846.89</c:v>
                </c:pt>
                <c:pt idx="2">
                  <c:v>147495.69</c:v>
                </c:pt>
                <c:pt idx="3">
                  <c:v>11614885.810000001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20-4509-8109-9E14A4ABBD16}"/>
            </c:ext>
          </c:extLst>
        </c:ser>
        <c:ser>
          <c:idx val="1"/>
          <c:order val="1"/>
          <c:tx>
            <c:strRef>
              <c:f>Hoja2!$C$1</c:f>
              <c:strCache>
                <c:ptCount val="1"/>
                <c:pt idx="0">
                  <c:v>DEVENGADO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Hoja2!$A$2:$A$5</c:f>
              <c:strCache>
                <c:ptCount val="4"/>
                <c:pt idx="0">
                  <c:v>01 ADMINISTRACIÓN CENTRAL</c:v>
                </c:pt>
                <c:pt idx="1">
                  <c:v>55 LABORATORIO ESPECIALIZADO VIGILANCIA EPIDEMIOLÓGICA</c:v>
                </c:pt>
                <c:pt idx="2">
                  <c:v>86 INVESTIGACIÓN, DESARROLLO, INNOVACIÓN Y/O TRANSFERENCIA</c:v>
                </c:pt>
                <c:pt idx="3">
                  <c:v>TOTAL</c:v>
                </c:pt>
              </c:strCache>
            </c:strRef>
          </c:cat>
          <c:val>
            <c:numRef>
              <c:f>Hoja2!$C$2:$C$5</c:f>
              <c:numCache>
                <c:formatCode>General</c:formatCode>
                <c:ptCount val="4"/>
                <c:pt idx="0">
                  <c:v>7089473.9299999997</c:v>
                </c:pt>
                <c:pt idx="1">
                  <c:v>2767412.27</c:v>
                </c:pt>
                <c:pt idx="2">
                  <c:v>141844.91</c:v>
                </c:pt>
                <c:pt idx="3">
                  <c:v>9998731.1099999994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20-4509-8109-9E14A4ABB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890455359"/>
        <c:axId val="890456607"/>
      </c:barChart>
      <c:lineChart>
        <c:grouping val="standard"/>
        <c:varyColors val="0"/>
        <c:ser>
          <c:idx val="2"/>
          <c:order val="2"/>
          <c:tx>
            <c:strRef>
              <c:f>Hoja2!$D$1</c:f>
              <c:strCache>
                <c:ptCount val="1"/>
                <c:pt idx="0">
                  <c:v>% EJECUCIÓN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Hoja2!$A$2:$A$5</c:f>
              <c:strCache>
                <c:ptCount val="4"/>
                <c:pt idx="0">
                  <c:v>01 ADMINISTRACIÓN CENTRAL</c:v>
                </c:pt>
                <c:pt idx="1">
                  <c:v>55 LABORATORIO ESPECIALIZADO VIGILANCIA EPIDEMIOLÓGICA</c:v>
                </c:pt>
                <c:pt idx="2">
                  <c:v>86 INVESTIGACIÓN, DESARROLLO, INNOVACIÓN Y/O TRANSFERENCIA</c:v>
                </c:pt>
                <c:pt idx="3">
                  <c:v>TOTAL</c:v>
                </c:pt>
              </c:strCache>
            </c:strRef>
          </c:cat>
          <c:val>
            <c:numRef>
              <c:f>Hoja2!$D$2:$D$5</c:f>
              <c:numCache>
                <c:formatCode>0.00%</c:formatCode>
                <c:ptCount val="4"/>
                <c:pt idx="0">
                  <c:v>0.90977665708759881</c:v>
                </c:pt>
                <c:pt idx="1">
                  <c:v>0.75306872717083462</c:v>
                </c:pt>
                <c:pt idx="2">
                  <c:v>0.9616885076438505</c:v>
                </c:pt>
                <c:pt idx="3">
                  <c:v>0.86085487826246643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20-4509-8109-9E14A4ABB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8707215"/>
        <c:axId val="398705135"/>
      </c:lineChart>
      <c:catAx>
        <c:axId val="890455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90456607"/>
        <c:crosses val="autoZero"/>
        <c:auto val="1"/>
        <c:lblAlgn val="ctr"/>
        <c:lblOffset val="100"/>
        <c:noMultiLvlLbl val="0"/>
      </c:catAx>
      <c:valAx>
        <c:axId val="890456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890455359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</c:dispUnitsLbl>
        </c:dispUnits>
      </c:valAx>
      <c:valAx>
        <c:axId val="398705135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98707215"/>
        <c:crosses val="max"/>
        <c:crossBetween val="between"/>
      </c:valAx>
      <c:catAx>
        <c:axId val="3987072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87051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2400"/>
              <a:t>GASTO DE INVERSIÓN - POR PROYECTO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PRESUPUESTO CODIFICADO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Hoja1!$A$2:$A$3</c:f>
              <c:strCache>
                <c:ptCount val="2"/>
                <c:pt idx="0">
                  <c:v>01 PROGRAMA DE REFORMA INSTITUCIONAL DE LA GESTIÓN PÚBLICA </c:v>
                </c:pt>
                <c:pt idx="1">
                  <c:v>56 EMERGENCIA SANITARIA COVID 19 </c:v>
                </c:pt>
              </c:strCache>
              <c:extLst/>
            </c:strRef>
          </c:cat>
          <c:val>
            <c:numRef>
              <c:f>Hoja1!$B$2:$B$3</c:f>
              <c:numCache>
                <c:formatCode>_(* #,##0.00_);_(* \(#,##0.00\);_(* "-"??_);_(@_)</c:formatCode>
                <c:ptCount val="2"/>
                <c:pt idx="0">
                  <c:v>254774.12</c:v>
                </c:pt>
                <c:pt idx="1">
                  <c:v>6332501.8899999997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E72-4F40-8CF4-62A5DA54DD9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PRESUPUESTO EJECUTADO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Hoja1!$A$2:$A$3</c:f>
              <c:strCache>
                <c:ptCount val="2"/>
                <c:pt idx="0">
                  <c:v>01 PROGRAMA DE REFORMA INSTITUCIONAL DE LA GESTIÓN PÚBLICA </c:v>
                </c:pt>
                <c:pt idx="1">
                  <c:v>56 EMERGENCIA SANITARIA COVID 19 </c:v>
                </c:pt>
              </c:strCache>
              <c:extLst/>
            </c:strRef>
          </c:cat>
          <c:val>
            <c:numRef>
              <c:f>Hoja1!$D$2:$D$3</c:f>
              <c:numCache>
                <c:formatCode>_(* #,##0.00_);_(* \(#,##0.00\);_(* "-"??_);_(@_)</c:formatCode>
                <c:ptCount val="2"/>
                <c:pt idx="0">
                  <c:v>254774.12</c:v>
                </c:pt>
                <c:pt idx="1">
                  <c:v>2904054.57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E72-4F40-8CF4-62A5DA54D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12437247"/>
        <c:axId val="512443487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Hoja1!$C$1</c15:sqref>
                        </c15:formulaRef>
                      </c:ext>
                    </c:extLst>
                    <c:strCache>
                      <c:ptCount val="1"/>
                      <c:pt idx="0">
                        <c:v>COMPROMETIDO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2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2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Hoja1!$A$2:$A$3</c15:sqref>
                        </c15:formulaRef>
                      </c:ext>
                    </c:extLst>
                    <c:strCache>
                      <c:ptCount val="2"/>
                      <c:pt idx="0">
                        <c:v>01 PROGRAMA DE REFORMA INSTITUCIONAL DE LA GESTIÓN PÚBLICA </c:v>
                      </c:pt>
                      <c:pt idx="1">
                        <c:v>56 EMERGENCIA SANITARIA COVID 19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Hoja1!$C$2:$C$3</c15:sqref>
                        </c15:formulaRef>
                      </c:ext>
                    </c:extLst>
                    <c:numCache>
                      <c:formatCode>_(* #,##0.00_);_(* \(#,##0.00\);_(* "-"??_);_(@_)</c:formatCode>
                      <c:ptCount val="2"/>
                      <c:pt idx="0">
                        <c:v>254774.12</c:v>
                      </c:pt>
                      <c:pt idx="1">
                        <c:v>4941681.88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4E72-4F40-8CF4-62A5DA54DD99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3"/>
          <c:order val="3"/>
          <c:tx>
            <c:strRef>
              <c:f>Hoja1!$E$1</c:f>
              <c:strCache>
                <c:ptCount val="1"/>
                <c:pt idx="0">
                  <c:v>% EJECUCION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01 PROGRAMA DE REFORMA INSTITUCIONAL DE LA GESTIÓN PÚBLICA </c:v>
                </c:pt>
                <c:pt idx="1">
                  <c:v>56 EMERGENCIA SANITARIA COVID 19 </c:v>
                </c:pt>
              </c:strCache>
              <c:extLst/>
            </c:strRef>
          </c:cat>
          <c:val>
            <c:numRef>
              <c:f>Hoja1!$E$2:$E$3</c:f>
              <c:numCache>
                <c:formatCode>0.00%</c:formatCode>
                <c:ptCount val="2"/>
                <c:pt idx="0">
                  <c:v>1</c:v>
                </c:pt>
                <c:pt idx="1">
                  <c:v>0.45859513671617713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4E72-4F40-8CF4-62A5DA54D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2435583"/>
        <c:axId val="512444735"/>
      </c:lineChart>
      <c:catAx>
        <c:axId val="512437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2443487"/>
        <c:crosses val="autoZero"/>
        <c:auto val="1"/>
        <c:lblAlgn val="ctr"/>
        <c:lblOffset val="100"/>
        <c:noMultiLvlLbl val="0"/>
      </c:catAx>
      <c:valAx>
        <c:axId val="512443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2437247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</c:dispUnitsLbl>
        </c:dispUnits>
      </c:valAx>
      <c:valAx>
        <c:axId val="512444735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12435583"/>
        <c:crosses val="max"/>
        <c:crossBetween val="between"/>
      </c:valAx>
      <c:catAx>
        <c:axId val="51243558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124447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6951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1352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840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003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0176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501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5791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89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5023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501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754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1C835-CF85-4507-852C-2391E4A4CE4B}" type="datetimeFigureOut">
              <a:rPr lang="es-EC" smtClean="0"/>
              <a:t>4/5/2021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2580E-371C-431A-BFF7-79EF45A629E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871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b.ec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hyperlink" Target="22%20proyectos.pdf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CONVENIO%20MARCO.pdf" TargetMode="External"/><Relationship Id="rId7" Type="http://schemas.openxmlformats.org/officeDocument/2006/relationships/image" Target="../media/image6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hyperlink" Target="CONVENIO%20ESPECIFICOS.pdf" TargetMode="Externa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slide" Target="slide5.xml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2081C12-3D28-4F84-9A64-1148050FEE6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15092" y="4659047"/>
            <a:ext cx="18286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C" sz="8000" b="1" dirty="0">
                <a:latin typeface="Arial" panose="020B0604020202020204" pitchFamily="34" charset="0"/>
                <a:cs typeface="Arial" panose="020B0604020202020204" pitchFamily="34" charset="0"/>
              </a:rPr>
              <a:t>RENDICIÓN DE CUENTAS 2020</a:t>
            </a:r>
            <a:endParaRPr lang="es-ES_tradnl" sz="80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31717" y="5636030"/>
            <a:ext cx="12169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b="1" dirty="0">
                <a:latin typeface="Arial" panose="020B0604020202020204" pitchFamily="34" charset="0"/>
                <a:cs typeface="Arial" panose="020B0604020202020204" pitchFamily="34" charset="0"/>
              </a:rPr>
              <a:t>Dr. Denis Logroño Tello, </a:t>
            </a:r>
            <a:r>
              <a:rPr lang="es-EC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MgS</a:t>
            </a:r>
            <a:r>
              <a:rPr lang="es-EC" sz="4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dirty="0"/>
          </a:p>
        </p:txBody>
      </p:sp>
      <p:sp>
        <p:nvSpPr>
          <p:cNvPr id="2" name="CuadroTexto 1"/>
          <p:cNvSpPr txBox="1"/>
          <p:nvPr/>
        </p:nvSpPr>
        <p:spPr>
          <a:xfrm>
            <a:off x="1171647" y="6283105"/>
            <a:ext cx="90487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500" b="1" dirty="0">
                <a:latin typeface="Arial" panose="020B0604020202020204" pitchFamily="34" charset="0"/>
                <a:cs typeface="Arial" panose="020B0604020202020204" pitchFamily="34" charset="0"/>
              </a:rPr>
              <a:t>DIRECTOR EJECUTIVO INSPI</a:t>
            </a:r>
          </a:p>
        </p:txBody>
      </p:sp>
      <p:pic>
        <p:nvPicPr>
          <p:cNvPr id="1026" name="Picture 2" descr="Senescyt | Sistema Inteligente de Atención al Usuario">
            <a:extLst>
              <a:ext uri="{FF2B5EF4-FFF2-40B4-BE49-F238E27FC236}">
                <a16:creationId xmlns:a16="http://schemas.microsoft.com/office/drawing/2014/main" id="{EF129781-861F-4902-A29A-74BBCC734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76" y="821250"/>
            <a:ext cx="4514352" cy="94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982873F-9AF9-42A1-AAE2-8B6E30F37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880" y="836244"/>
            <a:ext cx="3686977" cy="8048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CD7047D-E528-492C-9050-0B595DA2E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3" y="133294"/>
            <a:ext cx="2747590" cy="21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36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86740" y="1844478"/>
            <a:ext cx="11481460" cy="591678"/>
          </a:xfrm>
        </p:spPr>
        <p:txBody>
          <a:bodyPr>
            <a:noAutofit/>
          </a:bodyPr>
          <a:lstStyle/>
          <a:p>
            <a:pPr algn="l"/>
            <a:r>
              <a:rPr lang="es-MX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DE INVESTIGACIÓN SARS-CoV-2</a:t>
            </a:r>
            <a:endParaRPr lang="es-EC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86740" y="2533009"/>
            <a:ext cx="132857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MX" sz="2800" dirty="0">
                <a:cs typeface="Arial" panose="020B0604020202020204" pitchFamily="34" charset="0"/>
              </a:rPr>
              <a:t>Vigilancia del SARS-CoV-2 en plantas de tratamiento de aguas residuales y principales cuerpos hídricos de Guayaquil </a:t>
            </a:r>
            <a:r>
              <a:rPr lang="es-MX" sz="2800" b="1" dirty="0">
                <a:cs typeface="Arial" panose="020B0604020202020204" pitchFamily="34" charset="0"/>
              </a:rPr>
              <a:t>(COLABORACIÓN CON LA UNIVERSIDAD DE GUAYAQUIL).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800" dirty="0">
                <a:cs typeface="Arial" panose="020B0604020202020204" pitchFamily="34" charset="0"/>
              </a:rPr>
              <a:t>Presencia del SARS-CoV-2 en animales de compañía de la ciudad de Guayaquil y circulación de coronavirus en roedores </a:t>
            </a:r>
            <a:r>
              <a:rPr lang="es-MX" sz="2800" dirty="0" err="1">
                <a:cs typeface="Arial" panose="020B0604020202020204" pitchFamily="34" charset="0"/>
              </a:rPr>
              <a:t>sinantrópicos</a:t>
            </a:r>
            <a:r>
              <a:rPr lang="es-MX" sz="2800" dirty="0">
                <a:cs typeface="Arial" panose="020B0604020202020204" pitchFamily="34" charset="0"/>
              </a:rPr>
              <a:t> y murciélagos en la provincia del Guayas durante el 2020 – 2021 </a:t>
            </a:r>
            <a:r>
              <a:rPr lang="es-MX" sz="2800" b="1" dirty="0">
                <a:cs typeface="Arial" panose="020B0604020202020204" pitchFamily="34" charset="0"/>
              </a:rPr>
              <a:t>(PROYECTO INSPI).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800" dirty="0">
                <a:cs typeface="Arial" panose="020B0604020202020204" pitchFamily="34" charset="0"/>
              </a:rPr>
              <a:t>Encuesta serológica en poblaciones humanas de las ciudades de: Guayaquil, provincia del Guayas; Quito, provincia del Pichincha; Loja, Provincia de Loja y Tena, Provincia del Napo en el Ecuador, para detectar </a:t>
            </a:r>
            <a:r>
              <a:rPr lang="es-MX" sz="2800" dirty="0" err="1">
                <a:cs typeface="Arial" panose="020B0604020202020204" pitchFamily="34" charset="0"/>
              </a:rPr>
              <a:t>IgC</a:t>
            </a:r>
            <a:r>
              <a:rPr lang="es-MX" sz="2800" dirty="0">
                <a:cs typeface="Arial" panose="020B0604020202020204" pitchFamily="34" charset="0"/>
              </a:rPr>
              <a:t> anti-SARS-CoV-2, causante de COVID-19 durante julio 2020 a diciembre 2021.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2800" dirty="0">
                <a:cs typeface="Arial" panose="020B0604020202020204" pitchFamily="34" charset="0"/>
              </a:rPr>
              <a:t>Desarrollo de vacuna de emergencia para COVID-19 causada por el SARS-CoV-2 </a:t>
            </a:r>
            <a:r>
              <a:rPr lang="es-MX" sz="2800" b="1" dirty="0">
                <a:cs typeface="Arial" panose="020B0604020202020204" pitchFamily="34" charset="0"/>
              </a:rPr>
              <a:t>(COLABORACIÓN CON LA ESPOL).</a:t>
            </a:r>
            <a:endParaRPr lang="es-EC" sz="2800" dirty="0"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4" r="28452"/>
          <a:stretch/>
        </p:blipFill>
        <p:spPr>
          <a:xfrm>
            <a:off x="14917780" y="3389001"/>
            <a:ext cx="9505549" cy="720034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4B17715-3FD5-4CCF-BB47-A85C01F942BD}"/>
              </a:ext>
            </a:extLst>
          </p:cNvPr>
          <p:cNvSpPr txBox="1"/>
          <p:nvPr/>
        </p:nvSpPr>
        <p:spPr>
          <a:xfrm>
            <a:off x="786740" y="9465957"/>
            <a:ext cx="137540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Portable, Low-cost hardware for De-centralized COVID-19. </a:t>
            </a:r>
            <a:r>
              <a:rPr lang="es-EC" sz="2800" dirty="0" err="1">
                <a:cs typeface="Arial" panose="020B0604020202020204" pitchFamily="34" charset="0"/>
              </a:rPr>
              <a:t>Diagnostics</a:t>
            </a:r>
            <a:r>
              <a:rPr lang="es-EC" sz="2800" dirty="0">
                <a:cs typeface="Arial" panose="020B0604020202020204" pitchFamily="34" charset="0"/>
              </a:rPr>
              <a:t> </a:t>
            </a:r>
            <a:r>
              <a:rPr lang="es-EC" sz="2800" dirty="0" err="1">
                <a:cs typeface="Arial" panose="020B0604020202020204" pitchFamily="34" charset="0"/>
              </a:rPr>
              <a:t>for</a:t>
            </a:r>
            <a:r>
              <a:rPr lang="es-EC" sz="2800" dirty="0">
                <a:cs typeface="Arial" panose="020B0604020202020204" pitchFamily="34" charset="0"/>
              </a:rPr>
              <a:t> </a:t>
            </a:r>
            <a:r>
              <a:rPr lang="es-EC" sz="2800" dirty="0" err="1">
                <a:cs typeface="Arial" panose="020B0604020202020204" pitchFamily="34" charset="0"/>
              </a:rPr>
              <a:t>Canada</a:t>
            </a:r>
            <a:r>
              <a:rPr lang="es-EC" sz="2800" dirty="0">
                <a:cs typeface="Arial" panose="020B0604020202020204" pitchFamily="34" charset="0"/>
              </a:rPr>
              <a:t>, Colombia and Ecuador.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es-EC" sz="2800" dirty="0">
                <a:cs typeface="Arial" panose="020B0604020202020204" pitchFamily="34" charset="0"/>
              </a:rPr>
              <a:t>Genotipificación del SARS-CoV-2 en Ecuador mediante tecnología genómica y correlación de linajes con casos leves, moderados, severos y graves de COVID-19 en la ciudad de Guayaquil, durante el 2020-2022. </a:t>
            </a:r>
            <a:endParaRPr lang="es-EC" dirty="0"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60E4B96-0E56-4BFA-B924-733ECE21F44C}"/>
              </a:ext>
            </a:extLst>
          </p:cNvPr>
          <p:cNvSpPr txBox="1">
            <a:spLocks/>
          </p:cNvSpPr>
          <p:nvPr/>
        </p:nvSpPr>
        <p:spPr>
          <a:xfrm>
            <a:off x="786740" y="8365079"/>
            <a:ext cx="13951236" cy="8136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PROYECTOS</a:t>
            </a:r>
            <a:r>
              <a:rPr lang="es-EC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INVESTIGACIÓN EN PROCESO DE OBTENCIÓN DE PERMISOS MAE/CEISH/DIS</a:t>
            </a:r>
          </a:p>
        </p:txBody>
      </p:sp>
    </p:spTree>
    <p:extLst>
      <p:ext uri="{BB962C8B-B14F-4D97-AF65-F5344CB8AC3E}">
        <p14:creationId xmlns:p14="http://schemas.microsoft.com/office/powerpoint/2010/main" val="232588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836615" y="1844478"/>
            <a:ext cx="17368256" cy="591678"/>
          </a:xfrm>
        </p:spPr>
        <p:txBody>
          <a:bodyPr>
            <a:noAutofit/>
          </a:bodyPr>
          <a:lstStyle/>
          <a:p>
            <a:pPr algn="l"/>
            <a:r>
              <a:rPr lang="es-EC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ARTICULOS DE INVESTIGACIÓN</a:t>
            </a:r>
            <a:endParaRPr lang="es-EC" sz="3200" b="1" spc="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345622" y="3586207"/>
            <a:ext cx="967727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es-MX" sz="2800" dirty="0" err="1"/>
              <a:t>Analytical</a:t>
            </a:r>
            <a:r>
              <a:rPr lang="es-MX" sz="2800" dirty="0"/>
              <a:t> and </a:t>
            </a:r>
            <a:r>
              <a:rPr lang="es-MX" sz="2800" dirty="0" err="1"/>
              <a:t>clinical</a:t>
            </a:r>
            <a:r>
              <a:rPr lang="es-MX" sz="2800" dirty="0"/>
              <a:t> </a:t>
            </a:r>
            <a:r>
              <a:rPr lang="es-MX" sz="2800" dirty="0" err="1"/>
              <a:t>evaluation</a:t>
            </a:r>
            <a:r>
              <a:rPr lang="es-MX" sz="2800" dirty="0"/>
              <a:t> of </a:t>
            </a:r>
            <a:r>
              <a:rPr lang="es-MX" sz="2800" dirty="0" err="1"/>
              <a:t>two</a:t>
            </a:r>
            <a:r>
              <a:rPr lang="es-MX" sz="2800" dirty="0"/>
              <a:t> RT-</a:t>
            </a:r>
            <a:r>
              <a:rPr lang="es-MX" sz="2800" dirty="0" err="1"/>
              <a:t>qPCR</a:t>
            </a:r>
            <a:r>
              <a:rPr lang="es-MX" sz="2800" dirty="0"/>
              <a:t> SARS-CoV-2 </a:t>
            </a:r>
            <a:r>
              <a:rPr lang="es-MX" sz="2800" dirty="0" err="1"/>
              <a:t>diagnostic</a:t>
            </a:r>
            <a:r>
              <a:rPr lang="es-MX" sz="2800" dirty="0"/>
              <a:t> </a:t>
            </a:r>
            <a:r>
              <a:rPr lang="es-MX" sz="2800" dirty="0" err="1"/>
              <a:t>tests</a:t>
            </a:r>
            <a:r>
              <a:rPr lang="es-MX" sz="2800" dirty="0"/>
              <a:t> </a:t>
            </a:r>
            <a:r>
              <a:rPr lang="es-MX" sz="2800" dirty="0" err="1"/>
              <a:t>with</a:t>
            </a:r>
            <a:r>
              <a:rPr lang="es-MX" sz="2800" dirty="0"/>
              <a:t> </a:t>
            </a:r>
            <a:r>
              <a:rPr lang="es-MX" sz="2800" dirty="0" err="1"/>
              <a:t>emergency</a:t>
            </a:r>
            <a:r>
              <a:rPr lang="es-MX" sz="2800" dirty="0"/>
              <a:t> use </a:t>
            </a:r>
            <a:r>
              <a:rPr lang="es-MX" sz="2800" dirty="0" err="1"/>
              <a:t>authorization</a:t>
            </a:r>
            <a:r>
              <a:rPr lang="es-MX" sz="2800" dirty="0"/>
              <a:t> in Ecuador. (Publicado en American </a:t>
            </a:r>
            <a:r>
              <a:rPr lang="es-MX" sz="2800" dirty="0" err="1"/>
              <a:t>Journal</a:t>
            </a:r>
            <a:r>
              <a:rPr lang="es-MX" sz="2800" dirty="0"/>
              <a:t> of Tropical Medicine and </a:t>
            </a:r>
            <a:r>
              <a:rPr lang="es-MX" sz="2800" dirty="0" err="1"/>
              <a:t>Hygiene</a:t>
            </a:r>
            <a:r>
              <a:rPr lang="es-MX" sz="2800" dirty="0"/>
              <a:t>; Q1 </a:t>
            </a:r>
            <a:r>
              <a:rPr lang="es-MX" sz="2800" dirty="0" err="1"/>
              <a:t>scopus</a:t>
            </a:r>
            <a:r>
              <a:rPr lang="es-MX" sz="2800" dirty="0"/>
              <a:t>).</a:t>
            </a:r>
          </a:p>
          <a:p>
            <a:pPr marL="742950" indent="-742950">
              <a:buFont typeface="+mj-lt"/>
              <a:buAutoNum type="arabicPeriod"/>
            </a:pPr>
            <a:endParaRPr lang="es-MX" sz="2800" dirty="0"/>
          </a:p>
          <a:p>
            <a:pPr marL="742950" indent="-742950" algn="just">
              <a:buFont typeface="+mj-lt"/>
              <a:buAutoNum type="arabicPeriod"/>
            </a:pPr>
            <a:r>
              <a:rPr lang="es-MX" sz="2800" dirty="0" err="1"/>
              <a:t>Analytical</a:t>
            </a:r>
            <a:r>
              <a:rPr lang="es-MX" sz="2800" dirty="0"/>
              <a:t> and </a:t>
            </a:r>
            <a:r>
              <a:rPr lang="es-MX" sz="2800" dirty="0" err="1"/>
              <a:t>clinical</a:t>
            </a:r>
            <a:r>
              <a:rPr lang="es-MX" sz="2800" dirty="0"/>
              <a:t> </a:t>
            </a:r>
            <a:r>
              <a:rPr lang="es-MX" sz="2800" dirty="0" err="1"/>
              <a:t>evaluation</a:t>
            </a:r>
            <a:r>
              <a:rPr lang="es-MX" sz="2800" dirty="0"/>
              <a:t> of a </a:t>
            </a:r>
            <a:r>
              <a:rPr lang="es-MX" sz="2800" dirty="0" err="1"/>
              <a:t>heat</a:t>
            </a:r>
            <a:r>
              <a:rPr lang="es-MX" sz="2800" dirty="0"/>
              <a:t> shock SARS-CoV-2 diagnosis </a:t>
            </a:r>
            <a:r>
              <a:rPr lang="es-MX" sz="2800" dirty="0" err="1"/>
              <a:t>method</a:t>
            </a:r>
            <a:r>
              <a:rPr lang="es-MX" sz="2800" dirty="0"/>
              <a:t> </a:t>
            </a:r>
            <a:r>
              <a:rPr lang="es-MX" sz="2800" dirty="0" err="1"/>
              <a:t>without</a:t>
            </a:r>
            <a:r>
              <a:rPr lang="es-MX" sz="2800" dirty="0"/>
              <a:t> RNA </a:t>
            </a:r>
            <a:r>
              <a:rPr lang="es-MX" sz="2800" dirty="0" err="1"/>
              <a:t>extraction</a:t>
            </a:r>
            <a:r>
              <a:rPr lang="es-MX" sz="2800" dirty="0"/>
              <a:t> </a:t>
            </a:r>
            <a:r>
              <a:rPr lang="es-MX" sz="2800" dirty="0" err="1"/>
              <a:t>for</a:t>
            </a:r>
            <a:r>
              <a:rPr lang="es-MX" sz="2800" dirty="0"/>
              <a:t> N and E genes RT- </a:t>
            </a:r>
            <a:r>
              <a:rPr lang="es-MX" sz="2800" dirty="0" err="1"/>
              <a:t>qPCR</a:t>
            </a:r>
            <a:r>
              <a:rPr lang="es-MX" sz="2800" dirty="0"/>
              <a:t>. ( Aceptado con correcciones en International  </a:t>
            </a:r>
            <a:r>
              <a:rPr lang="es-MX" sz="2800" dirty="0" err="1"/>
              <a:t>Journal</a:t>
            </a:r>
            <a:r>
              <a:rPr lang="es-MX" sz="2800" dirty="0"/>
              <a:t> of </a:t>
            </a:r>
            <a:r>
              <a:rPr lang="es-MX" sz="2800" dirty="0" err="1"/>
              <a:t>Infectious</a:t>
            </a:r>
            <a:r>
              <a:rPr lang="es-MX" sz="2800" dirty="0"/>
              <a:t> </a:t>
            </a:r>
            <a:r>
              <a:rPr lang="es-MX" sz="2800" dirty="0" err="1"/>
              <a:t>Diseases</a:t>
            </a:r>
            <a:r>
              <a:rPr lang="es-MX" sz="2800" dirty="0"/>
              <a:t>; Q1 </a:t>
            </a:r>
            <a:r>
              <a:rPr lang="es-MX" sz="2800" dirty="0" err="1"/>
              <a:t>scopus</a:t>
            </a:r>
            <a:r>
              <a:rPr lang="es-MX" sz="2800" dirty="0"/>
              <a:t>)</a:t>
            </a:r>
          </a:p>
          <a:p>
            <a:pPr marL="742950" indent="-742950" algn="just">
              <a:buFont typeface="+mj-lt"/>
              <a:buAutoNum type="arabicPeriod"/>
            </a:pPr>
            <a:endParaRPr lang="es-MX" sz="2800" dirty="0"/>
          </a:p>
          <a:p>
            <a:pPr marL="742950" indent="-742950" algn="just">
              <a:buFont typeface="+mj-lt"/>
              <a:buAutoNum type="arabicPeriod"/>
            </a:pPr>
            <a:r>
              <a:rPr lang="es-MX" sz="2800" dirty="0" err="1"/>
              <a:t>L</a:t>
            </a:r>
            <a:r>
              <a:rPr lang="es-MX" sz="2800" dirty="0" err="1">
                <a:cs typeface="Arial" panose="020B0604020202020204" pitchFamily="34" charset="0"/>
              </a:rPr>
              <a:t>imited</a:t>
            </a:r>
            <a:r>
              <a:rPr lang="es-MX" sz="2800" dirty="0">
                <a:cs typeface="Arial" panose="020B0604020202020204" pitchFamily="34" charset="0"/>
              </a:rPr>
              <a:t> </a:t>
            </a:r>
            <a:r>
              <a:rPr lang="es-MX" sz="2800" dirty="0" err="1">
                <a:cs typeface="Arial" panose="020B0604020202020204" pitchFamily="34" charset="0"/>
              </a:rPr>
              <a:t>impact</a:t>
            </a:r>
            <a:r>
              <a:rPr lang="es-MX" sz="2800" dirty="0">
                <a:cs typeface="Arial" panose="020B0604020202020204" pitchFamily="34" charset="0"/>
              </a:rPr>
              <a:t> of </a:t>
            </a:r>
            <a:r>
              <a:rPr lang="es-MX" sz="2800" dirty="0" err="1">
                <a:cs typeface="Arial" panose="020B0604020202020204" pitchFamily="34" charset="0"/>
              </a:rPr>
              <a:t>co-infection</a:t>
            </a:r>
            <a:r>
              <a:rPr lang="es-MX" sz="2800" dirty="0">
                <a:cs typeface="Arial" panose="020B0604020202020204" pitchFamily="34" charset="0"/>
              </a:rPr>
              <a:t> </a:t>
            </a:r>
            <a:r>
              <a:rPr lang="es-MX" sz="2800" dirty="0" err="1">
                <a:cs typeface="Arial" panose="020B0604020202020204" pitchFamily="34" charset="0"/>
              </a:rPr>
              <a:t>with</a:t>
            </a:r>
            <a:r>
              <a:rPr lang="es-MX" sz="2800" dirty="0">
                <a:cs typeface="Arial" panose="020B0604020202020204" pitchFamily="34" charset="0"/>
              </a:rPr>
              <a:t> </a:t>
            </a:r>
            <a:r>
              <a:rPr lang="es-MX" sz="2800" dirty="0" err="1">
                <a:cs typeface="Arial" panose="020B0604020202020204" pitchFamily="34" charset="0"/>
              </a:rPr>
              <a:t>common</a:t>
            </a:r>
            <a:r>
              <a:rPr lang="es-MX" sz="2800" dirty="0">
                <a:cs typeface="Arial" panose="020B0604020202020204" pitchFamily="34" charset="0"/>
              </a:rPr>
              <a:t> </a:t>
            </a:r>
            <a:r>
              <a:rPr lang="es-MX" sz="2800" dirty="0" err="1">
                <a:cs typeface="Arial" panose="020B0604020202020204" pitchFamily="34" charset="0"/>
              </a:rPr>
              <a:t>respiratory</a:t>
            </a:r>
            <a:r>
              <a:rPr lang="es-MX" sz="2800" dirty="0">
                <a:cs typeface="Arial" panose="020B0604020202020204" pitchFamily="34" charset="0"/>
              </a:rPr>
              <a:t> </a:t>
            </a:r>
            <a:r>
              <a:rPr lang="es-MX" sz="2800" dirty="0" err="1">
                <a:cs typeface="Arial" panose="020B0604020202020204" pitchFamily="34" charset="0"/>
              </a:rPr>
              <a:t>pathogens</a:t>
            </a:r>
            <a:r>
              <a:rPr lang="es-MX" sz="2800" dirty="0">
                <a:cs typeface="Arial" panose="020B0604020202020204" pitchFamily="34" charset="0"/>
              </a:rPr>
              <a:t> </a:t>
            </a:r>
            <a:r>
              <a:rPr lang="es-MX" sz="2800" dirty="0" err="1">
                <a:cs typeface="Arial" panose="020B0604020202020204" pitchFamily="34" charset="0"/>
              </a:rPr>
              <a:t>on</a:t>
            </a:r>
            <a:r>
              <a:rPr lang="es-MX" sz="2800" dirty="0">
                <a:cs typeface="Arial" panose="020B0604020202020204" pitchFamily="34" charset="0"/>
              </a:rPr>
              <a:t> COVID-19 </a:t>
            </a:r>
            <a:r>
              <a:rPr lang="es-MX" sz="2800" dirty="0" err="1">
                <a:cs typeface="Arial" panose="020B0604020202020204" pitchFamily="34" charset="0"/>
              </a:rPr>
              <a:t>severity</a:t>
            </a:r>
            <a:r>
              <a:rPr lang="es-MX" sz="2800" dirty="0">
                <a:cs typeface="Arial" panose="020B0604020202020204" pitchFamily="34" charset="0"/>
              </a:rPr>
              <a:t>, Ecuador.</a:t>
            </a:r>
          </a:p>
          <a:p>
            <a:pPr marL="742950" indent="-742950" algn="just">
              <a:buFont typeface="+mj-lt"/>
              <a:buAutoNum type="arabicPeriod"/>
            </a:pPr>
            <a:endParaRPr lang="es-MX" sz="2800" dirty="0">
              <a:cs typeface="Arial" panose="020B0604020202020204" pitchFamily="34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s-MX" sz="2800" dirty="0" err="1">
                <a:cs typeface="Arial" panose="020B0604020202020204" pitchFamily="34" charset="0"/>
              </a:rPr>
              <a:t>Alternative</a:t>
            </a:r>
            <a:r>
              <a:rPr lang="es-MX" sz="2800" dirty="0">
                <a:cs typeface="Arial" panose="020B0604020202020204" pitchFamily="34" charset="0"/>
              </a:rPr>
              <a:t> </a:t>
            </a:r>
            <a:r>
              <a:rPr lang="es-MX" sz="2800" dirty="0" err="1">
                <a:cs typeface="Arial" panose="020B0604020202020204" pitchFamily="34" charset="0"/>
              </a:rPr>
              <a:t>techniques</a:t>
            </a:r>
            <a:r>
              <a:rPr lang="es-MX" sz="2800" dirty="0">
                <a:cs typeface="Arial" panose="020B0604020202020204" pitchFamily="34" charset="0"/>
              </a:rPr>
              <a:t> </a:t>
            </a:r>
            <a:r>
              <a:rPr lang="es-MX" sz="2800" dirty="0" err="1">
                <a:cs typeface="Arial" panose="020B0604020202020204" pitchFamily="34" charset="0"/>
              </a:rPr>
              <a:t>with</a:t>
            </a:r>
            <a:r>
              <a:rPr lang="es-MX" sz="2800" dirty="0">
                <a:cs typeface="Arial" panose="020B0604020202020204" pitchFamily="34" charset="0"/>
              </a:rPr>
              <a:t> and </a:t>
            </a:r>
            <a:r>
              <a:rPr lang="es-MX" sz="2800" dirty="0" err="1">
                <a:cs typeface="Arial" panose="020B0604020202020204" pitchFamily="34" charset="0"/>
              </a:rPr>
              <a:t>whithout</a:t>
            </a:r>
            <a:r>
              <a:rPr lang="es-MX" sz="2800" dirty="0">
                <a:cs typeface="Arial" panose="020B0604020202020204" pitchFamily="34" charset="0"/>
              </a:rPr>
              <a:t> RNA </a:t>
            </a:r>
            <a:r>
              <a:rPr lang="es-MX" sz="2800" dirty="0" err="1">
                <a:cs typeface="Arial" panose="020B0604020202020204" pitchFamily="34" charset="0"/>
              </a:rPr>
              <a:t>extraction</a:t>
            </a:r>
            <a:r>
              <a:rPr lang="es-MX" sz="2800" dirty="0">
                <a:cs typeface="Arial" panose="020B0604020202020204" pitchFamily="34" charset="0"/>
              </a:rPr>
              <a:t> </a:t>
            </a:r>
            <a:r>
              <a:rPr lang="es-MX" sz="2800" dirty="0" err="1">
                <a:cs typeface="Arial" panose="020B0604020202020204" pitchFamily="34" charset="0"/>
              </a:rPr>
              <a:t>for</a:t>
            </a:r>
            <a:r>
              <a:rPr lang="es-MX" sz="2800" dirty="0">
                <a:cs typeface="Arial" panose="020B0604020202020204" pitchFamily="34" charset="0"/>
              </a:rPr>
              <a:t> real-time RT-PCR </a:t>
            </a:r>
            <a:r>
              <a:rPr lang="es-MX" sz="2800" dirty="0" err="1">
                <a:cs typeface="Arial" panose="020B0604020202020204" pitchFamily="34" charset="0"/>
              </a:rPr>
              <a:t>detection</a:t>
            </a:r>
            <a:r>
              <a:rPr lang="es-MX" sz="2800" dirty="0">
                <a:cs typeface="Arial" panose="020B0604020202020204" pitchFamily="34" charset="0"/>
              </a:rPr>
              <a:t> of SARS-CoV-2 in </a:t>
            </a:r>
            <a:r>
              <a:rPr lang="es-MX" sz="2800" dirty="0" err="1">
                <a:cs typeface="Arial" panose="020B0604020202020204" pitchFamily="34" charset="0"/>
              </a:rPr>
              <a:t>nasopharyngeal</a:t>
            </a:r>
            <a:r>
              <a:rPr lang="es-MX" sz="2800" dirty="0">
                <a:cs typeface="Arial" panose="020B0604020202020204" pitchFamily="34" charset="0"/>
              </a:rPr>
              <a:t> </a:t>
            </a:r>
            <a:r>
              <a:rPr lang="es-MX" sz="2800" dirty="0" err="1">
                <a:cs typeface="Arial" panose="020B0604020202020204" pitchFamily="34" charset="0"/>
              </a:rPr>
              <a:t>swab</a:t>
            </a:r>
            <a:r>
              <a:rPr lang="es-MX" sz="2800" dirty="0">
                <a:cs typeface="Arial" panose="020B0604020202020204" pitchFamily="34" charset="0"/>
              </a:rPr>
              <a:t> and </a:t>
            </a:r>
            <a:r>
              <a:rPr lang="es-MX" sz="2800" dirty="0" err="1">
                <a:cs typeface="Arial" panose="020B0604020202020204" pitchFamily="34" charset="0"/>
              </a:rPr>
              <a:t>sputum</a:t>
            </a:r>
            <a:r>
              <a:rPr lang="es-MX" sz="2800" dirty="0">
                <a:cs typeface="Arial" panose="020B0604020202020204" pitchFamily="34" charset="0"/>
              </a:rPr>
              <a:t> </a:t>
            </a:r>
            <a:r>
              <a:rPr lang="es-MX" sz="2800" dirty="0" err="1">
                <a:cs typeface="Arial" panose="020B0604020202020204" pitchFamily="34" charset="0"/>
              </a:rPr>
              <a:t>samples</a:t>
            </a:r>
            <a:r>
              <a:rPr lang="es-MX" sz="28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2"/>
          <a:stretch/>
        </p:blipFill>
        <p:spPr>
          <a:xfrm>
            <a:off x="11892779" y="2715323"/>
            <a:ext cx="12491221" cy="87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5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t="16601" r="45776" b="16857"/>
          <a:stretch/>
        </p:blipFill>
        <p:spPr>
          <a:xfrm>
            <a:off x="16368184" y="2251726"/>
            <a:ext cx="3931496" cy="41578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183" y="6951134"/>
            <a:ext cx="6848390" cy="436184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t="19587"/>
          <a:stretch/>
        </p:blipFill>
        <p:spPr>
          <a:xfrm>
            <a:off x="8153400" y="6976043"/>
            <a:ext cx="7985158" cy="4361843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786740" y="1844478"/>
            <a:ext cx="11481460" cy="591678"/>
          </a:xfrm>
        </p:spPr>
        <p:txBody>
          <a:bodyPr>
            <a:noAutofit/>
          </a:bodyPr>
          <a:lstStyle/>
          <a:p>
            <a:pPr algn="l"/>
            <a:r>
              <a:rPr lang="es-EC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DONACIONES</a:t>
            </a:r>
            <a:endParaRPr lang="es-EC" sz="32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010112" y="3013843"/>
            <a:ext cx="900853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000" dirty="0">
                <a:latin typeface="Arial" panose="020B0604020202020204" pitchFamily="34" charset="0"/>
                <a:cs typeface="Arial" panose="020B0604020202020204" pitchFamily="34" charset="0"/>
              </a:rPr>
              <a:t>Gestión y formalización de donaciones Internacionales para provisión de reactivos y equipos </a:t>
            </a:r>
            <a:r>
              <a:rPr lang="es-MX" sz="3000" b="1" dirty="0">
                <a:latin typeface="Arial" panose="020B0604020202020204" pitchFamily="34" charset="0"/>
                <a:cs typeface="Arial" panose="020B0604020202020204" pitchFamily="34" charset="0"/>
              </a:rPr>
              <a:t>(OPS/OMS, ROTARY INTERNACIONAL, EMBAJADA DE ALEMANIA, ALIBABA GROUP) </a:t>
            </a:r>
            <a:r>
              <a:rPr lang="es-MX" sz="3000" dirty="0">
                <a:latin typeface="Arial" panose="020B0604020202020204" pitchFamily="34" charset="0"/>
                <a:cs typeface="Arial" panose="020B0604020202020204" pitchFamily="34" charset="0"/>
              </a:rPr>
              <a:t>entre otros.</a:t>
            </a:r>
            <a:endParaRPr lang="es-EC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876" y="7053139"/>
            <a:ext cx="5517358" cy="4157832"/>
          </a:xfrm>
          <a:prstGeom prst="rect">
            <a:avLst/>
          </a:prstGeom>
          <a:ln w="57150" cmpd="thickThin"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AA6CE61-302A-4424-90C5-8F0286E4F1EA}"/>
              </a:ext>
            </a:extLst>
          </p:cNvPr>
          <p:cNvPicPr/>
          <p:nvPr/>
        </p:nvPicPr>
        <p:blipFill rotWithShape="1">
          <a:blip r:embed="rId7"/>
          <a:srcRect l="7232" t="13178" r="69661" b="41330"/>
          <a:stretch/>
        </p:blipFill>
        <p:spPr bwMode="auto">
          <a:xfrm>
            <a:off x="12479241" y="2251726"/>
            <a:ext cx="3677901" cy="4157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9075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86740" y="1844478"/>
            <a:ext cx="21306344" cy="957716"/>
          </a:xfrm>
        </p:spPr>
        <p:txBody>
          <a:bodyPr>
            <a:noAutofit/>
          </a:bodyPr>
          <a:lstStyle/>
          <a:p>
            <a:pPr algn="l"/>
            <a:r>
              <a:rPr lang="es-EC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 ESPECIALIZADAS DE LABORATORIO REALIZADAS POR LOS CENTROS DE REFERENCIA NACIONAL</a:t>
            </a:r>
            <a:r>
              <a:rPr lang="es-EC" sz="3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3"/>
          <a:stretch/>
        </p:blipFill>
        <p:spPr>
          <a:xfrm>
            <a:off x="10589342" y="2866691"/>
            <a:ext cx="11503742" cy="857975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" y="5246717"/>
            <a:ext cx="9802602" cy="286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3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786740" y="1237682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86740" y="2500845"/>
            <a:ext cx="21306344" cy="9577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CERTIFICADO DE CONCORDANCIA EN EL PANEL DE CALIDAD EXTERNO REALIZADO POR LA ORGANIZACIÓN MUNDIAL DE LA SALUD, </a:t>
            </a:r>
            <a:r>
              <a:rPr lang="es-EC" sz="2800" b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PARA DETECCIÓN MOLECULAR DEL SARS-COV- 2</a:t>
            </a:r>
            <a:r>
              <a:rPr lang="es-EC" sz="3000" b="1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30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sz="3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: esquinas redondeadas 9">
            <a:extLst>
              <a:ext uri="{FF2B5EF4-FFF2-40B4-BE49-F238E27FC236}">
                <a16:creationId xmlns:a16="http://schemas.microsoft.com/office/drawing/2014/main" id="{CF334AF4-C218-411B-BCA3-A09E423B2518}"/>
              </a:ext>
            </a:extLst>
          </p:cNvPr>
          <p:cNvSpPr/>
          <p:nvPr/>
        </p:nvSpPr>
        <p:spPr>
          <a:xfrm>
            <a:off x="13807439" y="2766529"/>
            <a:ext cx="9159241" cy="899922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59" t="-1456" r="-947" b="-35676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EB31CBA-8B48-4749-A2A5-19A74F3EB9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59" y="5307123"/>
            <a:ext cx="7061290" cy="34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8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02ED35C-2C6E-4EE1-9CD5-12DB25BDB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1" t="25412" r="46968" b="21091"/>
          <a:stretch/>
        </p:blipFill>
        <p:spPr>
          <a:xfrm>
            <a:off x="13138435" y="2384153"/>
            <a:ext cx="10710612" cy="89476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08B5A3-F42F-4ADC-B94C-EA3CBBC47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06" t="27052" r="17478" b="25057"/>
          <a:stretch/>
        </p:blipFill>
        <p:spPr>
          <a:xfrm>
            <a:off x="1686631" y="3654064"/>
            <a:ext cx="7669764" cy="8003233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VIGILANCIA EPIDEMIOLÓGICA</a:t>
            </a:r>
            <a:endParaRPr lang="es-EC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5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VIGILANCIA EPIDEMIOLÓGICA</a:t>
            </a:r>
            <a:endParaRPr lang="es-EC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23" y="2658173"/>
            <a:ext cx="8941502" cy="85404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632" y="4781550"/>
            <a:ext cx="10108836" cy="286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74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EPIDEMIOLÓGICA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86740" y="2716030"/>
            <a:ext cx="1826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pc="300" dirty="0">
                <a:latin typeface="Arial" panose="020B0604020202020204" pitchFamily="34" charset="0"/>
                <a:cs typeface="Arial" panose="020B0604020202020204" pitchFamily="34" charset="0"/>
              </a:rPr>
              <a:t>IMPLEMENTACIÓN DE </a:t>
            </a:r>
            <a:r>
              <a:rPr lang="es-EC" b="1" spc="300" dirty="0">
                <a:latin typeface="Arial" panose="020B0604020202020204" pitchFamily="34" charset="0"/>
                <a:cs typeface="Arial" panose="020B0604020202020204" pitchFamily="34" charset="0"/>
              </a:rPr>
              <a:t>6 NUEVAS TÉCNICAS ESPECIALIZADAS</a:t>
            </a:r>
            <a:endParaRPr lang="es-EC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47" y="4272819"/>
            <a:ext cx="4010836" cy="61869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51" y="4134164"/>
            <a:ext cx="4077887" cy="67964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206" y="4134164"/>
            <a:ext cx="4053505" cy="35963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0579" y="4134164"/>
            <a:ext cx="4151033" cy="35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58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VIGILANCIA EPIDEMIOLÓGICA</a:t>
            </a:r>
            <a:endParaRPr lang="es-EC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127" y="839121"/>
            <a:ext cx="5424622" cy="1491216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103230"/>
              </p:ext>
            </p:extLst>
          </p:nvPr>
        </p:nvGraphicFramePr>
        <p:xfrm>
          <a:off x="2615541" y="2538399"/>
          <a:ext cx="19140874" cy="927374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8038956">
                  <a:extLst>
                    <a:ext uri="{9D8B030D-6E8A-4147-A177-3AD203B41FA5}">
                      <a16:colId xmlns:a16="http://schemas.microsoft.com/office/drawing/2014/main" val="3672157601"/>
                    </a:ext>
                  </a:extLst>
                </a:gridCol>
                <a:gridCol w="7868504">
                  <a:extLst>
                    <a:ext uri="{9D8B030D-6E8A-4147-A177-3AD203B41FA5}">
                      <a16:colId xmlns:a16="http://schemas.microsoft.com/office/drawing/2014/main" val="2414148928"/>
                    </a:ext>
                  </a:extLst>
                </a:gridCol>
                <a:gridCol w="3233414">
                  <a:extLst>
                    <a:ext uri="{9D8B030D-6E8A-4147-A177-3AD203B41FA5}">
                      <a16:colId xmlns:a16="http://schemas.microsoft.com/office/drawing/2014/main" val="1439853636"/>
                    </a:ext>
                  </a:extLst>
                </a:gridCol>
              </a:tblGrid>
              <a:tr h="7135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Técnica 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Entidad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Porcentaje de Concordancia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808692551"/>
                  </a:ext>
                </a:extLst>
              </a:tr>
              <a:tr h="3567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RT-</a:t>
                      </a:r>
                      <a:r>
                        <a:rPr lang="es-EC" sz="2300" dirty="0" err="1">
                          <a:effectLst/>
                        </a:rPr>
                        <a:t>qPCR</a:t>
                      </a:r>
                      <a:r>
                        <a:rPr lang="es-EC" sz="2300" dirty="0">
                          <a:effectLst/>
                        </a:rPr>
                        <a:t> Fiebre Amarilla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Instituto Robert Koch  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100%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1011511921"/>
                  </a:ext>
                </a:extLst>
              </a:tr>
              <a:tr h="3567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Fiebre Amarilla </a:t>
                      </a:r>
                      <a:r>
                        <a:rPr lang="es-EC" sz="2300" dirty="0" err="1">
                          <a:effectLst/>
                        </a:rPr>
                        <a:t>IgM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CDC Atlanta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100%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4118085304"/>
                  </a:ext>
                </a:extLst>
              </a:tr>
              <a:tr h="7135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Dengue NS1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 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Programa Nacional de control de </a:t>
                      </a:r>
                      <a:r>
                        <a:rPr lang="es-EC" sz="2300" dirty="0" err="1">
                          <a:effectLst/>
                        </a:rPr>
                        <a:t>Qualidade</a:t>
                      </a:r>
                      <a:r>
                        <a:rPr lang="es-EC" sz="2300" dirty="0">
                          <a:effectLst/>
                        </a:rPr>
                        <a:t> (PNCE-Brasil)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100%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911874559"/>
                  </a:ext>
                </a:extLst>
              </a:tr>
              <a:tr h="5646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Sarampión Elisa </a:t>
                      </a:r>
                      <a:r>
                        <a:rPr lang="es-EC" sz="2300" dirty="0" err="1">
                          <a:effectLst/>
                        </a:rPr>
                        <a:t>IgM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Programa Nacional de control de </a:t>
                      </a:r>
                      <a:r>
                        <a:rPr lang="es-EC" sz="2300" dirty="0" err="1">
                          <a:effectLst/>
                        </a:rPr>
                        <a:t>Qualidade</a:t>
                      </a:r>
                      <a:r>
                        <a:rPr lang="es-EC" sz="2300" dirty="0">
                          <a:effectLst/>
                        </a:rPr>
                        <a:t> (PNCE-Brasil)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100%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507715084"/>
                  </a:ext>
                </a:extLst>
              </a:tr>
              <a:tr h="7135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PCR Influenza tipo A, B, genotipos, H1pdm, H3, H5a, H5b. H7, A no </a:t>
                      </a:r>
                      <a:r>
                        <a:rPr lang="es-EC" sz="2300" dirty="0" err="1">
                          <a:effectLst/>
                        </a:rPr>
                        <a:t>subtipificables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300" dirty="0">
                          <a:effectLst/>
                        </a:rPr>
                        <a:t>Center for Health Protection of the Hong Kong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100%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1414586610"/>
                  </a:ext>
                </a:extLst>
              </a:tr>
              <a:tr h="3764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Detección molecular del SARS-</a:t>
                      </a:r>
                      <a:r>
                        <a:rPr lang="es-EC" sz="2300" dirty="0" err="1">
                          <a:effectLst/>
                        </a:rPr>
                        <a:t>CoV</a:t>
                      </a:r>
                      <a:r>
                        <a:rPr lang="es-EC" sz="2300" dirty="0">
                          <a:effectLst/>
                        </a:rPr>
                        <a:t>- 2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>
                          <a:effectLst/>
                        </a:rPr>
                        <a:t>Organización Mundial de la Salud</a:t>
                      </a:r>
                      <a:endParaRPr lang="es-EC" sz="230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100%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1536380150"/>
                  </a:ext>
                </a:extLst>
              </a:tr>
              <a:tr h="3567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CARGA VIRAL VIH - PCR en tiempo Real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Programa Nacional de Control de Calidad PNCQ-Brasil 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100%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2171660660"/>
                  </a:ext>
                </a:extLst>
              </a:tr>
              <a:tr h="7135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Cuantificación de Linfocitos T de CD4 - </a:t>
                      </a:r>
                      <a:r>
                        <a:rPr lang="es-EC" sz="2300" dirty="0" err="1">
                          <a:effectLst/>
                        </a:rPr>
                        <a:t>Citometria</a:t>
                      </a:r>
                      <a:r>
                        <a:rPr lang="es-EC" sz="2300" dirty="0">
                          <a:effectLst/>
                        </a:rPr>
                        <a:t> de flujo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Programa de </a:t>
                      </a:r>
                      <a:r>
                        <a:rPr lang="es-EC" sz="2300" dirty="0" err="1">
                          <a:effectLst/>
                        </a:rPr>
                        <a:t>Inmunofetipificación</a:t>
                      </a:r>
                      <a:r>
                        <a:rPr lang="es-EC" sz="2300" dirty="0">
                          <a:effectLst/>
                        </a:rPr>
                        <a:t> de leucocitos del Reino Unido NEQAS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Satisfactorio 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191906617"/>
                  </a:ext>
                </a:extLst>
              </a:tr>
              <a:tr h="3567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Desempeño por MGIT CCE de susceptibilidad para M. tuberculosis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Instituto de Salud Pública de Chile 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100%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48384117"/>
                  </a:ext>
                </a:extLst>
              </a:tr>
              <a:tr h="3567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PEED-Sífilis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CDC Atlanta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100%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2416649169"/>
                  </a:ext>
                </a:extLst>
              </a:tr>
              <a:tr h="4626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Panel de láminas/</a:t>
                      </a:r>
                      <a:r>
                        <a:rPr lang="es-EC" sz="2300" dirty="0" err="1">
                          <a:effectLst/>
                        </a:rPr>
                        <a:t>Leishmaniasis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>
                          <a:effectLst/>
                        </a:rPr>
                        <a:t>OPS/OMS Instituto de Salud Bogotá Colombia </a:t>
                      </a:r>
                      <a:endParaRPr lang="es-EC" sz="230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100%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3599634490"/>
                  </a:ext>
                </a:extLst>
              </a:tr>
              <a:tr h="4772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Test de </a:t>
                      </a:r>
                      <a:r>
                        <a:rPr lang="es-EC" sz="2300" dirty="0" err="1">
                          <a:effectLst/>
                        </a:rPr>
                        <a:t>Proeficiencia</a:t>
                      </a:r>
                      <a:r>
                        <a:rPr lang="es-EC" sz="2300" dirty="0">
                          <a:effectLst/>
                        </a:rPr>
                        <a:t> RCPAQAP - </a:t>
                      </a:r>
                      <a:r>
                        <a:rPr lang="es-EC" sz="2300" dirty="0" err="1">
                          <a:effectLst/>
                        </a:rPr>
                        <a:t>Leptospira</a:t>
                      </a:r>
                      <a:r>
                        <a:rPr lang="es-EC" sz="2300" dirty="0">
                          <a:effectLst/>
                        </a:rPr>
                        <a:t> </a:t>
                      </a:r>
                      <a:r>
                        <a:rPr lang="es-EC" sz="2300" dirty="0" err="1">
                          <a:effectLst/>
                        </a:rPr>
                        <a:t>IgM</a:t>
                      </a:r>
                      <a:r>
                        <a:rPr lang="es-EC" sz="2300" dirty="0">
                          <a:effectLst/>
                        </a:rPr>
                        <a:t>.  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effectLst/>
                        </a:rPr>
                        <a:t>Programa</a:t>
                      </a:r>
                      <a:r>
                        <a:rPr lang="en-US" sz="2300" dirty="0">
                          <a:effectLst/>
                        </a:rPr>
                        <a:t> de </a:t>
                      </a:r>
                      <a:r>
                        <a:rPr lang="en-US" sz="2300" dirty="0" err="1">
                          <a:effectLst/>
                        </a:rPr>
                        <a:t>Calidad</a:t>
                      </a:r>
                      <a:r>
                        <a:rPr lang="en-US" sz="2300" dirty="0">
                          <a:effectLst/>
                        </a:rPr>
                        <a:t> del Royal College of pathology of Australia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98,6%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1314858182"/>
                  </a:ext>
                </a:extLst>
              </a:tr>
              <a:tr h="142716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Interpretación de las Pruebas de Sensibilidad/ Zonas de Inhibición/ Mecanismo de Resistencia Inferido/ Tiempo promedio de demora en la respuesta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Programa Latinoamericano de Aseguramiento de la Calidad en Bacteriología y Resistencia a los Antimicrobianos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≥ 90%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≥ 80%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&gt; 90%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(≤ a 30 días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840029916"/>
                  </a:ext>
                </a:extLst>
              </a:tr>
              <a:tr h="9831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Caracterización Fenotípica de </a:t>
                      </a:r>
                      <a:r>
                        <a:rPr lang="es-EC" sz="2300" dirty="0" err="1">
                          <a:effectLst/>
                        </a:rPr>
                        <a:t>Neisseria</a:t>
                      </a:r>
                      <a:r>
                        <a:rPr lang="es-EC" sz="2300" dirty="0">
                          <a:effectLst/>
                        </a:rPr>
                        <a:t> </a:t>
                      </a:r>
                      <a:r>
                        <a:rPr lang="es-EC" sz="2300" dirty="0" err="1">
                          <a:effectLst/>
                        </a:rPr>
                        <a:t>gonorrhoeae</a:t>
                      </a:r>
                      <a:endParaRPr lang="es-EC" sz="2300" i="1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Instituto Carlos Malbrán Argentina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300" dirty="0">
                          <a:effectLst/>
                        </a:rPr>
                        <a:t>En espera de informe de resultados</a:t>
                      </a:r>
                      <a:endParaRPr lang="es-EC" sz="2300" dirty="0">
                        <a:effectLst/>
                        <a:latin typeface="+mj-lt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341" marR="57341" marT="0" marB="0" anchor="ctr"/>
                </a:tc>
                <a:extLst>
                  <a:ext uri="{0D108BD9-81ED-4DB2-BD59-A6C34878D82A}">
                    <a16:rowId xmlns:a16="http://schemas.microsoft.com/office/drawing/2014/main" val="8179981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823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86740" y="2160362"/>
            <a:ext cx="11481460" cy="591678"/>
          </a:xfrm>
        </p:spPr>
        <p:txBody>
          <a:bodyPr>
            <a:noAutofit/>
          </a:bodyPr>
          <a:lstStyle/>
          <a:p>
            <a:pPr algn="l"/>
            <a:r>
              <a:rPr lang="es-EC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</a:t>
            </a:r>
            <a:r>
              <a:rPr lang="es-EC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 DE LA CALIDAD, A LA REDNALAC Y LABORATORIOS ZONALES DEL INSPI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VIGILANCIA EPIDEMIOLÓGICA</a:t>
            </a:r>
            <a:endParaRPr lang="es-EC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05" y="2752040"/>
            <a:ext cx="20041990" cy="80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29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5281552" cy="813695"/>
          </a:xfrm>
        </p:spPr>
        <p:txBody>
          <a:bodyPr>
            <a:noAutofit/>
          </a:bodyPr>
          <a:lstStyle/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86740" y="3577378"/>
            <a:ext cx="118705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s-MX" dirty="0">
                <a:cs typeface="Arial" panose="020B0604020202020204" pitchFamily="34" charset="0"/>
              </a:rPr>
              <a:t>Entidad adscrita al Ministerio de Salud Pública.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s-MX" dirty="0">
              <a:cs typeface="Arial" panose="020B0604020202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ES" dirty="0">
                <a:cs typeface="Arial" panose="020B0604020202020204" pitchFamily="34" charset="0"/>
              </a:rPr>
              <a:t>Institución ejecutora de la Investigación, Ciencia, Tecnología e Innovación en el área de salud humana y Laboratorio de Referencia Nacional de la red de salud pública, encargada de la transferencia de conocimiento tecnológico y aseguramiento de la calidad de resultados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endParaRPr lang="es-ES" dirty="0">
              <a:cs typeface="Arial" panose="020B0604020202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ES" dirty="0">
                <a:cs typeface="Arial" panose="020B0604020202020204" pitchFamily="34" charset="0"/>
              </a:rPr>
              <a:t>De acuerdo a la Acción de </a:t>
            </a:r>
            <a:r>
              <a:rPr lang="es-ES" b="1" dirty="0">
                <a:cs typeface="Arial" panose="020B0604020202020204" pitchFamily="34" charset="0"/>
              </a:rPr>
              <a:t>Personal No. 0019 de fecha 12 de abril de 2021, </a:t>
            </a:r>
            <a:r>
              <a:rPr lang="es-ES" dirty="0">
                <a:cs typeface="Arial" panose="020B0604020202020204" pitchFamily="34" charset="0"/>
              </a:rPr>
              <a:t>el actual Director Ejecutivo es encargado de dichas funciones, a partir del 11 de abril de 2021.</a:t>
            </a: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3" t="-227" b="227"/>
          <a:stretch/>
        </p:blipFill>
        <p:spPr>
          <a:xfrm>
            <a:off x="13220700" y="2477628"/>
            <a:ext cx="11161713" cy="83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59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819990" y="1894357"/>
            <a:ext cx="11481460" cy="591678"/>
          </a:xfrm>
        </p:spPr>
        <p:txBody>
          <a:bodyPr>
            <a:noAutofit/>
          </a:bodyPr>
          <a:lstStyle/>
          <a:p>
            <a:pPr algn="l"/>
            <a:r>
              <a:rPr lang="es-EC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RELEVANTES</a:t>
            </a:r>
            <a:endParaRPr lang="es-EC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VIGILANCIA EPIDEMIOLÓGICA</a:t>
            </a:r>
            <a:endParaRPr lang="es-EC" sz="4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6351" y="3249860"/>
            <a:ext cx="21296778" cy="1945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648000" algn="just">
              <a:buFont typeface="Wingdings" panose="05000000000000000000" pitchFamily="2" charset="2"/>
              <a:buChar char="§"/>
            </a:pPr>
            <a:r>
              <a:rPr lang="es-EC" dirty="0">
                <a:cs typeface="Arial" panose="020B0604020202020204" pitchFamily="34" charset="0"/>
              </a:rPr>
              <a:t>Trabajo en conjunto con el MSP para la elaboración de la cuarta Gaceta de la resistencia a los insecticidas en Ecuador. </a:t>
            </a:r>
          </a:p>
          <a:p>
            <a:pPr marL="571500" lvl="0" indent="-6480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C" dirty="0">
                <a:cs typeface="Arial" panose="020B0604020202020204" pitchFamily="34" charset="0"/>
              </a:rPr>
              <a:t>Primer registro de la especie HAEMAGOGUS EQUINUS.</a:t>
            </a:r>
          </a:p>
        </p:txBody>
      </p:sp>
      <p:pic>
        <p:nvPicPr>
          <p:cNvPr id="2050" name="Picture 2" descr="Haemagogus equinus · iNaturalist Ecuad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4" b="21825"/>
          <a:stretch/>
        </p:blipFill>
        <p:spPr bwMode="auto">
          <a:xfrm>
            <a:off x="1450126" y="6419850"/>
            <a:ext cx="540702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22" y="6455581"/>
            <a:ext cx="5943601" cy="3962400"/>
          </a:xfrm>
          <a:prstGeom prst="rect">
            <a:avLst/>
          </a:prstGeom>
        </p:spPr>
      </p:pic>
      <p:pic>
        <p:nvPicPr>
          <p:cNvPr id="2056" name="Picture 8" descr="Reporte de Investigación - Concepto, características y ejempl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308" y="6419851"/>
            <a:ext cx="797798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406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11881856" cy="813695"/>
          </a:xfrm>
        </p:spPr>
        <p:txBody>
          <a:bodyPr>
            <a:noAutofit/>
          </a:bodyPr>
          <a:lstStyle/>
          <a:p>
            <a:pPr algn="l"/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PLATAFORMAS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COMPARTIDAS</a:t>
            </a:r>
          </a:p>
        </p:txBody>
      </p:sp>
      <p:pic>
        <p:nvPicPr>
          <p:cNvPr id="12" name="Picture 6" descr="MICROSCOPÍA ELECTRÓNICA DE TRANSMISIÓN. SAIT. Universidad Politécnica de  Cartagen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 b="23690"/>
          <a:stretch/>
        </p:blipFill>
        <p:spPr bwMode="auto">
          <a:xfrm>
            <a:off x="1398055" y="5099732"/>
            <a:ext cx="2923245" cy="362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0" y="9085907"/>
            <a:ext cx="3534560" cy="235637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0" y="2312385"/>
            <a:ext cx="3534559" cy="2356372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A30D866-AB70-461A-B1A9-0C046681DD80}"/>
              </a:ext>
            </a:extLst>
          </p:cNvPr>
          <p:cNvSpPr txBox="1"/>
          <p:nvPr/>
        </p:nvSpPr>
        <p:spPr>
          <a:xfrm>
            <a:off x="4730914" y="1944228"/>
            <a:ext cx="67825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3200" b="1" dirty="0">
                <a:solidFill>
                  <a:schemeClr val="tx2">
                    <a:lumMod val="50000"/>
                  </a:schemeClr>
                </a:solidFill>
              </a:rPr>
              <a:t>RECEPCIÓN DE MUESTRAS: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49.495 MUESTRAS RECIBIDAS DE LA RED INTEGRAL DE SALUD     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3000 MUESTRAS PROYECTO COVID-19 I+D+I – MSP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SERVICIO ESPECIALIZADO DE TRANSPORTE DE MUESTRAS BIOLÓGICAS BAJO NORMAS DE BIOSEGURIDAD Y CONTROL DE TEMPERATURA A NIVEL NACIONAL E INTERNACIONAL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65130E2-6794-4E7A-84FB-5127FD5E0E39}"/>
              </a:ext>
            </a:extLst>
          </p:cNvPr>
          <p:cNvSpPr txBox="1"/>
          <p:nvPr/>
        </p:nvSpPr>
        <p:spPr>
          <a:xfrm>
            <a:off x="4730914" y="5848454"/>
            <a:ext cx="6782594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3200" b="1" dirty="0">
                <a:solidFill>
                  <a:schemeClr val="tx2">
                    <a:lumMod val="50000"/>
                  </a:schemeClr>
                </a:solidFill>
              </a:rPr>
              <a:t>MICROSCOPÍA ELECTRÓNICA: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ESTUDIOS ULTRA ESTRUCTURALES MEDIANTE MICROSCOPÍA ELECTRÓNICA DE BARRIDO Y TRASMISIÓN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 ANÁLISIS DE MUESTRAS PARA DESARROLLO DE TESIS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B6E625E-E830-406C-9DEA-A654DE94CBD0}"/>
              </a:ext>
            </a:extLst>
          </p:cNvPr>
          <p:cNvSpPr txBox="1"/>
          <p:nvPr/>
        </p:nvSpPr>
        <p:spPr>
          <a:xfrm>
            <a:off x="4730914" y="8728580"/>
            <a:ext cx="678259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3200" b="1" dirty="0">
                <a:solidFill>
                  <a:schemeClr val="tx2">
                    <a:lumMod val="50000"/>
                  </a:schemeClr>
                </a:solidFill>
              </a:rPr>
              <a:t>ANATOMÍA PATOLÓGICA</a:t>
            </a:r>
            <a:r>
              <a:rPr lang="es-EC" sz="2400" b="1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 ESTUDIOS HISTOPATOLÓGICOS, AUTOPSIAS (FISCALIA)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2.750 MUESTRAS PROCESADAS</a:t>
            </a:r>
            <a:endParaRPr lang="es-EC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B247B20-6872-4FDC-B520-F54CBDF8AD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588" y="2312385"/>
            <a:ext cx="3973484" cy="2647954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639C8C6-9E36-4BDF-BA6F-5CE9B8589D93}"/>
              </a:ext>
            </a:extLst>
          </p:cNvPr>
          <p:cNvSpPr txBox="1"/>
          <p:nvPr/>
        </p:nvSpPr>
        <p:spPr>
          <a:xfrm>
            <a:off x="16807152" y="1944228"/>
            <a:ext cx="678259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3200" b="1" dirty="0">
                <a:solidFill>
                  <a:schemeClr val="tx2">
                    <a:lumMod val="50000"/>
                  </a:schemeClr>
                </a:solidFill>
              </a:rPr>
              <a:t>PLATAFORMA DE MEDIOS DE CULTIVOS, REACTVOS Y COLORANTES: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6’747.744 ML ENTREGADAS A LA RED DE TUBERCULOSIS E INSPI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ENTREGA DE MEDIOS DE TRANSPORTE VIRAL Y/O SOLUCIÓN SALINA PBS 1X ENVASADA EN TUBOS FALCO PARA LA TOMA DE MUESTRAS DE COVID-19 EN LAS UNIDADES HOSPITALARIAS DE LA RED INTEGRAL DE SALUD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45C379A1-9DA6-4BF3-963F-12D8FC80C3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588" y="5757758"/>
            <a:ext cx="3973484" cy="2648989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77FD31A0-7D71-4E9B-A0A2-DB4A332D93E8}"/>
              </a:ext>
            </a:extLst>
          </p:cNvPr>
          <p:cNvSpPr txBox="1"/>
          <p:nvPr/>
        </p:nvSpPr>
        <p:spPr>
          <a:xfrm>
            <a:off x="16940097" y="5606769"/>
            <a:ext cx="67825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3200" b="1" dirty="0">
                <a:solidFill>
                  <a:schemeClr val="tx2">
                    <a:lumMod val="50000"/>
                  </a:schemeClr>
                </a:solidFill>
              </a:rPr>
              <a:t>PLATAFORMA DE BIOTERIOS: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7.902 UNIDADES BIOMODELOS ENTREGADOS PARA ESTUDIOS DE PRUEBAS BIOLÓGICAS CON LA ACADEMIA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20.000 ML DE FLUIDO SANGUÍNEO ENTREGADOS PARA LA VIGILANCIA EPIDEMIOLOGIA Y PARA LAS UNIDADES DE SALUD Y RED COMPLEMENTARIA 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4D2109D-01B6-4013-8A42-82D67AA9A5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46031"/>
          <a:stretch/>
        </p:blipFill>
        <p:spPr>
          <a:xfrm>
            <a:off x="12173588" y="8940115"/>
            <a:ext cx="4129586" cy="264795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A42C5807-B596-46D2-989D-925DB0347DF4}"/>
              </a:ext>
            </a:extLst>
          </p:cNvPr>
          <p:cNvSpPr txBox="1"/>
          <p:nvPr/>
        </p:nvSpPr>
        <p:spPr>
          <a:xfrm>
            <a:off x="17110427" y="8728580"/>
            <a:ext cx="678259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C" sz="3200" b="1" dirty="0">
                <a:solidFill>
                  <a:schemeClr val="tx2">
                    <a:lumMod val="50000"/>
                  </a:schemeClr>
                </a:solidFill>
              </a:rPr>
              <a:t>PLATAFORMA DE MANEJO DE DESECHOS Y ESTERILIZACIÓN: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82.566 UNIDADES DE MATERIALES DESCONTAMINADO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6.889,18 KILOS DE DESECHOS TRATADOS</a:t>
            </a:r>
          </a:p>
        </p:txBody>
      </p:sp>
    </p:spTree>
    <p:extLst>
      <p:ext uri="{BB962C8B-B14F-4D97-AF65-F5344CB8AC3E}">
        <p14:creationId xmlns:p14="http://schemas.microsoft.com/office/powerpoint/2010/main" val="4141233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11881856" cy="813695"/>
          </a:xfrm>
        </p:spPr>
        <p:txBody>
          <a:bodyPr>
            <a:noAutofit/>
          </a:bodyPr>
          <a:lstStyle/>
          <a:p>
            <a:pPr algn="l"/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PLATAFORMAS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COMPARTIDAS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36615" y="1844478"/>
            <a:ext cx="17368256" cy="5916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</a:t>
            </a:r>
            <a:r>
              <a:rPr lang="es-EC" sz="32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452782" y="2658173"/>
            <a:ext cx="11125200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C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Gestión para firma de convenio marco con el Instituto Nacional de Salud de Colombia, para reactivación de la Planta de Producción de Suero Antiofídico y Producción –Comercialización de Medios de Cultivos.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s-EC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C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Participación en la tercera reunión de la Red de Laboratorios Públicos Productores de </a:t>
            </a:r>
            <a:r>
              <a:rPr lang="es-EC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Antivenenos</a:t>
            </a:r>
            <a:r>
              <a:rPr lang="es-EC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de América Latina (RELAPA)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s-EC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Symbol" panose="05050102010706020507" pitchFamily="18" charset="2"/>
              <a:buChar char=""/>
            </a:pPr>
            <a:r>
              <a:rPr lang="es-EC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Envió propuesta de proyecto para producción de sueros hiperinmunes al MSP, mediante Oficio Nro. INSPI-2020-0870-O, con fecha 11 de septiembre de 2020.</a:t>
            </a:r>
          </a:p>
          <a:p>
            <a:pPr marL="342900" indent="-342900" algn="just">
              <a:buFont typeface="Symbol" panose="05050102010706020507" pitchFamily="18" charset="2"/>
              <a:buChar char=""/>
            </a:pPr>
            <a:endParaRPr lang="es-EC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C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Gestión de solicitud para cooperación JICA, para donación de microscopios de barrido y </a:t>
            </a:r>
            <a:r>
              <a:rPr lang="es-EC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scanning</a:t>
            </a:r>
            <a:r>
              <a:rPr lang="es-EC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mediante oficio Nro. INSPI-2020-1379-O.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EC" sz="4000" dirty="0"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277" y="2760537"/>
            <a:ext cx="6488360" cy="3773082"/>
          </a:xfrm>
          <a:prstGeom prst="rect">
            <a:avLst/>
          </a:prstGeom>
        </p:spPr>
      </p:pic>
      <p:pic>
        <p:nvPicPr>
          <p:cNvPr id="9" name="Picture 8" descr="Instituto Nacional de Salud on Twitter: &quot;#DePrimeraFuente Colombia confirma  la cepa P1 en una paciente de Tabatinga, que acudió a buscar el servicio de  salud en el hospital de Leticia.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t="23148" r="4584" b="23352"/>
          <a:stretch/>
        </p:blipFill>
        <p:spPr bwMode="auto">
          <a:xfrm>
            <a:off x="16344728" y="7182382"/>
            <a:ext cx="5061458" cy="307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103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86740" y="825733"/>
            <a:ext cx="23863960" cy="813695"/>
          </a:xfrm>
        </p:spPr>
        <p:txBody>
          <a:bodyPr>
            <a:noAutofit/>
          </a:bodyPr>
          <a:lstStyle/>
          <a:p>
            <a:pPr algn="l"/>
            <a:r>
              <a:rPr lang="es-EC" sz="3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TÉCNICA </a:t>
            </a:r>
            <a:r>
              <a:rPr lang="es-EC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INVESTIGACIÓN, DESARROLLO E INNOVACIÓN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451738" y="8908750"/>
            <a:ext cx="21478936" cy="3125598"/>
            <a:chOff x="1338350" y="1415099"/>
            <a:chExt cx="21478936" cy="3125598"/>
          </a:xfrm>
        </p:grpSpPr>
        <p:sp>
          <p:nvSpPr>
            <p:cNvPr id="22" name="CuadroTexto 21"/>
            <p:cNvSpPr txBox="1"/>
            <p:nvPr/>
          </p:nvSpPr>
          <p:spPr>
            <a:xfrm>
              <a:off x="1338350" y="1415099"/>
              <a:ext cx="21478936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179070" lvl="0" algn="ctr"/>
              <a:r>
                <a:rPr lang="es-EC" sz="4000" dirty="0" smtClean="0">
                  <a:effectLst/>
                  <a:ea typeface="SimSun" panose="02010600030101010101" pitchFamily="2" charset="-122"/>
                  <a:cs typeface="Mangal" panose="02040503050203030202" pitchFamily="18" charset="0"/>
                </a:rPr>
                <a:t>MESA REDONDA: DESAFÍOS EMERGENTES EN LA PANDEMIA DEL COVID-19. UNA MIRADA MULTIDISCIPLINARIA, REALIZADA EL 18 DE SEPTIEMBRE DE 2020 EN COORDINACIÓN CON LA DIRECCIÓN TÉCNICA DE FOMENTO Y TRANSFERENCIA DEL CONOCIMIENTO DEL INSPI. </a:t>
              </a:r>
              <a:endParaRPr lang="es-EC" sz="4000" dirty="0">
                <a:effectLst/>
                <a:ea typeface="SimSun" panose="02010600030101010101" pitchFamily="2" charset="-122"/>
                <a:cs typeface="Mangal" panose="02040503050203030202" pitchFamily="18" charset="0"/>
              </a:endParaRP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1338350" y="3940533"/>
              <a:ext cx="21297207" cy="60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s-EC" sz="3300" dirty="0"/>
            </a:p>
          </p:txBody>
        </p: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38" y="3230623"/>
            <a:ext cx="8151281" cy="46874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99" y="3017250"/>
            <a:ext cx="12520275" cy="46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19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805790" y="1406776"/>
            <a:ext cx="11881856" cy="813695"/>
          </a:xfrm>
        </p:spPr>
        <p:txBody>
          <a:bodyPr>
            <a:noAutofit/>
          </a:bodyPr>
          <a:lstStyle/>
          <a:p>
            <a:pPr algn="l"/>
            <a:r>
              <a:rPr lang="es-EC" sz="2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ASESORÍAS CIENTÍFICAS</a:t>
            </a:r>
            <a:endParaRPr lang="es-EC" sz="28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05790" y="2364492"/>
            <a:ext cx="208216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/>
              <a:t>17 </a:t>
            </a:r>
            <a:r>
              <a:rPr lang="es-EC" sz="4000" b="1" spc="300" dirty="0"/>
              <a:t>Asesorías </a:t>
            </a:r>
            <a:r>
              <a:rPr lang="es-EC" spc="300" dirty="0"/>
              <a:t>en planes, programas y proyectos, recibidas a través de </a:t>
            </a:r>
            <a:r>
              <a:rPr lang="es-EC" spc="300" dirty="0">
                <a:hlinkClick r:id="rId3"/>
              </a:rPr>
              <a:t>www.gob.ec</a:t>
            </a:r>
            <a:r>
              <a:rPr lang="es-EC" spc="300" dirty="0"/>
              <a:t> e INSPI   </a:t>
            </a:r>
          </a:p>
          <a:p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2705100" y="2995434"/>
            <a:ext cx="18802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C" b="1" dirty="0"/>
              <a:t>14</a:t>
            </a:r>
            <a:r>
              <a:rPr lang="es-EC" dirty="0"/>
              <a:t> Ponencias y posters presentados en eventos científicos nacionales e internacionales.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C" dirty="0"/>
              <a:t>Presentación de artículos científicos para </a:t>
            </a:r>
            <a:r>
              <a:rPr lang="es-EC" b="1" dirty="0"/>
              <a:t>publicación.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55666" y="988565"/>
            <a:ext cx="2386396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3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TÉCNICA </a:t>
            </a:r>
            <a:r>
              <a:rPr lang="es-EC" sz="3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INVESTIGACIÓN, DESARROLLO E INNOVACIÓN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743200" y="4876800"/>
            <a:ext cx="190690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b="1" dirty="0"/>
              <a:t>Apoyo a la Dirección Técnica de Vigilancia Epidemiológica:  </a:t>
            </a:r>
            <a:endParaRPr lang="es-EC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C" dirty="0"/>
              <a:t>Validación y estandarización de protocolos para extracción de </a:t>
            </a:r>
            <a:r>
              <a:rPr lang="es-EC" b="1" dirty="0"/>
              <a:t>ARN COVID-19.</a:t>
            </a:r>
            <a:r>
              <a:rPr lang="es-EC" dirty="0"/>
              <a:t>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C" dirty="0"/>
              <a:t>Implementación de la secuenciación de genomas de </a:t>
            </a:r>
            <a:r>
              <a:rPr lang="es-EC" b="1" dirty="0"/>
              <a:t>SARS-CoV-2</a:t>
            </a:r>
            <a:r>
              <a:rPr lang="es-EC" dirty="0"/>
              <a:t>, utilizando tecnología de </a:t>
            </a:r>
            <a:r>
              <a:rPr lang="es-EC" b="1" dirty="0" err="1"/>
              <a:t>nanoporos</a:t>
            </a:r>
            <a:r>
              <a:rPr lang="es-EC" b="1" dirty="0"/>
              <a:t> – </a:t>
            </a:r>
            <a:r>
              <a:rPr lang="es-EC" b="1" dirty="0" err="1"/>
              <a:t>MinION</a:t>
            </a:r>
            <a:r>
              <a:rPr lang="es-EC" b="1" dirty="0"/>
              <a:t> </a:t>
            </a:r>
            <a:r>
              <a:rPr lang="es-EC" dirty="0"/>
              <a:t>de junio 2020 a enero 2021.  </a:t>
            </a:r>
          </a:p>
          <a:p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7433135"/>
            <a:ext cx="6038056" cy="40253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/>
          <a:stretch/>
        </p:blipFill>
        <p:spPr>
          <a:xfrm>
            <a:off x="13070470" y="7408064"/>
            <a:ext cx="5474162" cy="405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5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0473060" cy="813695"/>
          </a:xfrm>
        </p:spPr>
        <p:txBody>
          <a:bodyPr>
            <a:noAutofit/>
          </a:bodyPr>
          <a:lstStyle/>
          <a:p>
            <a:pPr lvl="1"/>
            <a:r>
              <a:rPr lang="es-EC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DIRECCIÓN TÉCNICA </a:t>
            </a:r>
            <a:r>
              <a:rPr lang="es-EC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FOMENTO Y TRANSFERENCIA DEL </a:t>
            </a:r>
            <a:r>
              <a:rPr lang="es-EC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CONOCIMIENTO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-1030285" y="1906128"/>
            <a:ext cx="17368256" cy="5916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s-EC" sz="3200" b="1" spc="300" dirty="0">
                <a:latin typeface="Arial" panose="020B0604020202020204" pitchFamily="34" charset="0"/>
                <a:cs typeface="Arial" panose="020B0604020202020204" pitchFamily="34" charset="0"/>
              </a:rPr>
              <a:t>PUBLICACIONES CIENTÍFICAS </a:t>
            </a:r>
            <a:r>
              <a:rPr lang="es-EC" sz="3200" spc="300" dirty="0">
                <a:latin typeface="Arial" panose="020B0604020202020204" pitchFamily="34" charset="0"/>
                <a:cs typeface="Arial" panose="020B0604020202020204" pitchFamily="34" charset="0"/>
              </a:rPr>
              <a:t>EN REVISTAS </a:t>
            </a:r>
            <a:r>
              <a:rPr lang="es-EC" sz="3200" b="1" spc="300" dirty="0">
                <a:latin typeface="Arial" panose="020B0604020202020204" pitchFamily="34" charset="0"/>
                <a:cs typeface="Arial" panose="020B0604020202020204" pitchFamily="34" charset="0"/>
              </a:rPr>
              <a:t>INDEXADAS</a:t>
            </a:r>
          </a:p>
        </p:txBody>
      </p:sp>
      <p:pic>
        <p:nvPicPr>
          <p:cNvPr id="2" name="Imagen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43" y="2852215"/>
            <a:ext cx="9944804" cy="16945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689770" y="3405793"/>
            <a:ext cx="282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2020</a:t>
            </a:r>
            <a:endParaRPr lang="es-EC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519" y="2805629"/>
            <a:ext cx="7311060" cy="164970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86740" y="7072327"/>
            <a:ext cx="53373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La </a:t>
            </a:r>
            <a:r>
              <a:rPr lang="es-EC" b="1" dirty="0"/>
              <a:t>revista INSPILIP </a:t>
            </a:r>
            <a:r>
              <a:rPr lang="es-EC" dirty="0"/>
              <a:t>ha obtenido la visita de 67 países de todos los continentes</a:t>
            </a:r>
          </a:p>
        </p:txBody>
      </p:sp>
      <p:pic>
        <p:nvPicPr>
          <p:cNvPr id="5121" name="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29646" r="38972" b="25316"/>
          <a:stretch>
            <a:fillRect/>
          </a:stretch>
        </p:blipFill>
        <p:spPr bwMode="auto">
          <a:xfrm>
            <a:off x="6479177" y="6534412"/>
            <a:ext cx="9025759" cy="522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Imagen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42773" r="46518" b="22949"/>
          <a:stretch>
            <a:fillRect/>
          </a:stretch>
        </p:blipFill>
        <p:spPr bwMode="auto">
          <a:xfrm>
            <a:off x="16532052" y="7629137"/>
            <a:ext cx="6602223" cy="350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ipse 9"/>
          <p:cNvSpPr/>
          <p:nvPr/>
        </p:nvSpPr>
        <p:spPr>
          <a:xfrm>
            <a:off x="1141830" y="3450643"/>
            <a:ext cx="206957" cy="206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9" name="Grupo 8"/>
          <p:cNvGrpSpPr/>
          <p:nvPr/>
        </p:nvGrpSpPr>
        <p:grpSpPr>
          <a:xfrm>
            <a:off x="7312768" y="4746198"/>
            <a:ext cx="8969878" cy="1477328"/>
            <a:chOff x="3545972" y="4343880"/>
            <a:chExt cx="8969878" cy="1477328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500E09A-4DC1-4486-B9CF-EDE8764860D6}"/>
                </a:ext>
              </a:extLst>
            </p:cNvPr>
            <p:cNvSpPr txBox="1"/>
            <p:nvPr/>
          </p:nvSpPr>
          <p:spPr>
            <a:xfrm>
              <a:off x="3545972" y="4455331"/>
              <a:ext cx="89698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C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PUBLICACIONES EN </a:t>
              </a:r>
            </a:p>
            <a:p>
              <a:pPr algn="just"/>
              <a:r>
                <a:rPr lang="es-EC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PROCESO DE APROBACIÓN 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3640975" y="4343880"/>
              <a:ext cx="149346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9000" b="1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endParaRPr lang="es-EC" sz="9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076" y="4857649"/>
            <a:ext cx="3185846" cy="177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21259800" y="6057978"/>
            <a:ext cx="1245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</a:t>
            </a:r>
            <a:endParaRPr lang="es-EC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4564824" y="4843929"/>
            <a:ext cx="5268339" cy="15875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 algn="just"/>
            <a:r>
              <a:rPr lang="es-EC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INDEXACIONES EN BASE DE DATOS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4274727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0473060" cy="813695"/>
          </a:xfrm>
        </p:spPr>
        <p:txBody>
          <a:bodyPr>
            <a:noAutofit/>
          </a:bodyPr>
          <a:lstStyle/>
          <a:p>
            <a:pPr lvl="1"/>
            <a:r>
              <a:rPr lang="es-EC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DIRECCIÓN TÉCNICA </a:t>
            </a:r>
            <a:r>
              <a:rPr lang="es-EC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FOMENTO Y TRANSFERENCIA DEL </a:t>
            </a:r>
            <a:r>
              <a:rPr lang="es-EC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CONOCIMIENTO</a:t>
            </a:r>
          </a:p>
        </p:txBody>
      </p:sp>
      <p:pic>
        <p:nvPicPr>
          <p:cNvPr id="3" name="Imagen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96" y="3147122"/>
            <a:ext cx="9234310" cy="1578841"/>
          </a:xfrm>
          <a:prstGeom prst="rect">
            <a:avLst/>
          </a:prstGeom>
        </p:spPr>
      </p:pic>
      <p:pic>
        <p:nvPicPr>
          <p:cNvPr id="7" name="Imagen 6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989" y="3128362"/>
            <a:ext cx="11510264" cy="14065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988" y="4822508"/>
            <a:ext cx="12221855" cy="2438051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1042080" y="3450643"/>
            <a:ext cx="206957" cy="206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11381268" y="3450643"/>
            <a:ext cx="206957" cy="206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F2232AF-346F-4034-A7BF-977ED561C853}"/>
              </a:ext>
            </a:extLst>
          </p:cNvPr>
          <p:cNvSpPr txBox="1"/>
          <p:nvPr/>
        </p:nvSpPr>
        <p:spPr>
          <a:xfrm>
            <a:off x="1524000" y="5133592"/>
            <a:ext cx="8351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C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Propuesta de 4 convenios marcos de colaboración con la Universidad de las Artes, Universidad Agropecuaria de Manabí e INS Colombia, Ministerio de Salud Pública de Argentina.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E58DD5-EF8D-41A0-81AC-02CAEF46A2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1764" y="7357103"/>
            <a:ext cx="13984447" cy="438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05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2339960" cy="813695"/>
          </a:xfrm>
        </p:spPr>
        <p:txBody>
          <a:bodyPr>
            <a:noAutofit/>
          </a:bodyPr>
          <a:lstStyle/>
          <a:p>
            <a:pPr lvl="1"/>
            <a:r>
              <a:rPr lang="es-EC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TÉCNICA DE </a:t>
            </a:r>
            <a:r>
              <a:rPr lang="es-EC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ASEGURAMIENTO DE LA CALIDAD DE RESULTADOS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009649" y="2286000"/>
            <a:ext cx="22985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Recertificación y ampliación de la </a:t>
            </a:r>
            <a:r>
              <a:rPr lang="es-EC" b="1" dirty="0"/>
              <a:t>ISO 9001:2015 </a:t>
            </a:r>
            <a:r>
              <a:rPr lang="es-EC" dirty="0"/>
              <a:t>y la evaluación externa de calidad para detección de pruebas </a:t>
            </a:r>
            <a:r>
              <a:rPr lang="es-EC" b="1" dirty="0"/>
              <a:t>RT-PCR covid-19 	</a:t>
            </a:r>
          </a:p>
        </p:txBody>
      </p:sp>
      <p:pic>
        <p:nvPicPr>
          <p:cNvPr id="15" name="Picture 3" descr="Cómo usar logo de certificación - Bureau Veritas Certifi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941851"/>
            <a:ext cx="5962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Laboratorio Cardinalli &amp; Pugliese - Control de Calid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153" y="3374769"/>
            <a:ext cx="5842796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7338297" y="4268748"/>
            <a:ext cx="4302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CERTIFICACIÓN ISO</a:t>
            </a:r>
          </a:p>
          <a:p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9001:2015</a:t>
            </a:r>
            <a:endParaRPr lang="es-EC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8373801" y="3626218"/>
            <a:ext cx="49989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PROGRAMA DE EVALUACIÓN EXTERNA DE CALIDAD PARA LA DETECCIÓN DE PRUEBAS RT-PCR PARA COVID-19</a:t>
            </a:r>
            <a:endParaRPr lang="es-EC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786740" y="7524200"/>
            <a:ext cx="7181850" cy="2954655"/>
            <a:chOff x="13986869" y="4570501"/>
            <a:chExt cx="7181850" cy="2954655"/>
          </a:xfrm>
        </p:grpSpPr>
        <p:sp>
          <p:nvSpPr>
            <p:cNvPr id="20" name="CuadroTexto 19"/>
            <p:cNvSpPr txBox="1"/>
            <p:nvPr/>
          </p:nvSpPr>
          <p:spPr>
            <a:xfrm>
              <a:off x="14001750" y="4570501"/>
              <a:ext cx="37026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/>
                <a:t>RECERTIFICACIÓN:</a:t>
              </a:r>
              <a:endParaRPr lang="es-EC" b="1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13986869" y="5216832"/>
              <a:ext cx="718185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s-MX" dirty="0"/>
                <a:t>Plataformas de </a:t>
              </a:r>
              <a:r>
                <a:rPr lang="es-MX" dirty="0" err="1"/>
                <a:t>Bioterios</a:t>
              </a:r>
              <a:endParaRPr lang="es-MX" dirty="0"/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s-MX" dirty="0"/>
                <a:t>Plataformas de Medios de Cultivo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s-MX" dirty="0"/>
                <a:t>Dirección Técnica de Investigación, Desarrollo e Innovación</a:t>
              </a:r>
              <a:endParaRPr lang="es-EC" dirty="0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8221117" y="7737216"/>
            <a:ext cx="7181850" cy="1908272"/>
            <a:chOff x="13917406" y="7790425"/>
            <a:chExt cx="7181850" cy="1908272"/>
          </a:xfrm>
        </p:grpSpPr>
        <p:sp>
          <p:nvSpPr>
            <p:cNvPr id="23" name="CuadroTexto 22"/>
            <p:cNvSpPr txBox="1"/>
            <p:nvPr/>
          </p:nvSpPr>
          <p:spPr>
            <a:xfrm>
              <a:off x="13986869" y="7790425"/>
              <a:ext cx="28194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/>
                <a:t>AMPLIACIÓN:</a:t>
              </a:r>
              <a:endParaRPr lang="es-EC" b="1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13917406" y="8498368"/>
              <a:ext cx="71818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s-MX" dirty="0"/>
                <a:t>CRN Zoonosis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s-MX" dirty="0"/>
                <a:t>CRN Vectores</a:t>
              </a:r>
              <a:endParaRPr lang="es-EC" dirty="0"/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5BF4BCE-8BE0-4629-AC22-C820C301422F}"/>
              </a:ext>
            </a:extLst>
          </p:cNvPr>
          <p:cNvSpPr txBox="1"/>
          <p:nvPr/>
        </p:nvSpPr>
        <p:spPr>
          <a:xfrm>
            <a:off x="18122182" y="7524200"/>
            <a:ext cx="55021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ACREDITACIÓN: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C" dirty="0"/>
              <a:t>Centro Nacional de Referencia de Bacteriología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C" dirty="0"/>
              <a:t>Centro Nacional de Referencia de Influenza y otros virus respiratorios  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9F9F72BD-1060-4EA4-977A-F25F070353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7" t="17224" r="55912" b="52232"/>
          <a:stretch/>
        </p:blipFill>
        <p:spPr>
          <a:xfrm>
            <a:off x="11560567" y="7889320"/>
            <a:ext cx="6561615" cy="28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78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2339960" cy="813695"/>
          </a:xfrm>
        </p:spPr>
        <p:txBody>
          <a:bodyPr>
            <a:noAutofit/>
          </a:bodyPr>
          <a:lstStyle/>
          <a:p>
            <a:pPr lvl="1"/>
            <a:r>
              <a:rPr lang="es-EC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PLANIFICACIÓN Y GESTIÓN ESTRATÉGICA</a:t>
            </a:r>
          </a:p>
        </p:txBody>
      </p:sp>
      <p:pic>
        <p:nvPicPr>
          <p:cNvPr id="21" name="Imagen 2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7" y="1653758"/>
            <a:ext cx="10658519" cy="1881232"/>
          </a:xfrm>
          <a:prstGeom prst="rect">
            <a:avLst/>
          </a:prstGeom>
        </p:spPr>
      </p:pic>
      <p:sp>
        <p:nvSpPr>
          <p:cNvPr id="24" name="Elipse 23"/>
          <p:cNvSpPr/>
          <p:nvPr/>
        </p:nvSpPr>
        <p:spPr>
          <a:xfrm>
            <a:off x="579783" y="2704037"/>
            <a:ext cx="206957" cy="2069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3" y="3534990"/>
            <a:ext cx="14921619" cy="756951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C09EA09-CCC3-4796-A634-F2DC311F1172}"/>
              </a:ext>
            </a:extLst>
          </p:cNvPr>
          <p:cNvSpPr txBox="1"/>
          <p:nvPr/>
        </p:nvSpPr>
        <p:spPr>
          <a:xfrm>
            <a:off x="16143876" y="4398794"/>
            <a:ext cx="5687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4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USD$6’729.811,83</a:t>
            </a:r>
            <a:endParaRPr lang="es-EC" sz="4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E62827-91D8-4D59-8768-ECFDAE391B91}"/>
              </a:ext>
            </a:extLst>
          </p:cNvPr>
          <p:cNvSpPr txBox="1"/>
          <p:nvPr/>
        </p:nvSpPr>
        <p:spPr>
          <a:xfrm>
            <a:off x="16670552" y="9011740"/>
            <a:ext cx="5160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4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USD$254.774,12</a:t>
            </a:r>
            <a:endParaRPr lang="es-EC" sz="4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92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2339960" cy="813695"/>
          </a:xfrm>
        </p:spPr>
        <p:txBody>
          <a:bodyPr>
            <a:noAutofit/>
          </a:bodyPr>
          <a:lstStyle/>
          <a:p>
            <a:pPr lvl="1"/>
            <a:r>
              <a:rPr lang="es-EC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PLANIFICACIÓN Y GESTIÓN ESTRATÉGICA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111953" y="2610399"/>
            <a:ext cx="12680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MEJORAMIENTO DE CLIMA LABORAL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6151F7-8F68-4185-A5F5-60CBE808EF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07" t="39630" r="48306" b="38156"/>
          <a:stretch/>
        </p:blipFill>
        <p:spPr>
          <a:xfrm>
            <a:off x="1111953" y="3466800"/>
            <a:ext cx="12680247" cy="47887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06FA0B5-8F05-421A-8867-F9CB1BB90C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99" t="32963" r="43885" b="46543"/>
          <a:stretch/>
        </p:blipFill>
        <p:spPr>
          <a:xfrm>
            <a:off x="14277831" y="3814542"/>
            <a:ext cx="9820419" cy="409323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085FA4B-CD0E-45C9-B840-3C6BECBC1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43" t="54445" r="50000" b="36415"/>
          <a:stretch/>
        </p:blipFill>
        <p:spPr>
          <a:xfrm>
            <a:off x="9207500" y="8829726"/>
            <a:ext cx="9169400" cy="18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8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06421" y="1831573"/>
            <a:ext cx="18290706" cy="813695"/>
          </a:xfrm>
        </p:spPr>
        <p:txBody>
          <a:bodyPr>
            <a:noAutofit/>
          </a:bodyPr>
          <a:lstStyle/>
          <a:p>
            <a:pPr algn="l"/>
            <a:r>
              <a:rPr lang="es-EC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63" y="4169998"/>
            <a:ext cx="4667166" cy="72681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55" y="4144354"/>
            <a:ext cx="4769741" cy="73194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3" y="4317987"/>
            <a:ext cx="4713127" cy="731946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05926" y="3117658"/>
            <a:ext cx="10681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s-ES" dirty="0">
                <a:cs typeface="Arial" panose="020B0604020202020204" pitchFamily="34" charset="0"/>
              </a:rPr>
              <a:t>Reorganización del personal técnico y administrativo.</a:t>
            </a:r>
          </a:p>
          <a:p>
            <a:endParaRPr lang="es-EC" dirty="0"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706421" y="1268527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RENDICIÓN DE CUENTAS 2020</a:t>
            </a:r>
          </a:p>
        </p:txBody>
      </p:sp>
    </p:spTree>
    <p:extLst>
      <p:ext uri="{BB962C8B-B14F-4D97-AF65-F5344CB8AC3E}">
        <p14:creationId xmlns:p14="http://schemas.microsoft.com/office/powerpoint/2010/main" val="874489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2339960" cy="813695"/>
          </a:xfrm>
        </p:spPr>
        <p:txBody>
          <a:bodyPr>
            <a:noAutofit/>
          </a:bodyPr>
          <a:lstStyle/>
          <a:p>
            <a:pPr lvl="1"/>
            <a:r>
              <a:rPr lang="es-EC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GESTIÓN ADMINISTRATIVA FINANCIERA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999546" y="3409012"/>
            <a:ext cx="2120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2" algn="ctr">
              <a:spcBef>
                <a:spcPts val="200"/>
              </a:spcBef>
              <a:spcAft>
                <a:spcPts val="0"/>
              </a:spcAft>
            </a:pPr>
            <a:r>
              <a:rPr lang="es-EC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PROCESOS DE CONTRATACIÓN Y COMPRAS PÚBLICAS DE BIENES Y SERVICIOS ADJUDICADOS </a:t>
            </a:r>
            <a:endParaRPr lang="es-EC" sz="3200" b="1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850338"/>
              </p:ext>
            </p:extLst>
          </p:nvPr>
        </p:nvGraphicFramePr>
        <p:xfrm>
          <a:off x="1905000" y="4510922"/>
          <a:ext cx="20696541" cy="442953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8335235">
                  <a:extLst>
                    <a:ext uri="{9D8B030D-6E8A-4147-A177-3AD203B41FA5}">
                      <a16:colId xmlns:a16="http://schemas.microsoft.com/office/drawing/2014/main" val="2343018349"/>
                    </a:ext>
                  </a:extLst>
                </a:gridCol>
                <a:gridCol w="4449694">
                  <a:extLst>
                    <a:ext uri="{9D8B030D-6E8A-4147-A177-3AD203B41FA5}">
                      <a16:colId xmlns:a16="http://schemas.microsoft.com/office/drawing/2014/main" val="370148324"/>
                    </a:ext>
                  </a:extLst>
                </a:gridCol>
                <a:gridCol w="7911612">
                  <a:extLst>
                    <a:ext uri="{9D8B030D-6E8A-4147-A177-3AD203B41FA5}">
                      <a16:colId xmlns:a16="http://schemas.microsoft.com/office/drawing/2014/main" val="3656559670"/>
                    </a:ext>
                  </a:extLst>
                </a:gridCol>
              </a:tblGrid>
              <a:tr h="5544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TIPO DE CONTRATACIÓN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CANTIDAD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>
                          <a:effectLst/>
                        </a:rPr>
                        <a:t>VALOR ADJUD INC IVA</a:t>
                      </a:r>
                      <a:endParaRPr lang="es-EC" sz="5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extLst>
                  <a:ext uri="{0D108BD9-81ED-4DB2-BD59-A6C34878D82A}">
                    <a16:rowId xmlns:a16="http://schemas.microsoft.com/office/drawing/2014/main" val="628738639"/>
                  </a:ext>
                </a:extLst>
              </a:tr>
              <a:tr h="5544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>
                          <a:effectLst/>
                        </a:rPr>
                        <a:t>CATÁLOGO ELECTRÓNICO </a:t>
                      </a:r>
                      <a:endParaRPr lang="es-EC" sz="5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14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 $                   293.682,05 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extLst>
                  <a:ext uri="{0D108BD9-81ED-4DB2-BD59-A6C34878D82A}">
                    <a16:rowId xmlns:a16="http://schemas.microsoft.com/office/drawing/2014/main" val="1408388164"/>
                  </a:ext>
                </a:extLst>
              </a:tr>
              <a:tr h="5544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>
                          <a:effectLst/>
                        </a:rPr>
                        <a:t>SUBASTA INVERSA ELECTRÓNICA</a:t>
                      </a:r>
                      <a:endParaRPr lang="es-EC" sz="5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35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 $                6.465.263,96 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extLst>
                  <a:ext uri="{0D108BD9-81ED-4DB2-BD59-A6C34878D82A}">
                    <a16:rowId xmlns:a16="http://schemas.microsoft.com/office/drawing/2014/main" val="3223887960"/>
                  </a:ext>
                </a:extLst>
              </a:tr>
              <a:tr h="5544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>
                          <a:effectLst/>
                        </a:rPr>
                        <a:t>CONSULTORÍA CONTRATACIÓN DIRECTA </a:t>
                      </a:r>
                      <a:endParaRPr lang="es-EC" sz="5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1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 $                       4.324,32 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extLst>
                  <a:ext uri="{0D108BD9-81ED-4DB2-BD59-A6C34878D82A}">
                    <a16:rowId xmlns:a16="http://schemas.microsoft.com/office/drawing/2014/main" val="3158929948"/>
                  </a:ext>
                </a:extLst>
              </a:tr>
              <a:tr h="5544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>
                          <a:effectLst/>
                        </a:rPr>
                        <a:t>ÍNFIMA CUANTÍA</a:t>
                      </a:r>
                      <a:endParaRPr lang="es-EC" sz="5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151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 $                   635.764,50 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extLst>
                  <a:ext uri="{0D108BD9-81ED-4DB2-BD59-A6C34878D82A}">
                    <a16:rowId xmlns:a16="http://schemas.microsoft.com/office/drawing/2014/main" val="500845887"/>
                  </a:ext>
                </a:extLst>
              </a:tr>
              <a:tr h="5544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>
                          <a:effectLst/>
                        </a:rPr>
                        <a:t>MENOR CUANTÍA DE OBRAS </a:t>
                      </a:r>
                      <a:endParaRPr lang="es-EC" sz="5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3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 $                   290.526,70 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extLst>
                  <a:ext uri="{0D108BD9-81ED-4DB2-BD59-A6C34878D82A}">
                    <a16:rowId xmlns:a16="http://schemas.microsoft.com/office/drawing/2014/main" val="1006304980"/>
                  </a:ext>
                </a:extLst>
              </a:tr>
              <a:tr h="5544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>
                          <a:effectLst/>
                        </a:rPr>
                        <a:t>RÉGIMEN ESPECIAL</a:t>
                      </a:r>
                      <a:endParaRPr lang="es-EC" sz="5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2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 $                     74.204,30 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extLst>
                  <a:ext uri="{0D108BD9-81ED-4DB2-BD59-A6C34878D82A}">
                    <a16:rowId xmlns:a16="http://schemas.microsoft.com/office/drawing/2014/main" val="2930798669"/>
                  </a:ext>
                </a:extLst>
              </a:tr>
              <a:tr h="33308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TOTALES GENERALES                                                          206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3600" dirty="0">
                          <a:effectLst/>
                        </a:rPr>
                        <a:t> $                7.763.765,83 </a:t>
                      </a:r>
                      <a:endParaRPr lang="es-EC" sz="5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311858" marR="311858" marT="0" marB="0"/>
                </a:tc>
                <a:extLst>
                  <a:ext uri="{0D108BD9-81ED-4DB2-BD59-A6C34878D82A}">
                    <a16:rowId xmlns:a16="http://schemas.microsoft.com/office/drawing/2014/main" val="1871960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202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2339960" cy="813695"/>
          </a:xfrm>
        </p:spPr>
        <p:txBody>
          <a:bodyPr>
            <a:noAutofit/>
          </a:bodyPr>
          <a:lstStyle/>
          <a:p>
            <a:pPr lvl="1"/>
            <a:r>
              <a:rPr lang="es-EC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</a:t>
            </a:r>
            <a:endParaRPr lang="es-EC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90600" y="1944228"/>
            <a:ext cx="2017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C" dirty="0"/>
              <a:t>Readecuaciones en el </a:t>
            </a:r>
            <a:r>
              <a:rPr lang="es-EC" b="1" dirty="0"/>
              <a:t>Centro de Referencia Nacional de Toxicología</a:t>
            </a:r>
            <a:r>
              <a:rPr lang="es-EC" dirty="0"/>
              <a:t>, </a:t>
            </a:r>
            <a:r>
              <a:rPr lang="es-EC" b="1" dirty="0"/>
              <a:t>inversión USD$24,697.60</a:t>
            </a:r>
          </a:p>
        </p:txBody>
      </p:sp>
      <p:pic>
        <p:nvPicPr>
          <p:cNvPr id="15362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6" t="4158" r="2295" b="54912"/>
          <a:stretch>
            <a:fillRect/>
          </a:stretch>
        </p:blipFill>
        <p:spPr bwMode="auto">
          <a:xfrm>
            <a:off x="6634943" y="2590559"/>
            <a:ext cx="10112692" cy="464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1529543" y="8076118"/>
            <a:ext cx="21004055" cy="3400022"/>
            <a:chOff x="1147157" y="8349518"/>
            <a:chExt cx="21004055" cy="3400022"/>
          </a:xfrm>
        </p:grpSpPr>
        <p:pic>
          <p:nvPicPr>
            <p:cNvPr id="5" name="Imagen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13" t="16271" r="26393" b="54395"/>
            <a:stretch/>
          </p:blipFill>
          <p:spPr bwMode="auto">
            <a:xfrm>
              <a:off x="1147157" y="8358640"/>
              <a:ext cx="5105400" cy="339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n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02" t="16521" r="5940" b="54804"/>
            <a:stretch/>
          </p:blipFill>
          <p:spPr bwMode="auto">
            <a:xfrm>
              <a:off x="6383709" y="8358640"/>
              <a:ext cx="4330650" cy="339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n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3" t="49389" r="19697" b="18805"/>
            <a:stretch/>
          </p:blipFill>
          <p:spPr bwMode="auto">
            <a:xfrm>
              <a:off x="10845511" y="8349518"/>
              <a:ext cx="6694344" cy="3400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16" t="49304" r="2124" b="18891"/>
            <a:stretch/>
          </p:blipFill>
          <p:spPr bwMode="auto">
            <a:xfrm>
              <a:off x="17671007" y="8358640"/>
              <a:ext cx="4480205" cy="339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uadroTexto 9"/>
          <p:cNvSpPr txBox="1"/>
          <p:nvPr/>
        </p:nvSpPr>
        <p:spPr>
          <a:xfrm>
            <a:off x="990600" y="7236095"/>
            <a:ext cx="2017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C" dirty="0"/>
              <a:t>Readecuación del Sistema de Aguas y </a:t>
            </a:r>
            <a:r>
              <a:rPr lang="es-EC" b="1" dirty="0"/>
              <a:t>Sede Central USD$195,588.47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184668" y="1273178"/>
            <a:ext cx="616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/>
              <a:t>USD$ 359.642,66</a:t>
            </a:r>
          </a:p>
        </p:txBody>
      </p:sp>
    </p:spTree>
    <p:extLst>
      <p:ext uri="{BB962C8B-B14F-4D97-AF65-F5344CB8AC3E}">
        <p14:creationId xmlns:p14="http://schemas.microsoft.com/office/powerpoint/2010/main" val="1043251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2339960" cy="813695"/>
          </a:xfrm>
        </p:spPr>
        <p:txBody>
          <a:bodyPr>
            <a:noAutofit/>
          </a:bodyPr>
          <a:lstStyle/>
          <a:p>
            <a:pPr lvl="1"/>
            <a:r>
              <a:rPr lang="es-EC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</a:t>
            </a:r>
            <a:endParaRPr lang="es-EC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474036" y="9160625"/>
            <a:ext cx="5453149" cy="665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>
            <a:off x="990600" y="1944228"/>
            <a:ext cx="2017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C" dirty="0"/>
              <a:t>Readecuaciones en la </a:t>
            </a:r>
            <a:r>
              <a:rPr lang="es-EC" b="1" dirty="0"/>
              <a:t>Plataformas de Bioterios y Medios de Cultivo USD$133,819.99</a:t>
            </a:r>
          </a:p>
        </p:txBody>
      </p:sp>
      <p:pic>
        <p:nvPicPr>
          <p:cNvPr id="8" name="Imagen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4" t="7781" r="36565" b="55521"/>
          <a:stretch/>
        </p:blipFill>
        <p:spPr bwMode="auto">
          <a:xfrm>
            <a:off x="4043202" y="3086172"/>
            <a:ext cx="408842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9" t="7955" r="15945" b="55346"/>
          <a:stretch/>
        </p:blipFill>
        <p:spPr bwMode="auto">
          <a:xfrm>
            <a:off x="9063648" y="3090122"/>
            <a:ext cx="4027854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2" t="49494" r="21566" b="17760"/>
          <a:stretch/>
        </p:blipFill>
        <p:spPr bwMode="auto">
          <a:xfrm>
            <a:off x="14023525" y="3086172"/>
            <a:ext cx="733771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3422303" y="8260772"/>
            <a:ext cx="17068833" cy="3169067"/>
            <a:chOff x="592870" y="6848649"/>
            <a:chExt cx="17068833" cy="3169067"/>
          </a:xfrm>
        </p:grpSpPr>
        <p:pic>
          <p:nvPicPr>
            <p:cNvPr id="11" name="Imagen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0" t="11067" r="39739" b="57905"/>
            <a:stretch/>
          </p:blipFill>
          <p:spPr bwMode="auto">
            <a:xfrm>
              <a:off x="592870" y="6848649"/>
              <a:ext cx="2178733" cy="312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n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30" t="10856" r="15098" b="58405"/>
            <a:stretch/>
          </p:blipFill>
          <p:spPr bwMode="auto">
            <a:xfrm>
              <a:off x="2835997" y="6848649"/>
              <a:ext cx="3947186" cy="312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n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8" t="10508" r="1563" b="58029"/>
            <a:stretch/>
          </p:blipFill>
          <p:spPr bwMode="auto">
            <a:xfrm>
              <a:off x="6928578" y="6848650"/>
              <a:ext cx="1980667" cy="3169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80" t="44302" r="27289" b="23655"/>
            <a:stretch/>
          </p:blipFill>
          <p:spPr bwMode="auto">
            <a:xfrm>
              <a:off x="9090705" y="6848649"/>
              <a:ext cx="4258434" cy="312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n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68" t="43835" r="1462" b="23832"/>
            <a:stretch/>
          </p:blipFill>
          <p:spPr bwMode="auto">
            <a:xfrm>
              <a:off x="13530599" y="6848649"/>
              <a:ext cx="4131104" cy="312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CuadroTexto 16"/>
          <p:cNvSpPr txBox="1"/>
          <p:nvPr/>
        </p:nvSpPr>
        <p:spPr>
          <a:xfrm>
            <a:off x="786739" y="6210152"/>
            <a:ext cx="2206707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s-EC" sz="3500" dirty="0"/>
              <a:t>Fortalecimiento del Centro de Investigación Multidisciplinario (CIM): Adecuación de áreas de biología molecular y genómica, con el objetivo de fortalecer la investigación de agentes infecciosos con tecnología genómica en el INSPI, </a:t>
            </a:r>
            <a:r>
              <a:rPr lang="es-EC" sz="3500" b="1" dirty="0"/>
              <a:t>$5.536,60</a:t>
            </a:r>
          </a:p>
        </p:txBody>
      </p:sp>
    </p:spTree>
    <p:extLst>
      <p:ext uri="{BB962C8B-B14F-4D97-AF65-F5344CB8AC3E}">
        <p14:creationId xmlns:p14="http://schemas.microsoft.com/office/powerpoint/2010/main" val="1494969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86740" y="1944227"/>
            <a:ext cx="17139310" cy="609677"/>
          </a:xfrm>
        </p:spPr>
        <p:txBody>
          <a:bodyPr>
            <a:noAutofit/>
          </a:bodyPr>
          <a:lstStyle/>
          <a:p>
            <a:pPr algn="l"/>
            <a:r>
              <a:rPr lang="es-EC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</a:t>
            </a:r>
            <a:r>
              <a:rPr lang="es-EC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INFRAESTRUCTURA PARA AREA DE DIANÓGTICO DE COVID-19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pic>
        <p:nvPicPr>
          <p:cNvPr id="7" name="Imagen 6" descr="C:\Users\nechanique\AppData\Local\Microsoft\Windows\Temporary Internet Files\Content.Word\20200504_1724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65675" y="7892116"/>
            <a:ext cx="4172537" cy="323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nechanique\AppData\Local\Microsoft\Windows\Temporary Internet Files\Content.Word\20200504_17245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b="1672"/>
          <a:stretch/>
        </p:blipFill>
        <p:spPr bwMode="auto">
          <a:xfrm>
            <a:off x="7820025" y="2662930"/>
            <a:ext cx="5683220" cy="468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C:\Users\nechanique\AppData\Local\Microsoft\Windows\Temporary Internet Files\Content.Word\20200504_17261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/>
          <a:stretch/>
        </p:blipFill>
        <p:spPr bwMode="auto">
          <a:xfrm>
            <a:off x="19335033" y="7423384"/>
            <a:ext cx="4921506" cy="4164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C:\Users\nechanique\AppData\Local\Microsoft\Windows\Temporary Internet Files\Content.Word\20200511_09252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137"/>
          <a:stretch/>
        </p:blipFill>
        <p:spPr bwMode="auto">
          <a:xfrm rot="5400000">
            <a:off x="12926026" y="3292623"/>
            <a:ext cx="5121537" cy="384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 descr="C:\Users\nechanique\AppData\Local\Microsoft\Windows\Temporary Internet Files\Content.Word\20200509_09471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6"/>
          <a:stretch/>
        </p:blipFill>
        <p:spPr bwMode="auto">
          <a:xfrm>
            <a:off x="17478000" y="2652281"/>
            <a:ext cx="6778539" cy="467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C:\Users\nechanique\AppData\Local\Microsoft\Windows\Temporary Internet Files\Content.Word\20200505_11533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8"/>
          <a:stretch/>
        </p:blipFill>
        <p:spPr bwMode="auto">
          <a:xfrm rot="5400000">
            <a:off x="3080360" y="7858190"/>
            <a:ext cx="4181182" cy="331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F:\Fotos de Lab. Influenza sede Tanca Marengo\20200311_121613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"/>
          <a:stretch/>
        </p:blipFill>
        <p:spPr bwMode="auto">
          <a:xfrm>
            <a:off x="132027" y="7423384"/>
            <a:ext cx="3308624" cy="418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C:\Users\nechanique\Documents\Fotos trabajos pintura en Tanca Marengo\ANTES\DSC_358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67" y="2678548"/>
            <a:ext cx="3676004" cy="466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 descr="C:\Users\nechanique\Documents\Fotos Serpentario\20200806_122649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/>
          <a:stretch/>
        </p:blipFill>
        <p:spPr bwMode="auto">
          <a:xfrm>
            <a:off x="149629" y="2691423"/>
            <a:ext cx="3814084" cy="463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C:\Users\nechanique\Documents\Fotos Toxicología\20200703_10475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09" y="7423384"/>
            <a:ext cx="3282776" cy="416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 descr="C:\Users\nechanique\Documents\Fotos de Lab. Influenza sede Tanca Marengo\20200311_121706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632" y="7440009"/>
            <a:ext cx="3413706" cy="414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 descr="F:\Fotos CRN INFLUENZA\20200313_094959.jp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7" r="33700"/>
          <a:stretch/>
        </p:blipFill>
        <p:spPr bwMode="auto">
          <a:xfrm>
            <a:off x="13749250" y="7440009"/>
            <a:ext cx="2194561" cy="414368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Flecha derecha 20">
            <a:hlinkClick r:id="rId15" action="ppaction://hlinksldjump"/>
          </p:cNvPr>
          <p:cNvSpPr/>
          <p:nvPr/>
        </p:nvSpPr>
        <p:spPr>
          <a:xfrm flipH="1">
            <a:off x="23042880" y="1674802"/>
            <a:ext cx="1053365" cy="565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455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2339960" cy="813695"/>
          </a:xfrm>
        </p:spPr>
        <p:txBody>
          <a:bodyPr>
            <a:noAutofit/>
          </a:bodyPr>
          <a:lstStyle/>
          <a:p>
            <a:pPr lvl="1"/>
            <a:r>
              <a:rPr lang="es-EC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ADMINISTRATIVA DE TALENTO HUMANO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86740" y="2589996"/>
            <a:ext cx="167773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</a:t>
            </a:r>
            <a:r>
              <a:rPr lang="es-EC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C" sz="4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s-EC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NOMBRAMIENTOS PARA FUNCIONARIOS DE LA UNDÉCIMA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732322" y="3730922"/>
            <a:ext cx="5029200" cy="14773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5400" b="1" dirty="0">
                <a:solidFill>
                  <a:schemeClr val="bg1"/>
                </a:solidFill>
              </a:rPr>
              <a:t>57</a:t>
            </a:r>
            <a:r>
              <a:rPr lang="es-EC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s-EC" dirty="0">
                <a:solidFill>
                  <a:schemeClr val="bg1"/>
                </a:solidFill>
              </a:rPr>
              <a:t>Planta Central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C6F0BF4-9C7D-44A2-BFE7-B73D65DEC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523" y="5914828"/>
            <a:ext cx="20280398" cy="44745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F58C921-F244-4919-A7C6-55D5AE874880}"/>
              </a:ext>
            </a:extLst>
          </p:cNvPr>
          <p:cNvSpPr txBox="1"/>
          <p:nvPr/>
        </p:nvSpPr>
        <p:spPr>
          <a:xfrm>
            <a:off x="9514122" y="3745566"/>
            <a:ext cx="5029200" cy="14773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5400" b="1" dirty="0">
                <a:solidFill>
                  <a:schemeClr val="bg1"/>
                </a:solidFill>
              </a:rPr>
              <a:t>3</a:t>
            </a:r>
          </a:p>
          <a:p>
            <a:r>
              <a:rPr lang="es-EC" dirty="0">
                <a:solidFill>
                  <a:schemeClr val="bg1"/>
                </a:solidFill>
              </a:rPr>
              <a:t>Coordinación Zonal 9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36506C4-0C9C-4D64-B4AB-FB33C0ACD6DE}"/>
              </a:ext>
            </a:extLst>
          </p:cNvPr>
          <p:cNvSpPr txBox="1"/>
          <p:nvPr/>
        </p:nvSpPr>
        <p:spPr>
          <a:xfrm>
            <a:off x="16295922" y="3730922"/>
            <a:ext cx="5029200" cy="14773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5400" b="1" dirty="0">
                <a:solidFill>
                  <a:schemeClr val="bg1"/>
                </a:solidFill>
              </a:rPr>
              <a:t>5</a:t>
            </a:r>
          </a:p>
          <a:p>
            <a:pPr algn="ctr"/>
            <a:r>
              <a:rPr lang="es-EC" dirty="0">
                <a:solidFill>
                  <a:schemeClr val="bg1"/>
                </a:solidFill>
              </a:rPr>
              <a:t>Coordinación Zonal 6</a:t>
            </a:r>
          </a:p>
        </p:txBody>
      </p:sp>
    </p:spTree>
    <p:extLst>
      <p:ext uri="{BB962C8B-B14F-4D97-AF65-F5344CB8AC3E}">
        <p14:creationId xmlns:p14="http://schemas.microsoft.com/office/powerpoint/2010/main" val="3617787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2339960" cy="813695"/>
          </a:xfrm>
        </p:spPr>
        <p:txBody>
          <a:bodyPr>
            <a:noAutofit/>
          </a:bodyPr>
          <a:lstStyle/>
          <a:p>
            <a:pPr lvl="1"/>
            <a:r>
              <a:rPr lang="es-EC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ADMINISTRATIVA DE TALENTO HUMANO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24840" y="2735801"/>
            <a:ext cx="145294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000" b="1" spc="3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PLAN DE RECONOCIMIENTOS NO MONETARIOS A SERVIDORES</a:t>
            </a:r>
            <a:endParaRPr lang="es-EC" sz="3000" b="1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71550" y="3289799"/>
            <a:ext cx="18764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EC" dirty="0"/>
              <a:t>Se realizó la entrega de Placas al personal Técnico y Administrativo del INSPI como héroes en afrontamiento a la pandemia COVID-19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6"/>
          <a:stretch/>
        </p:blipFill>
        <p:spPr>
          <a:xfrm>
            <a:off x="9143999" y="5267329"/>
            <a:ext cx="5181997" cy="45435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0" y="5281702"/>
            <a:ext cx="6815394" cy="45435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861" y="5267329"/>
            <a:ext cx="6440433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66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296525"/>
              </p:ext>
            </p:extLst>
          </p:nvPr>
        </p:nvGraphicFramePr>
        <p:xfrm>
          <a:off x="969963" y="2101831"/>
          <a:ext cx="20061237" cy="9512338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1309965">
                  <a:extLst>
                    <a:ext uri="{9D8B030D-6E8A-4147-A177-3AD203B41FA5}">
                      <a16:colId xmlns:a16="http://schemas.microsoft.com/office/drawing/2014/main" val="728909268"/>
                    </a:ext>
                  </a:extLst>
                </a:gridCol>
                <a:gridCol w="13609061">
                  <a:extLst>
                    <a:ext uri="{9D8B030D-6E8A-4147-A177-3AD203B41FA5}">
                      <a16:colId xmlns:a16="http://schemas.microsoft.com/office/drawing/2014/main" val="1561572277"/>
                    </a:ext>
                  </a:extLst>
                </a:gridCol>
                <a:gridCol w="2094211">
                  <a:extLst>
                    <a:ext uri="{9D8B030D-6E8A-4147-A177-3AD203B41FA5}">
                      <a16:colId xmlns:a16="http://schemas.microsoft.com/office/drawing/2014/main" val="34897181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89253303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450355166"/>
                    </a:ext>
                  </a:extLst>
                </a:gridCol>
              </a:tblGrid>
              <a:tr h="530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No.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Indicador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Frecuencia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Meta 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Resultado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677674962"/>
                  </a:ext>
                </a:extLst>
              </a:tr>
              <a:tr h="7956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6.7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Porcentaje de Cumplimiento de la Implementación de Pruebas Especializadas de Laboratorio en los Centros de Referencia Nacional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Cuatrimestral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0,9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1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1422152815"/>
                  </a:ext>
                </a:extLst>
              </a:tr>
              <a:tr h="6178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6.9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Porcentaje de Concordancia de los Programas de Evaluación Externa de la Calidad, a la REDNALAC y laboratorios Zonales del INSPI 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Semestral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0,9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1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4166876912"/>
                  </a:ext>
                </a:extLst>
              </a:tr>
              <a:tr h="10680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6.11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Porcentaje de cumplimiento del tiempo de respuesta para la provisión del servicio de producción de Medios de Cultivos, Soluciones y Colorantes a la Red Nacional de Laboratorios clínicos (REDNALAC) del MSP para el diagnóstico de Tuberculosis a nivel nacional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Mensual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0,9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1,33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12588697"/>
                  </a:ext>
                </a:extLst>
              </a:tr>
              <a:tr h="6178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6.13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Porcentaje de Cumplimiento de la Desconcentración de Pruebas Especializadas de Laboratorio de los Centros de Referencia Nacional 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Trimestral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0,9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1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1428559321"/>
                  </a:ext>
                </a:extLst>
              </a:tr>
              <a:tr h="5340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6.14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Porcentaje de Concordancia de los Programas de Evaluación Externa de la Calidad, Supranacional 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Semestral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0,9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0,9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4128270841"/>
                  </a:ext>
                </a:extLst>
              </a:tr>
              <a:tr h="530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7.7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Número de proyectos de investigación aprobados. 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Trimestral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5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3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464787553"/>
                  </a:ext>
                </a:extLst>
              </a:tr>
              <a:tr h="530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7.8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Número de Volúmenes publicados de la revista científica INSPILIP 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Trimestral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5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5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444368007"/>
                  </a:ext>
                </a:extLst>
              </a:tr>
              <a:tr h="530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8.4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TH: Porcentaje de Cumplimiento del Plan Estratégico de Mejora del Clima Laboral 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Trimestral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1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1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2544981186"/>
                  </a:ext>
                </a:extLst>
              </a:tr>
              <a:tr h="530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9.2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FIN: Porcentaje ejecución presupuestaria Gasto Corriente 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Mensual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1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0,85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745697761"/>
                  </a:ext>
                </a:extLst>
              </a:tr>
              <a:tr h="6178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10.11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EFIC: Tiempo de atención a las observaciones ciudadanas respecto a información de trámites publicados en la plataforma GOB.EC. 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Bimestral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8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0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935459723"/>
                  </a:ext>
                </a:extLst>
              </a:tr>
              <a:tr h="5340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10.12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EFIC: Porcentaje de optimización Cero Papeles con el Sistema de Gestión Documental Quipux. 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Mensual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0,7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0,94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2479130726"/>
                  </a:ext>
                </a:extLst>
              </a:tr>
              <a:tr h="5304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10.13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EFIC: Porcentaje de satisfacción del usuario externo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Semestral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0,77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0,94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1964204714"/>
                  </a:ext>
                </a:extLst>
              </a:tr>
              <a:tr h="5340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10.14</a:t>
                      </a:r>
                      <a:endParaRPr lang="es-EC" sz="32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EFIC: Porcentaje de cumplimiento de planes de acción de mejora de la gestión institucional 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Trimestral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0,8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1</a:t>
                      </a:r>
                      <a:endParaRPr lang="es-EC" sz="32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extLst>
                  <a:ext uri="{0D108BD9-81ED-4DB2-BD59-A6C34878D82A}">
                    <a16:rowId xmlns:a16="http://schemas.microsoft.com/office/drawing/2014/main" val="3299632443"/>
                  </a:ext>
                </a:extLst>
              </a:tr>
              <a:tr h="617894"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100" dirty="0">
                          <a:effectLst/>
                        </a:rPr>
                        <a:t>Indicadores considerados: 13</a:t>
                      </a:r>
                      <a:endParaRPr lang="es-EC" sz="3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100" b="1" dirty="0">
                          <a:effectLst/>
                        </a:rPr>
                        <a:t>Índice de Gestión Estratégica: 89,71</a:t>
                      </a:r>
                      <a:endParaRPr lang="es-EC" sz="3100" b="1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179459" marR="179459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19072"/>
                  </a:ext>
                </a:extLst>
              </a:tr>
            </a:tbl>
          </a:graphicData>
        </a:graphic>
      </p:graphicFrame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2339960" cy="813695"/>
          </a:xfrm>
        </p:spPr>
        <p:txBody>
          <a:bodyPr>
            <a:noAutofit/>
          </a:bodyPr>
          <a:lstStyle/>
          <a:p>
            <a:pPr lvl="1"/>
            <a:r>
              <a:rPr lang="es-EC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DE PLANIFICACIÓN Y GESTIÓN ESTRATÉGICA</a:t>
            </a:r>
          </a:p>
        </p:txBody>
      </p:sp>
      <p:sp>
        <p:nvSpPr>
          <p:cNvPr id="7" name="Flecha derecha 6">
            <a:hlinkClick r:id="rId3" action="ppaction://hlinksldjump"/>
          </p:cNvPr>
          <p:cNvSpPr/>
          <p:nvPr/>
        </p:nvSpPr>
        <p:spPr>
          <a:xfrm>
            <a:off x="21929668" y="10431088"/>
            <a:ext cx="1197032" cy="7647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828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48140" y="2363994"/>
            <a:ext cx="439158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lvl="2">
              <a:spcBef>
                <a:spcPts val="200"/>
              </a:spcBef>
              <a:spcAft>
                <a:spcPts val="0"/>
              </a:spcAft>
            </a:pPr>
            <a:r>
              <a:rPr lang="es-MX" sz="2500" spc="3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GASTO</a:t>
            </a:r>
            <a:r>
              <a:rPr lang="es-MX" sz="2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CORRIENTE</a:t>
            </a:r>
            <a:endParaRPr lang="es-EC" sz="25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73651"/>
              </p:ext>
            </p:extLst>
          </p:nvPr>
        </p:nvGraphicFramePr>
        <p:xfrm>
          <a:off x="1100788" y="4701564"/>
          <a:ext cx="11734064" cy="4838316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5337524">
                  <a:extLst>
                    <a:ext uri="{9D8B030D-6E8A-4147-A177-3AD203B41FA5}">
                      <a16:colId xmlns:a16="http://schemas.microsoft.com/office/drawing/2014/main" val="867516054"/>
                    </a:ext>
                  </a:extLst>
                </a:gridCol>
                <a:gridCol w="2825656">
                  <a:extLst>
                    <a:ext uri="{9D8B030D-6E8A-4147-A177-3AD203B41FA5}">
                      <a16:colId xmlns:a16="http://schemas.microsoft.com/office/drawing/2014/main" val="600146408"/>
                    </a:ext>
                  </a:extLst>
                </a:gridCol>
                <a:gridCol w="3570884">
                  <a:extLst>
                    <a:ext uri="{9D8B030D-6E8A-4147-A177-3AD203B41FA5}">
                      <a16:colId xmlns:a16="http://schemas.microsoft.com/office/drawing/2014/main" val="2155905103"/>
                    </a:ext>
                  </a:extLst>
                </a:gridCol>
              </a:tblGrid>
              <a:tr h="1001326">
                <a:tc>
                  <a:txBody>
                    <a:bodyPr/>
                    <a:lstStyle/>
                    <a:p>
                      <a:pPr marR="179070" algn="just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GRUPO DE GASTO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 anchor="ctr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PRESUPUESTO CODIFICADO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900">
                          <a:effectLst/>
                        </a:rPr>
                        <a:t>PRESUPUESTO EJECUTADO</a:t>
                      </a:r>
                      <a:endParaRPr lang="es-EC" sz="2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/>
                </a:tc>
                <a:extLst>
                  <a:ext uri="{0D108BD9-81ED-4DB2-BD59-A6C34878D82A}">
                    <a16:rowId xmlns:a16="http://schemas.microsoft.com/office/drawing/2014/main" val="858688364"/>
                  </a:ext>
                </a:extLst>
              </a:tr>
              <a:tr h="592615">
                <a:tc>
                  <a:txBody>
                    <a:bodyPr/>
                    <a:lstStyle/>
                    <a:p>
                      <a:pPr marR="179070" algn="l">
                        <a:spcAft>
                          <a:spcPts val="0"/>
                        </a:spcAft>
                      </a:pPr>
                      <a:r>
                        <a:rPr lang="es-EC" sz="2900">
                          <a:effectLst/>
                        </a:rPr>
                        <a:t>01 ADMINISTRACIÓN CENTRAL</a:t>
                      </a:r>
                      <a:endParaRPr lang="es-EC" sz="2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7,792,543.23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 anchor="ctr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900">
                          <a:effectLst/>
                        </a:rPr>
                        <a:t>7,089,473.93</a:t>
                      </a:r>
                      <a:endParaRPr lang="es-EC" sz="29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 anchor="ctr"/>
                </a:tc>
                <a:extLst>
                  <a:ext uri="{0D108BD9-81ED-4DB2-BD59-A6C34878D82A}">
                    <a16:rowId xmlns:a16="http://schemas.microsoft.com/office/drawing/2014/main" val="665270467"/>
                  </a:ext>
                </a:extLst>
              </a:tr>
              <a:tr h="1001326">
                <a:tc>
                  <a:txBody>
                    <a:bodyPr/>
                    <a:lstStyle/>
                    <a:p>
                      <a:pPr marR="179070" algn="l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55 LABORATORIO ESPECIALIZADO VIGILANCIA EPIDEMIOLÓGICA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3,674,846.89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 anchor="ctr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2,767,412.27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 anchor="ctr"/>
                </a:tc>
                <a:extLst>
                  <a:ext uri="{0D108BD9-81ED-4DB2-BD59-A6C34878D82A}">
                    <a16:rowId xmlns:a16="http://schemas.microsoft.com/office/drawing/2014/main" val="4041082415"/>
                  </a:ext>
                </a:extLst>
              </a:tr>
              <a:tr h="1325880">
                <a:tc>
                  <a:txBody>
                    <a:bodyPr/>
                    <a:lstStyle/>
                    <a:p>
                      <a:pPr marR="179070" algn="l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86 INVESTIGACIÓN, DESARROLLO, INNOVACIÓN Y/O TRANSFERENCIA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147,495.69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 anchor="ctr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141,844.91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 anchor="ctr"/>
                </a:tc>
                <a:extLst>
                  <a:ext uri="{0D108BD9-81ED-4DB2-BD59-A6C34878D82A}">
                    <a16:rowId xmlns:a16="http://schemas.microsoft.com/office/drawing/2014/main" val="438076414"/>
                  </a:ext>
                </a:extLst>
              </a:tr>
              <a:tr h="592615">
                <a:tc>
                  <a:txBody>
                    <a:bodyPr/>
                    <a:lstStyle/>
                    <a:p>
                      <a:pPr marR="179070" algn="l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TOTAL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11,614,885.81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 anchor="ctr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900" dirty="0">
                          <a:effectLst/>
                        </a:rPr>
                        <a:t>9,998,731.11</a:t>
                      </a:r>
                      <a:endParaRPr lang="es-EC" sz="29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89989" marR="89989" marT="0" marB="0" anchor="ctr"/>
                </a:tc>
                <a:extLst>
                  <a:ext uri="{0D108BD9-81ED-4DB2-BD59-A6C34878D82A}">
                    <a16:rowId xmlns:a16="http://schemas.microsoft.com/office/drawing/2014/main" val="199720877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6419850" y="3188010"/>
            <a:ext cx="1173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spc="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EJECUCIÓN DE GASTO CORRIENTE 2020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786740" y="1130533"/>
            <a:ext cx="2233996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defTabSz="914400"/>
            <a:r>
              <a:rPr lang="es-ES" sz="3500"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ANUAL - PLURIANUAL Y SU EJECUCIÓN AL 2020</a:t>
            </a:r>
            <a:endParaRPr lang="es-EC" sz="3500" b="1" kern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127DEB6A-1ECA-4C77-A599-558F9A5070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7855504"/>
              </p:ext>
            </p:extLst>
          </p:nvPr>
        </p:nvGraphicFramePr>
        <p:xfrm>
          <a:off x="13372306" y="4057650"/>
          <a:ext cx="9754394" cy="6800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544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/>
          <p:cNvSpPr txBox="1"/>
          <p:nvPr/>
        </p:nvSpPr>
        <p:spPr>
          <a:xfrm>
            <a:off x="5466042" y="3087411"/>
            <a:ext cx="99277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3500" spc="300" dirty="0"/>
              <a:t>EJECUCIÓN PROYECTOS DE INVERSIÓN 2020: </a:t>
            </a: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693405"/>
              </p:ext>
            </p:extLst>
          </p:nvPr>
        </p:nvGraphicFramePr>
        <p:xfrm>
          <a:off x="786740" y="5113709"/>
          <a:ext cx="12873277" cy="4170006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5297538">
                  <a:extLst>
                    <a:ext uri="{9D8B030D-6E8A-4147-A177-3AD203B41FA5}">
                      <a16:colId xmlns:a16="http://schemas.microsoft.com/office/drawing/2014/main" val="2211322571"/>
                    </a:ext>
                  </a:extLst>
                </a:gridCol>
                <a:gridCol w="2651990">
                  <a:extLst>
                    <a:ext uri="{9D8B030D-6E8A-4147-A177-3AD203B41FA5}">
                      <a16:colId xmlns:a16="http://schemas.microsoft.com/office/drawing/2014/main" val="3886099663"/>
                    </a:ext>
                  </a:extLst>
                </a:gridCol>
                <a:gridCol w="2650382">
                  <a:extLst>
                    <a:ext uri="{9D8B030D-6E8A-4147-A177-3AD203B41FA5}">
                      <a16:colId xmlns:a16="http://schemas.microsoft.com/office/drawing/2014/main" val="2871138915"/>
                    </a:ext>
                  </a:extLst>
                </a:gridCol>
                <a:gridCol w="2273367">
                  <a:extLst>
                    <a:ext uri="{9D8B030D-6E8A-4147-A177-3AD203B41FA5}">
                      <a16:colId xmlns:a16="http://schemas.microsoft.com/office/drawing/2014/main" val="2672870132"/>
                    </a:ext>
                  </a:extLst>
                </a:gridCol>
              </a:tblGrid>
              <a:tr h="1406619"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PROGRAMA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tc>
                  <a:txBody>
                    <a:bodyPr/>
                    <a:lstStyle/>
                    <a:p>
                      <a:pPr marR="179070" algn="just"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PRESUPUESTO CODIFICADO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COMPROMETIDO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tc>
                  <a:txBody>
                    <a:bodyPr/>
                    <a:lstStyle/>
                    <a:p>
                      <a:pPr marR="179070" algn="just"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</a:rPr>
                        <a:t>PRESUPUESTO EJECUTADO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extLst>
                  <a:ext uri="{0D108BD9-81ED-4DB2-BD59-A6C34878D82A}">
                    <a16:rowId xmlns:a16="http://schemas.microsoft.com/office/drawing/2014/main" val="657699262"/>
                  </a:ext>
                </a:extLst>
              </a:tr>
              <a:tr h="1431379">
                <a:tc>
                  <a:txBody>
                    <a:bodyPr/>
                    <a:lstStyle/>
                    <a:p>
                      <a:pPr marR="179070" algn="l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01 PROGRAMA DE REFORMA INSTITUCIONAL DE LA GESTIÓN PÚBLICA 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254,774.12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tc>
                  <a:txBody>
                    <a:bodyPr/>
                    <a:lstStyle/>
                    <a:p>
                      <a:pPr marL="0" marR="17907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kern="1200" dirty="0">
                          <a:solidFill>
                            <a:schemeClr val="dk1"/>
                          </a:solidFill>
                          <a:effectLst/>
                        </a:rPr>
                        <a:t>      254.774,12</a:t>
                      </a:r>
                    </a:p>
                  </a:txBody>
                  <a:tcPr marL="217580" marR="217580" marT="0" marB="0" anchor="ctr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254,774.12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extLst>
                  <a:ext uri="{0D108BD9-81ED-4DB2-BD59-A6C34878D82A}">
                    <a16:rowId xmlns:a16="http://schemas.microsoft.com/office/drawing/2014/main" val="1152089284"/>
                  </a:ext>
                </a:extLst>
              </a:tr>
              <a:tr h="626228">
                <a:tc>
                  <a:txBody>
                    <a:bodyPr/>
                    <a:lstStyle/>
                    <a:p>
                      <a:pPr marR="179070" algn="l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56 EMERGENCIA SANITARIA COVID 19 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6,332,501.89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4.941.681,88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2,904,054.57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extLst>
                  <a:ext uri="{0D108BD9-81ED-4DB2-BD59-A6C34878D82A}">
                    <a16:rowId xmlns:a16="http://schemas.microsoft.com/office/drawing/2014/main" val="2105229288"/>
                  </a:ext>
                </a:extLst>
              </a:tr>
              <a:tr h="600488">
                <a:tc>
                  <a:txBody>
                    <a:bodyPr/>
                    <a:lstStyle/>
                    <a:p>
                      <a:pPr marR="179070" algn="l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TOTAL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6,587,276.01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kern="1200" dirty="0">
                          <a:solidFill>
                            <a:schemeClr val="dk1"/>
                          </a:solidFill>
                          <a:effectLst/>
                        </a:rPr>
                        <a:t>5.196.456,00</a:t>
                      </a:r>
                      <a:endParaRPr lang="es-EC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R="179070"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3,158,828.69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217580" marR="217580" marT="0" marB="0" anchor="ctr"/>
                </a:tc>
                <a:extLst>
                  <a:ext uri="{0D108BD9-81ED-4DB2-BD59-A6C34878D82A}">
                    <a16:rowId xmlns:a16="http://schemas.microsoft.com/office/drawing/2014/main" val="3891282215"/>
                  </a:ext>
                </a:extLst>
              </a:tr>
            </a:tbl>
          </a:graphicData>
        </a:graphic>
      </p:graphicFrame>
      <p:sp>
        <p:nvSpPr>
          <p:cNvPr id="15" name="Título 1"/>
          <p:cNvSpPr>
            <a:spLocks noGrp="1"/>
          </p:cNvSpPr>
          <p:nvPr>
            <p:ph type="ctrTitle"/>
          </p:nvPr>
        </p:nvSpPr>
        <p:spPr>
          <a:xfrm>
            <a:off x="786740" y="1130533"/>
            <a:ext cx="22339960" cy="813695"/>
          </a:xfrm>
        </p:spPr>
        <p:txBody>
          <a:bodyPr>
            <a:noAutofit/>
          </a:bodyPr>
          <a:lstStyle/>
          <a:p>
            <a:pPr lvl="1"/>
            <a:r>
              <a:rPr lang="es-ES" sz="3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ANUAL - PLURIANUAL Y SU EJECUCIÓN AL 2020</a:t>
            </a:r>
            <a:endParaRPr lang="es-EC" sz="35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0" y="2318089"/>
            <a:ext cx="40757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lvl="2">
              <a:spcBef>
                <a:spcPts val="200"/>
              </a:spcBef>
              <a:spcAft>
                <a:spcPts val="0"/>
              </a:spcAft>
            </a:pPr>
            <a:r>
              <a:rPr lang="es-MX" sz="2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GASTO INVERSIÓN</a:t>
            </a:r>
            <a:endParaRPr lang="es-EC" sz="25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1C15A187-0C34-44D1-BEA8-32F5B1380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416727"/>
              </p:ext>
            </p:extLst>
          </p:nvPr>
        </p:nvGraphicFramePr>
        <p:xfrm>
          <a:off x="14497050" y="4123109"/>
          <a:ext cx="8629650" cy="6505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4318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592203" y="5676556"/>
            <a:ext cx="1729048" cy="3293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255059" y="1343236"/>
            <a:ext cx="5977014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defTabSz="914400"/>
            <a:r>
              <a:rPr lang="es-EC" sz="35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</a:t>
            </a:r>
            <a:r>
              <a:rPr lang="es-EC" sz="35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2021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9374229-277A-4CF1-89B9-62E02E3C8CE7}"/>
              </a:ext>
            </a:extLst>
          </p:cNvPr>
          <p:cNvSpPr txBox="1"/>
          <p:nvPr/>
        </p:nvSpPr>
        <p:spPr>
          <a:xfrm>
            <a:off x="1048827" y="3870416"/>
            <a:ext cx="22752423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s-EC" dirty="0">
                <a:solidFill>
                  <a:schemeClr val="tx2">
                    <a:lumMod val="50000"/>
                  </a:schemeClr>
                </a:solidFill>
              </a:rPr>
              <a:t>ELABORACIÓN DE </a:t>
            </a:r>
            <a:r>
              <a:rPr lang="es-EC" b="1" dirty="0">
                <a:solidFill>
                  <a:schemeClr val="tx2">
                    <a:lumMod val="50000"/>
                  </a:schemeClr>
                </a:solidFill>
              </a:rPr>
              <a:t>PLAN ESTRATEGICO INSTITUCIONAL 2022-2027</a:t>
            </a:r>
          </a:p>
          <a:p>
            <a:pPr marL="742950" indent="-742950">
              <a:buFont typeface="+mj-lt"/>
              <a:buAutoNum type="arabicPeriod"/>
            </a:pPr>
            <a:endParaRPr lang="es-EC" b="1" dirty="0">
              <a:solidFill>
                <a:schemeClr val="tx2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s-EC" b="1" dirty="0">
                <a:solidFill>
                  <a:schemeClr val="tx2">
                    <a:lumMod val="50000"/>
                  </a:schemeClr>
                </a:solidFill>
              </a:rPr>
              <a:t>PROYECTOS DE INVERSIÓN: </a:t>
            </a:r>
          </a:p>
          <a:p>
            <a:pPr marL="1657304" lvl="1" indent="-7429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2">
                    <a:lumMod val="50000"/>
                  </a:schemeClr>
                </a:solidFill>
              </a:rPr>
              <a:t>PROYECTO PARA EQUIPAMIENTO </a:t>
            </a:r>
            <a:r>
              <a:rPr lang="es-EC" b="1" dirty="0">
                <a:solidFill>
                  <a:schemeClr val="tx2">
                    <a:lumMod val="50000"/>
                  </a:schemeClr>
                </a:solidFill>
              </a:rPr>
              <a:t>TÉCNICO Y TECNOLÓGICO </a:t>
            </a:r>
          </a:p>
          <a:p>
            <a:pPr marL="1657304" lvl="1" indent="-7429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2">
                    <a:lumMod val="50000"/>
                  </a:schemeClr>
                </a:solidFill>
              </a:rPr>
              <a:t>PROYECTO PARA FORTALECIMIENTO </a:t>
            </a:r>
            <a:r>
              <a:rPr lang="es-EC" b="1" dirty="0">
                <a:solidFill>
                  <a:schemeClr val="tx2">
                    <a:lumMod val="50000"/>
                  </a:schemeClr>
                </a:solidFill>
              </a:rPr>
              <a:t>DE INFRAESTRUCTURA</a:t>
            </a:r>
          </a:p>
          <a:p>
            <a:pPr marL="1657304" lvl="1" indent="-7429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2">
                    <a:lumMod val="50000"/>
                  </a:schemeClr>
                </a:solidFill>
              </a:rPr>
              <a:t>PROYECTO DE </a:t>
            </a:r>
            <a:r>
              <a:rPr lang="es-EC" b="1" dirty="0">
                <a:solidFill>
                  <a:schemeClr val="tx2">
                    <a:lumMod val="50000"/>
                  </a:schemeClr>
                </a:solidFill>
              </a:rPr>
              <a:t>AUTOGESTIÓN (TARIFARIO)</a:t>
            </a:r>
          </a:p>
          <a:p>
            <a:pPr marL="1657304" lvl="1" indent="-7429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chemeClr val="tx2">
                    <a:lumMod val="50000"/>
                  </a:schemeClr>
                </a:solidFill>
              </a:rPr>
              <a:t>PROYECTO PARA LA REACTIVACIÓN </a:t>
            </a:r>
            <a:r>
              <a:rPr lang="es-EC" b="1" dirty="0">
                <a:solidFill>
                  <a:schemeClr val="tx2">
                    <a:lumMod val="50000"/>
                  </a:schemeClr>
                </a:solidFill>
              </a:rPr>
              <a:t>DE PRODUCCIÓN DE BIOLÓGICOS</a:t>
            </a:r>
          </a:p>
          <a:p>
            <a:pPr marL="742950" indent="-742950">
              <a:buFont typeface="+mj-lt"/>
              <a:buAutoNum type="arabicPeriod"/>
            </a:pPr>
            <a:endParaRPr lang="es-EC" b="1" dirty="0">
              <a:solidFill>
                <a:schemeClr val="tx2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s-EC" dirty="0">
                <a:solidFill>
                  <a:schemeClr val="tx2">
                    <a:lumMod val="50000"/>
                  </a:schemeClr>
                </a:solidFill>
              </a:rPr>
              <a:t>REFORMA INSTITUCIONAL </a:t>
            </a:r>
            <a:r>
              <a:rPr lang="es-EC" b="1" dirty="0">
                <a:solidFill>
                  <a:schemeClr val="tx2">
                    <a:lumMod val="50000"/>
                  </a:schemeClr>
                </a:solidFill>
              </a:rPr>
              <a:t>(ENVIO DE PROPUESTA DEL ANÁLISIS DE PRESENCIA EN TERRITORIO A PLANIFICA ECUADOR PARA REVISIÓN)</a:t>
            </a:r>
          </a:p>
          <a:p>
            <a:pPr marL="742950" indent="-742950">
              <a:buFont typeface="+mj-lt"/>
              <a:buAutoNum type="arabicPeriod"/>
            </a:pPr>
            <a:endParaRPr lang="es-EC" b="1" dirty="0">
              <a:solidFill>
                <a:schemeClr val="tx2">
                  <a:lumMod val="50000"/>
                </a:schemeClr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s-EC" dirty="0">
                <a:solidFill>
                  <a:schemeClr val="tx2">
                    <a:lumMod val="50000"/>
                  </a:schemeClr>
                </a:solidFill>
              </a:rPr>
              <a:t>TALENTO HUMANO </a:t>
            </a:r>
            <a:r>
              <a:rPr lang="es-EC" b="1" dirty="0">
                <a:solidFill>
                  <a:schemeClr val="tx2">
                    <a:lumMod val="50000"/>
                  </a:schemeClr>
                </a:solidFill>
              </a:rPr>
              <a:t>(RECATEGORIZACIÓN DE ESCALA SALARIAL, ESTABILIDAD)</a:t>
            </a:r>
          </a:p>
          <a:p>
            <a:pPr marL="742950" indent="-742950">
              <a:buFont typeface="+mj-lt"/>
              <a:buAutoNum type="arabicPeriod"/>
            </a:pPr>
            <a:endParaRPr lang="es-EC" b="1" dirty="0">
              <a:solidFill>
                <a:schemeClr val="tx2">
                  <a:lumMod val="50000"/>
                </a:schemeClr>
              </a:solidFill>
            </a:endParaRPr>
          </a:p>
          <a:p>
            <a:endParaRPr lang="es-EC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97" y="1309806"/>
            <a:ext cx="7090285" cy="226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3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6739" y="1944228"/>
            <a:ext cx="18583611" cy="544707"/>
          </a:xfrm>
        </p:spPr>
        <p:txBody>
          <a:bodyPr>
            <a:noAutofit/>
          </a:bodyPr>
          <a:lstStyle/>
          <a:p>
            <a:pPr algn="l"/>
            <a:r>
              <a:rPr lang="es-EC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DEL </a:t>
            </a:r>
            <a:r>
              <a:rPr lang="es-EC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TALENTO HUMANO</a:t>
            </a:r>
            <a:r>
              <a:rPr lang="es-EC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NIVEL NACIONAL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12" y="3751917"/>
            <a:ext cx="5158612" cy="15825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1" y="6178274"/>
            <a:ext cx="4774970" cy="15825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308" y="8418726"/>
            <a:ext cx="4740716" cy="158252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550" y="2535906"/>
            <a:ext cx="9313863" cy="869115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AA701D5-F7ED-4C94-9B76-A476FBF61412}"/>
              </a:ext>
            </a:extLst>
          </p:cNvPr>
          <p:cNvSpPr txBox="1"/>
          <p:nvPr/>
        </p:nvSpPr>
        <p:spPr>
          <a:xfrm>
            <a:off x="1994712" y="8418726"/>
            <a:ext cx="63962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 smtClean="0">
                <a:effectLst/>
                <a:latin typeface="+mj-lt"/>
              </a:rPr>
              <a:t>PERÍODO DE CONTRATACIÓN:</a:t>
            </a:r>
            <a:endParaRPr lang="es-EC" sz="4000" b="1" dirty="0" smtClean="0">
              <a:latin typeface="+mj-lt"/>
            </a:endParaRPr>
          </a:p>
          <a:p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</a:rPr>
              <a:t>ABRIL-JULIO 2020</a:t>
            </a:r>
            <a:endParaRPr lang="es-EC" sz="4000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5156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592203" y="5676556"/>
            <a:ext cx="1729048" cy="3293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29432A9-6EA9-4D1C-9B2C-A996AF6C8552}"/>
              </a:ext>
            </a:extLst>
          </p:cNvPr>
          <p:cNvSpPr txBox="1"/>
          <p:nvPr/>
        </p:nvSpPr>
        <p:spPr>
          <a:xfrm>
            <a:off x="949261" y="3959865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VARIOS </a:t>
            </a:r>
            <a:endParaRPr lang="es-EC" sz="3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259105" y="5195981"/>
            <a:ext cx="18019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C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PROPUESTA DE 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DISEÑOS DE INFRAESTRUCTURA PARA LA CONSTRUCCIÓN DEL INSTITUTO NACIONAL DE INVESTIGACIÓN EN SALUD PÚBLICA INSPI DR. LEOPOLDO IZQUIETA PEREZ EN EL CANTÓN DURÁN (CONSULTORÍA) </a:t>
            </a:r>
            <a:endParaRPr lang="es-EC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6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211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786739" y="1818104"/>
            <a:ext cx="16698827" cy="500541"/>
          </a:xfrm>
        </p:spPr>
        <p:txBody>
          <a:bodyPr>
            <a:noAutofit/>
          </a:bodyPr>
          <a:lstStyle/>
          <a:p>
            <a:pPr algn="l"/>
            <a:r>
              <a:rPr lang="es-EC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</a:t>
            </a:r>
            <a:r>
              <a:rPr lang="es-EC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INFRAESTRUCTURA DEL CRN INFLUENZA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60" y="2757923"/>
            <a:ext cx="9484592" cy="40961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60" y="7228513"/>
            <a:ext cx="9484592" cy="409617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60" y="4405258"/>
            <a:ext cx="9027429" cy="404740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928981" y="2903703"/>
            <a:ext cx="7367999" cy="7848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4500" b="1" spc="3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Presupuesto</a:t>
            </a:r>
            <a:r>
              <a:rPr lang="es-MX" sz="4500" b="1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$ </a:t>
            </a:r>
            <a:r>
              <a:rPr lang="es-MX" sz="4500" spc="300" dirty="0">
                <a:solidFill>
                  <a:schemeClr val="bg1"/>
                </a:solidFill>
              </a:rPr>
              <a:t>177.223,02</a:t>
            </a:r>
            <a:endParaRPr lang="es-EC" sz="4500" spc="300" dirty="0">
              <a:solidFill>
                <a:schemeClr val="bg1"/>
              </a:solidFill>
            </a:endParaRPr>
          </a:p>
        </p:txBody>
      </p:sp>
      <p:sp>
        <p:nvSpPr>
          <p:cNvPr id="2" name="Flecha derecha 1">
            <a:hlinkClick r:id="rId6" action="ppaction://hlinksldjump"/>
          </p:cNvPr>
          <p:cNvSpPr/>
          <p:nvPr/>
        </p:nvSpPr>
        <p:spPr>
          <a:xfrm>
            <a:off x="22296980" y="10590415"/>
            <a:ext cx="1111660" cy="5506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2451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86740" y="1944228"/>
            <a:ext cx="13786510" cy="591678"/>
          </a:xfrm>
        </p:spPr>
        <p:txBody>
          <a:bodyPr>
            <a:noAutofit/>
          </a:bodyPr>
          <a:lstStyle/>
          <a:p>
            <a:pPr algn="l"/>
            <a:r>
              <a:rPr lang="es-EC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</a:t>
            </a:r>
            <a:r>
              <a:rPr lang="es-EC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ECONOMICOS 2020</a:t>
            </a:r>
          </a:p>
        </p:txBody>
      </p:sp>
      <p:pic>
        <p:nvPicPr>
          <p:cNvPr id="1029" name="Picture 5" descr="Reactivos online | Lovibo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8" r="12176"/>
          <a:stretch/>
        </p:blipFill>
        <p:spPr bwMode="auto">
          <a:xfrm>
            <a:off x="19850099" y="9366800"/>
            <a:ext cx="3661633" cy="19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Recomendaciones de seguridad de EPP para enfrentar el COVID-19 - S.C.A.R.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t="3009" r="12845" b="19319"/>
          <a:stretch/>
        </p:blipFill>
        <p:spPr bwMode="auto">
          <a:xfrm>
            <a:off x="15683450" y="8051085"/>
            <a:ext cx="3954484" cy="328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450" y="2535906"/>
            <a:ext cx="7809732" cy="52064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0" y="3551183"/>
            <a:ext cx="14135629" cy="71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4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550" y="3478709"/>
            <a:ext cx="10287000" cy="6858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05914" y="5426839"/>
            <a:ext cx="1028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Implementación del laboratorio de diagnóstico molecular en la ciudad de Tena para brindar la Vigilancia en la Amazonía de la </a:t>
            </a:r>
            <a:r>
              <a:rPr lang="es-ES" b="1" dirty="0"/>
              <a:t>COVID-19</a:t>
            </a:r>
            <a:r>
              <a:rPr lang="es-ES" dirty="0"/>
              <a:t>, con el propósito de optimizar la atención de la salud pública de la comunidad de esta zona.</a:t>
            </a:r>
          </a:p>
        </p:txBody>
      </p:sp>
      <p:sp>
        <p:nvSpPr>
          <p:cNvPr id="8" name="Título 1"/>
          <p:cNvSpPr>
            <a:spLocks noGrp="1"/>
          </p:cNvSpPr>
          <p:nvPr>
            <p:ph type="ctrTitle"/>
          </p:nvPr>
        </p:nvSpPr>
        <p:spPr>
          <a:xfrm>
            <a:off x="786740" y="1944228"/>
            <a:ext cx="11481460" cy="591678"/>
          </a:xfrm>
        </p:spPr>
        <p:txBody>
          <a:bodyPr>
            <a:noAutofit/>
          </a:bodyPr>
          <a:lstStyle/>
          <a:p>
            <a:pPr algn="l"/>
            <a:r>
              <a:rPr lang="es-EC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</a:t>
            </a:r>
            <a:r>
              <a:rPr lang="es-EC" sz="3200" b="1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INSTITUCIONAL</a:t>
            </a:r>
          </a:p>
        </p:txBody>
      </p:sp>
    </p:spTree>
    <p:extLst>
      <p:ext uri="{BB962C8B-B14F-4D97-AF65-F5344CB8AC3E}">
        <p14:creationId xmlns:p14="http://schemas.microsoft.com/office/powerpoint/2010/main" val="327048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86740" y="1944228"/>
            <a:ext cx="11481460" cy="591678"/>
          </a:xfrm>
        </p:spPr>
        <p:txBody>
          <a:bodyPr>
            <a:noAutofit/>
          </a:bodyPr>
          <a:lstStyle/>
          <a:p>
            <a:pPr algn="l"/>
            <a:r>
              <a:rPr lang="es-EC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SECUENCIACIÓN GENÓMICA SARS-CoV-2</a:t>
            </a:r>
            <a:endParaRPr lang="es-EC" sz="32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86740" y="4118788"/>
            <a:ext cx="13285743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Wingdings" panose="05000000000000000000" pitchFamily="2" charset="2"/>
              <a:buChar char="§"/>
            </a:pPr>
            <a:r>
              <a:rPr lang="es-ES" sz="3500" dirty="0">
                <a:latin typeface="Arial" panose="020B0604020202020204" pitchFamily="34" charset="0"/>
                <a:cs typeface="Arial" panose="020B0604020202020204" pitchFamily="34" charset="0"/>
              </a:rPr>
              <a:t>Pertenecemos a la Red de </a:t>
            </a:r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Vigilancia Genómic</a:t>
            </a:r>
            <a:r>
              <a:rPr lang="es-ES" sz="3500" dirty="0">
                <a:latin typeface="Arial" panose="020B0604020202020204" pitchFamily="34" charset="0"/>
                <a:cs typeface="Arial" panose="020B0604020202020204" pitchFamily="34" charset="0"/>
              </a:rPr>
              <a:t>a de virus respiratorios en articulación con la </a:t>
            </a:r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OPS/OMS</a:t>
            </a:r>
          </a:p>
          <a:p>
            <a:pPr marL="742950" indent="-742950" algn="just">
              <a:buFont typeface="Wingdings" panose="05000000000000000000" pitchFamily="2" charset="2"/>
              <a:buChar char="§"/>
            </a:pPr>
            <a:endParaRPr lang="es-E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buFont typeface="Wingdings" panose="05000000000000000000" pitchFamily="2" charset="2"/>
              <a:buChar char="§"/>
            </a:pPr>
            <a:r>
              <a:rPr lang="es-ES" sz="3500" dirty="0">
                <a:latin typeface="Arial" panose="020B0604020202020204" pitchFamily="34" charset="0"/>
                <a:cs typeface="Arial" panose="020B0604020202020204" pitchFamily="34" charset="0"/>
              </a:rPr>
              <a:t>Se establecieron lineamientos para la secuenciación </a:t>
            </a:r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genómica de SARS-CoV-2</a:t>
            </a:r>
          </a:p>
          <a:p>
            <a:pPr marL="742950" indent="-742950" algn="just">
              <a:buFont typeface="Wingdings" panose="05000000000000000000" pitchFamily="2" charset="2"/>
              <a:buChar char="§"/>
            </a:pPr>
            <a:endParaRPr lang="es-E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buFont typeface="Wingdings" panose="05000000000000000000" pitchFamily="2" charset="2"/>
              <a:buChar char="§"/>
            </a:pPr>
            <a:r>
              <a:rPr lang="es-ES" sz="3500" dirty="0">
                <a:latin typeface="Arial" panose="020B0604020202020204" pitchFamily="34" charset="0"/>
                <a:cs typeface="Arial" panose="020B0604020202020204" pitchFamily="34" charset="0"/>
              </a:rPr>
              <a:t>En septiembre se publicaron los primeros genomas encontrados en el país en la plataforma </a:t>
            </a:r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GISAID</a:t>
            </a:r>
            <a:r>
              <a:rPr lang="es-ES" sz="3500" dirty="0">
                <a:latin typeface="Arial" panose="020B0604020202020204" pitchFamily="34" charset="0"/>
                <a:cs typeface="Arial" panose="020B0604020202020204" pitchFamily="34" charset="0"/>
              </a:rPr>
              <a:t> correspondientes al linaje </a:t>
            </a:r>
            <a:r>
              <a:rPr lang="es-ES" sz="3500" b="1" dirty="0">
                <a:latin typeface="Arial" panose="020B0604020202020204" pitchFamily="34" charset="0"/>
                <a:cs typeface="Arial" panose="020B0604020202020204" pitchFamily="34" charset="0"/>
              </a:rPr>
              <a:t>20B.</a:t>
            </a:r>
            <a:endParaRPr lang="es-MX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Font typeface="Wingdings" panose="05000000000000000000" pitchFamily="2" charset="2"/>
              <a:buChar char="§"/>
            </a:pPr>
            <a:endParaRPr lang="es-EC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1"/>
          <a:stretch/>
        </p:blipFill>
        <p:spPr>
          <a:xfrm>
            <a:off x="17410923" y="2743199"/>
            <a:ext cx="6971490" cy="823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5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786740" y="1130533"/>
            <a:ext cx="17139310" cy="813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 </a:t>
            </a:r>
            <a:r>
              <a:rPr lang="es-EC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FRENTE A LA EMERGENCIA SANITARIA </a:t>
            </a:r>
            <a:r>
              <a:rPr lang="es-EC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</a:p>
        </p:txBody>
      </p:sp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786740" y="1944228"/>
            <a:ext cx="11481460" cy="591678"/>
          </a:xfrm>
        </p:spPr>
        <p:txBody>
          <a:bodyPr>
            <a:noAutofit/>
          </a:bodyPr>
          <a:lstStyle/>
          <a:p>
            <a:pPr algn="l"/>
            <a:r>
              <a:rPr lang="es-EC" sz="32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ALIANZAS ESTRATÉGICAS</a:t>
            </a:r>
            <a:endParaRPr lang="es-EC" sz="3200" b="1" spc="3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69451" y="4625973"/>
            <a:ext cx="7008582" cy="397031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Se gestionaron alianzas estratégicas para proyectos de investigación, capacitaciones, y asesorías con instituciones, organismos nacionales e internacionales contribuyendo al fortalecimiento científico y tecnológico.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206" y="3587766"/>
            <a:ext cx="4023027" cy="34256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733" y="3587766"/>
            <a:ext cx="3882831" cy="60467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264" y="3587766"/>
            <a:ext cx="3968168" cy="654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337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3111</TotalTime>
  <Words>2348</Words>
  <Application>Microsoft Office PowerPoint</Application>
  <PresentationFormat>Personalizado</PresentationFormat>
  <Paragraphs>361</Paragraphs>
  <Slides>41</Slides>
  <Notes>0</Notes>
  <HiddenSlides>4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1" baseType="lpstr">
      <vt:lpstr>SimSun</vt:lpstr>
      <vt:lpstr>Arial</vt:lpstr>
      <vt:lpstr>Arial Narrow</vt:lpstr>
      <vt:lpstr>Calibri</vt:lpstr>
      <vt:lpstr>Calibri Light</vt:lpstr>
      <vt:lpstr>Mangal</vt:lpstr>
      <vt:lpstr>Symbol</vt:lpstr>
      <vt:lpstr>Times New Roman</vt:lpstr>
      <vt:lpstr>Wingdings</vt:lpstr>
      <vt:lpstr>Tema de Office</vt:lpstr>
      <vt:lpstr>RENDICIÓN DE CUENTAS 2020</vt:lpstr>
      <vt:lpstr>ANTECEDENTES</vt:lpstr>
      <vt:lpstr>INSPI FRENTE A LA EMERGENCIA SANITARIA COVID-19</vt:lpstr>
      <vt:lpstr>FORTALECIMIENTO DEL TALENTO HUMANO A NIVEL NACIONAL</vt:lpstr>
      <vt:lpstr>FORTALECIMIENTO DE LA INFRAESTRUCTURA DEL CRN INFLUENZA</vt:lpstr>
      <vt:lpstr>GESTIÓN DE RECURSOS ECONOMICOS 2020</vt:lpstr>
      <vt:lpstr>FORTALECIMIENTO INSTITUCIONAL</vt:lpstr>
      <vt:lpstr>SECUENCIACIÓN GENÓMICA SARS-CoV-2</vt:lpstr>
      <vt:lpstr>ALIANZAS ESTRATÉGICAS</vt:lpstr>
      <vt:lpstr>PROYECTOS DE INVESTIGACIÓN SARS-CoV-2</vt:lpstr>
      <vt:lpstr>ARTICULOS DE INVESTIGACIÓN</vt:lpstr>
      <vt:lpstr>DONACIONES</vt:lpstr>
      <vt:lpstr>PRUEBAS ESPECIALIZADAS DE LABORATORIO REALIZADAS POR LOS CENTROS DE REFERENCIA NACIONAL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EVALUACIÓN EXTERNA DE LA CALIDAD, A LA REDNALAC Y LABORATORIOS ZONALES DEL INSPI</vt:lpstr>
      <vt:lpstr>ACTIVIDADES RELEVANTES</vt:lpstr>
      <vt:lpstr>PLATAFORMAS COMPARTIDAS</vt:lpstr>
      <vt:lpstr>PLATAFORMAS COMPARTIDAS</vt:lpstr>
      <vt:lpstr>DIRECCIÓN TÉCNICA DE INVESTIGACIÓN, DESARROLLO E INNOVACIÓN</vt:lpstr>
      <vt:lpstr>ASESORÍAS CIENTÍFICAS</vt:lpstr>
      <vt:lpstr>DIRECCIÓN TÉCNICA DE FOMENTO Y TRANSFERENCIA DEL CONOCIMIENTO</vt:lpstr>
      <vt:lpstr>DIRECCIÓN TÉCNICA DE FOMENTO Y TRANSFERENCIA DEL CONOCIMIENTO</vt:lpstr>
      <vt:lpstr>DIRECCIÓN TÉCNICA DE ASEGURAMIENTO DE LA CALIDAD DE RESULTADOS</vt:lpstr>
      <vt:lpstr>DIRECCIÓN DE PLANIFICACIÓN Y GESTIÓN ESTRATÉGICA</vt:lpstr>
      <vt:lpstr>DIRECCIÓN DE PLANIFICACIÓN Y GESTIÓN ESTRATÉGICA</vt:lpstr>
      <vt:lpstr>DIRECCIÓN DE GESTIÓN ADMINISTRATIVA FINANCIERA</vt:lpstr>
      <vt:lpstr>INFRAESTRUCTURA</vt:lpstr>
      <vt:lpstr>INFRAESTRUCTURA</vt:lpstr>
      <vt:lpstr>FORTALECIMIENTO DE LA INFRAESTRUCTURA PARA AREA DE DIANÓGTICO DE COVID-19</vt:lpstr>
      <vt:lpstr>DIRECCIÓN ADMINISTRATIVA DE TALENTO HUMANO</vt:lpstr>
      <vt:lpstr>DIRECCIÓN ADMINISTRATIVA DE TALENTO HUMANO</vt:lpstr>
      <vt:lpstr>DIRECCIÓN DE PLANIFICACIÓN Y GESTIÓN ESTRATÉGICA</vt:lpstr>
      <vt:lpstr>Presentación de PowerPoint</vt:lpstr>
      <vt:lpstr>PRESUPUESTO ANUAL - PLURIANUAL Y SU EJECUCIÓN AL 2020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Moisés López</dc:creator>
  <cp:lastModifiedBy>Moisés López</cp:lastModifiedBy>
  <cp:revision>369</cp:revision>
  <cp:lastPrinted>2021-05-04T19:26:19Z</cp:lastPrinted>
  <dcterms:created xsi:type="dcterms:W3CDTF">2020-09-29T17:30:24Z</dcterms:created>
  <dcterms:modified xsi:type="dcterms:W3CDTF">2021-05-04T19:31:34Z</dcterms:modified>
</cp:coreProperties>
</file>