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2" r:id="rId4"/>
    <p:sldId id="263" r:id="rId5"/>
    <p:sldId id="264" r:id="rId6"/>
    <p:sldId id="265" r:id="rId7"/>
    <p:sldId id="270" r:id="rId8"/>
    <p:sldId id="271" r:id="rId9"/>
    <p:sldId id="272" r:id="rId10"/>
    <p:sldId id="266" r:id="rId11"/>
    <p:sldId id="278" r:id="rId12"/>
    <p:sldId id="273" r:id="rId13"/>
    <p:sldId id="275" r:id="rId14"/>
    <p:sldId id="276" r:id="rId15"/>
    <p:sldId id="277" r:id="rId16"/>
    <p:sldId id="261" r:id="rId17"/>
  </p:sldIdLst>
  <p:sldSz cx="24382413" cy="13716000"/>
  <p:notesSz cx="6858000" cy="9144000"/>
  <p:defaultTextStyle>
    <a:defPPr>
      <a:defRPr lang="es-EC"/>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37" d="100"/>
          <a:sy n="37" d="100"/>
        </p:scale>
        <p:origin x="102"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lanificacion\AppData\Local\Temp\R2021-05-21_10-04-52.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5400" b="0" i="0" u="none" strike="noStrike" kern="1200" spc="0" baseline="0">
                <a:solidFill>
                  <a:schemeClr val="tx1">
                    <a:lumMod val="65000"/>
                    <a:lumOff val="35000"/>
                  </a:schemeClr>
                </a:solidFill>
                <a:latin typeface="+mn-lt"/>
                <a:ea typeface="+mn-ea"/>
                <a:cs typeface="+mn-cs"/>
              </a:defRPr>
            </a:pPr>
            <a:r>
              <a:rPr lang="es-EC" sz="5400"/>
              <a:t>EJECUCIÓN PRESUPUESTARIA 2020</a:t>
            </a:r>
          </a:p>
        </c:rich>
      </c:tx>
      <c:layout/>
      <c:overlay val="0"/>
      <c:spPr>
        <a:noFill/>
        <a:ln>
          <a:noFill/>
        </a:ln>
        <a:effectLst/>
      </c:spPr>
      <c:txPr>
        <a:bodyPr rot="0" spcFirstLastPara="1" vertOverflow="ellipsis" vert="horz" wrap="square" anchor="ctr" anchorCtr="1"/>
        <a:lstStyle/>
        <a:p>
          <a:pPr>
            <a:defRPr sz="5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v>TOTAL</c:v>
          </c:tx>
          <c:spPr>
            <a:solidFill>
              <a:schemeClr val="accent1"/>
            </a:solidFill>
            <a:ln>
              <a:noFill/>
            </a:ln>
            <a:effectLst/>
          </c:spPr>
          <c:invertIfNegative val="0"/>
          <c:dPt>
            <c:idx val="1"/>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1-18F0-4E79-A5F0-E2A2019C3BCE}"/>
              </c:ext>
            </c:extLst>
          </c:dPt>
          <c:cat>
            <c:strRef>
              <c:f>Hoja2!$B$9:$C$9</c:f>
              <c:strCache>
                <c:ptCount val="2"/>
                <c:pt idx="0">
                  <c:v> CODIFICADO </c:v>
                </c:pt>
                <c:pt idx="1">
                  <c:v> DEVENGADO </c:v>
                </c:pt>
              </c:strCache>
              <c:extLst xmlns:c16r2="http://schemas.microsoft.com/office/drawing/2015/06/chart"/>
            </c:strRef>
          </c:cat>
          <c:val>
            <c:numRef>
              <c:f>Hoja2!$B$10:$C$10</c:f>
              <c:numCache>
                <c:formatCode>_(* #,##0.00_);_(* \(#,##0.00\);_(* "-"??_);_(@_)</c:formatCode>
                <c:ptCount val="2"/>
                <c:pt idx="0">
                  <c:v>494136.81</c:v>
                </c:pt>
                <c:pt idx="1">
                  <c:v>493797.42</c:v>
                </c:pt>
              </c:numCache>
              <c:extLst xmlns:c16r2="http://schemas.microsoft.com/office/drawing/2015/06/chart"/>
            </c:numRef>
          </c:val>
          <c:extLst xmlns:c16r2="http://schemas.microsoft.com/office/drawing/2015/06/chart">
            <c:ext xmlns:c16="http://schemas.microsoft.com/office/drawing/2014/chart" uri="{C3380CC4-5D6E-409C-BE32-E72D297353CC}">
              <c16:uniqueId val="{00000002-18F0-4E79-A5F0-E2A2019C3BCE}"/>
            </c:ext>
          </c:extLst>
        </c:ser>
        <c:dLbls>
          <c:showLegendKey val="0"/>
          <c:showVal val="0"/>
          <c:showCatName val="0"/>
          <c:showSerName val="0"/>
          <c:showPercent val="0"/>
          <c:showBubbleSize val="0"/>
        </c:dLbls>
        <c:gapWidth val="150"/>
        <c:axId val="1305752560"/>
        <c:axId val="1305759632"/>
      </c:barChart>
      <c:catAx>
        <c:axId val="1305752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s-EC"/>
          </a:p>
        </c:txPr>
        <c:crossAx val="1305759632"/>
        <c:crosses val="autoZero"/>
        <c:auto val="1"/>
        <c:lblAlgn val="ctr"/>
        <c:lblOffset val="100"/>
        <c:noMultiLvlLbl val="0"/>
      </c:catAx>
      <c:valAx>
        <c:axId val="1305759632"/>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s-EC"/>
          </a:p>
        </c:txPr>
        <c:crossAx val="1305752560"/>
        <c:crosses val="autoZero"/>
        <c:crossBetween val="between"/>
        <c:majorUnit val="1000"/>
        <c:minorUnit val="500"/>
        <c:dispUnits>
          <c:builtInUnit val="millions"/>
          <c:dispUnitsLbl>
            <c:layout/>
            <c:spPr>
              <a:noFill/>
              <a:ln>
                <a:noFill/>
              </a:ln>
              <a:effectLst/>
            </c:spPr>
            <c:txPr>
              <a:bodyPr rot="-54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s-EC"/>
              </a:p>
            </c:txPr>
          </c:dispUnitsLbl>
        </c:dispUnits>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3200" b="0" i="0" u="none" strike="noStrike" kern="1200" baseline="0">
                <a:solidFill>
                  <a:schemeClr val="tx1">
                    <a:lumMod val="65000"/>
                    <a:lumOff val="35000"/>
                  </a:schemeClr>
                </a:solidFill>
                <a:latin typeface="+mn-lt"/>
                <a:ea typeface="+mn-ea"/>
                <a:cs typeface="+mn-cs"/>
              </a:defRPr>
            </a:pPr>
            <a:endParaRPr lang="es-EC"/>
          </a:p>
        </c:txPr>
      </c:dTable>
      <c:spPr>
        <a:noFill/>
        <a:ln>
          <a:noFill/>
        </a:ln>
        <a:effectLst/>
      </c:spPr>
    </c:plotArea>
    <c:plotVisOnly val="1"/>
    <c:dispBlanksAs val="gap"/>
    <c:showDLblsOverMax val="0"/>
  </c:chart>
  <c:spPr>
    <a:noFill/>
    <a:ln>
      <a:noFill/>
    </a:ln>
    <a:effectLst/>
  </c:spPr>
  <c:txPr>
    <a:bodyPr/>
    <a:lstStyle/>
    <a:p>
      <a:pPr>
        <a:defRPr sz="3200"/>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4726"/>
            <a:ext cx="18286810" cy="4775200"/>
          </a:xfrm>
        </p:spPr>
        <p:txBody>
          <a:bodyPr anchor="b"/>
          <a:lstStyle>
            <a:lvl1pPr algn="ctr">
              <a:defRPr sz="1199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047802" y="7204076"/>
            <a:ext cx="18286810" cy="3311524"/>
          </a:xfrm>
        </p:spPr>
        <p:txBody>
          <a:bodyPr/>
          <a:lstStyle>
            <a:lvl1pPr marL="0" indent="0" algn="ctr">
              <a:buNone/>
              <a:defRPr sz="48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721C835-CF85-4507-852C-2391E4A4CE4B}" type="datetimeFigureOut">
              <a:rPr lang="es-EC" smtClean="0"/>
              <a:t>21/5/2021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322580E-371C-431A-BFF7-79EF45A629E7}" type="slidenum">
              <a:rPr lang="es-EC" smtClean="0"/>
              <a:t>‹Nº›</a:t>
            </a:fld>
            <a:endParaRPr lang="es-EC"/>
          </a:p>
        </p:txBody>
      </p:sp>
    </p:spTree>
    <p:extLst>
      <p:ext uri="{BB962C8B-B14F-4D97-AF65-F5344CB8AC3E}">
        <p14:creationId xmlns:p14="http://schemas.microsoft.com/office/powerpoint/2010/main" val="3246951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721C835-CF85-4507-852C-2391E4A4CE4B}" type="datetimeFigureOut">
              <a:rPr lang="es-EC" smtClean="0"/>
              <a:t>21/5/2021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322580E-371C-431A-BFF7-79EF45A629E7}" type="slidenum">
              <a:rPr lang="es-EC" smtClean="0"/>
              <a:t>‹Nº›</a:t>
            </a:fld>
            <a:endParaRPr lang="es-EC"/>
          </a:p>
        </p:txBody>
      </p:sp>
    </p:spTree>
    <p:extLst>
      <p:ext uri="{BB962C8B-B14F-4D97-AF65-F5344CB8AC3E}">
        <p14:creationId xmlns:p14="http://schemas.microsoft.com/office/powerpoint/2010/main" val="2351352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8664" y="730250"/>
            <a:ext cx="5257458" cy="11623676"/>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676291" y="730250"/>
            <a:ext cx="15467593" cy="11623676"/>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721C835-CF85-4507-852C-2391E4A4CE4B}" type="datetimeFigureOut">
              <a:rPr lang="es-EC" smtClean="0"/>
              <a:t>21/5/2021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322580E-371C-431A-BFF7-79EF45A629E7}" type="slidenum">
              <a:rPr lang="es-EC" smtClean="0"/>
              <a:t>‹Nº›</a:t>
            </a:fld>
            <a:endParaRPr lang="es-EC"/>
          </a:p>
        </p:txBody>
      </p:sp>
    </p:spTree>
    <p:extLst>
      <p:ext uri="{BB962C8B-B14F-4D97-AF65-F5344CB8AC3E}">
        <p14:creationId xmlns:p14="http://schemas.microsoft.com/office/powerpoint/2010/main" val="2158407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721C835-CF85-4507-852C-2391E4A4CE4B}" type="datetimeFigureOut">
              <a:rPr lang="es-EC" smtClean="0"/>
              <a:t>21/5/2021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322580E-371C-431A-BFF7-79EF45A629E7}" type="slidenum">
              <a:rPr lang="es-EC" smtClean="0"/>
              <a:t>‹Nº›</a:t>
            </a:fld>
            <a:endParaRPr lang="es-EC"/>
          </a:p>
        </p:txBody>
      </p:sp>
    </p:spTree>
    <p:extLst>
      <p:ext uri="{BB962C8B-B14F-4D97-AF65-F5344CB8AC3E}">
        <p14:creationId xmlns:p14="http://schemas.microsoft.com/office/powerpoint/2010/main" val="1480033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663592" y="3419477"/>
            <a:ext cx="21029831" cy="5705474"/>
          </a:xfrm>
        </p:spPr>
        <p:txBody>
          <a:bodyPr anchor="b"/>
          <a:lstStyle>
            <a:lvl1pPr>
              <a:defRPr sz="11999"/>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663592" y="9178927"/>
            <a:ext cx="21029831" cy="3000374"/>
          </a:xfrm>
        </p:spPr>
        <p:txBody>
          <a:bodyPr/>
          <a:lstStyle>
            <a:lvl1pPr marL="0" indent="0">
              <a:buNone/>
              <a:defRPr sz="4800">
                <a:solidFill>
                  <a:schemeClr val="tx1">
                    <a:tint val="75000"/>
                  </a:schemeClr>
                </a:solidFill>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E721C835-CF85-4507-852C-2391E4A4CE4B}" type="datetimeFigureOut">
              <a:rPr lang="es-EC" smtClean="0"/>
              <a:t>21/5/2021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322580E-371C-431A-BFF7-79EF45A629E7}" type="slidenum">
              <a:rPr lang="es-EC" smtClean="0"/>
              <a:t>‹Nº›</a:t>
            </a:fld>
            <a:endParaRPr lang="es-EC"/>
          </a:p>
        </p:txBody>
      </p:sp>
    </p:spTree>
    <p:extLst>
      <p:ext uri="{BB962C8B-B14F-4D97-AF65-F5344CB8AC3E}">
        <p14:creationId xmlns:p14="http://schemas.microsoft.com/office/powerpoint/2010/main" val="200017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676291" y="3651250"/>
            <a:ext cx="10362526" cy="870267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12343596" y="3651250"/>
            <a:ext cx="10362526" cy="870267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721C835-CF85-4507-852C-2391E4A4CE4B}" type="datetimeFigureOut">
              <a:rPr lang="es-EC" smtClean="0"/>
              <a:t>21/5/2021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5322580E-371C-431A-BFF7-79EF45A629E7}" type="slidenum">
              <a:rPr lang="es-EC" smtClean="0"/>
              <a:t>‹Nº›</a:t>
            </a:fld>
            <a:endParaRPr lang="es-EC"/>
          </a:p>
        </p:txBody>
      </p:sp>
    </p:spTree>
    <p:extLst>
      <p:ext uri="{BB962C8B-B14F-4D97-AF65-F5344CB8AC3E}">
        <p14:creationId xmlns:p14="http://schemas.microsoft.com/office/powerpoint/2010/main" val="1085012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679467" y="730251"/>
            <a:ext cx="21029831" cy="2651126"/>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679467" y="3362326"/>
            <a:ext cx="10314903"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s-ES"/>
              <a:t>Haga clic para modificar el estilo de texto del patrón</a:t>
            </a:r>
          </a:p>
        </p:txBody>
      </p:sp>
      <p:sp>
        <p:nvSpPr>
          <p:cNvPr id="4" name="Content Placeholder 3"/>
          <p:cNvSpPr>
            <a:spLocks noGrp="1"/>
          </p:cNvSpPr>
          <p:nvPr>
            <p:ph sz="half" idx="2"/>
          </p:nvPr>
        </p:nvSpPr>
        <p:spPr>
          <a:xfrm>
            <a:off x="1679467" y="5010150"/>
            <a:ext cx="10314903" cy="736917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12343597" y="3362326"/>
            <a:ext cx="10365701"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s-ES"/>
              <a:t>Haga clic para modificar el estilo de texto del patrón</a:t>
            </a:r>
          </a:p>
        </p:txBody>
      </p:sp>
      <p:sp>
        <p:nvSpPr>
          <p:cNvPr id="6" name="Content Placeholder 5"/>
          <p:cNvSpPr>
            <a:spLocks noGrp="1"/>
          </p:cNvSpPr>
          <p:nvPr>
            <p:ph sz="quarter" idx="4"/>
          </p:nvPr>
        </p:nvSpPr>
        <p:spPr>
          <a:xfrm>
            <a:off x="12343597" y="5010150"/>
            <a:ext cx="10365701" cy="736917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721C835-CF85-4507-852C-2391E4A4CE4B}" type="datetimeFigureOut">
              <a:rPr lang="es-EC" smtClean="0"/>
              <a:t>21/5/2021</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5322580E-371C-431A-BFF7-79EF45A629E7}" type="slidenum">
              <a:rPr lang="es-EC" smtClean="0"/>
              <a:t>‹Nº›</a:t>
            </a:fld>
            <a:endParaRPr lang="es-EC"/>
          </a:p>
        </p:txBody>
      </p:sp>
    </p:spTree>
    <p:extLst>
      <p:ext uri="{BB962C8B-B14F-4D97-AF65-F5344CB8AC3E}">
        <p14:creationId xmlns:p14="http://schemas.microsoft.com/office/powerpoint/2010/main" val="2335791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721C835-CF85-4507-852C-2391E4A4CE4B}" type="datetimeFigureOut">
              <a:rPr lang="es-EC" smtClean="0"/>
              <a:t>21/5/2021</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5322580E-371C-431A-BFF7-79EF45A629E7}" type="slidenum">
              <a:rPr lang="es-EC" smtClean="0"/>
              <a:t>‹Nº›</a:t>
            </a:fld>
            <a:endParaRPr lang="es-EC"/>
          </a:p>
        </p:txBody>
      </p:sp>
    </p:spTree>
    <p:extLst>
      <p:ext uri="{BB962C8B-B14F-4D97-AF65-F5344CB8AC3E}">
        <p14:creationId xmlns:p14="http://schemas.microsoft.com/office/powerpoint/2010/main" val="77896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21C835-CF85-4507-852C-2391E4A4CE4B}" type="datetimeFigureOut">
              <a:rPr lang="es-EC" smtClean="0"/>
              <a:t>21/5/2021</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5322580E-371C-431A-BFF7-79EF45A629E7}" type="slidenum">
              <a:rPr lang="es-EC" smtClean="0"/>
              <a:t>‹Nº›</a:t>
            </a:fld>
            <a:endParaRPr lang="es-EC"/>
          </a:p>
        </p:txBody>
      </p:sp>
    </p:spTree>
    <p:extLst>
      <p:ext uri="{BB962C8B-B14F-4D97-AF65-F5344CB8AC3E}">
        <p14:creationId xmlns:p14="http://schemas.microsoft.com/office/powerpoint/2010/main" val="1395023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10365701" y="1974851"/>
            <a:ext cx="1234359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E721C835-CF85-4507-852C-2391E4A4CE4B}" type="datetimeFigureOut">
              <a:rPr lang="es-EC" smtClean="0"/>
              <a:t>21/5/2021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5322580E-371C-431A-BFF7-79EF45A629E7}" type="slidenum">
              <a:rPr lang="es-EC" smtClean="0"/>
              <a:t>‹Nº›</a:t>
            </a:fld>
            <a:endParaRPr lang="es-EC"/>
          </a:p>
        </p:txBody>
      </p:sp>
    </p:spTree>
    <p:extLst>
      <p:ext uri="{BB962C8B-B14F-4D97-AF65-F5344CB8AC3E}">
        <p14:creationId xmlns:p14="http://schemas.microsoft.com/office/powerpoint/2010/main" val="245018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0365701" y="1974851"/>
            <a:ext cx="12343597" cy="9747250"/>
          </a:xfrm>
        </p:spPr>
        <p:txBody>
          <a:bodyPr anchor="t"/>
          <a:lstStyle>
            <a:lvl1pPr marL="0" indent="0">
              <a:buNone/>
              <a:defRPr sz="6400"/>
            </a:lvl1pPr>
            <a:lvl2pPr marL="914354" indent="0">
              <a:buNone/>
              <a:defRPr sz="5600"/>
            </a:lvl2pPr>
            <a:lvl3pPr marL="1828709" indent="0">
              <a:buNone/>
              <a:defRPr sz="4800"/>
            </a:lvl3pPr>
            <a:lvl4pPr marL="2743063" indent="0">
              <a:buNone/>
              <a:defRPr sz="4000"/>
            </a:lvl4pPr>
            <a:lvl5pPr marL="3657417" indent="0">
              <a:buNone/>
              <a:defRPr sz="4000"/>
            </a:lvl5pPr>
            <a:lvl6pPr marL="4571771" indent="0">
              <a:buNone/>
              <a:defRPr sz="4000"/>
            </a:lvl6pPr>
            <a:lvl7pPr marL="5486126" indent="0">
              <a:buNone/>
              <a:defRPr sz="4000"/>
            </a:lvl7pPr>
            <a:lvl8pPr marL="6400480" indent="0">
              <a:buNone/>
              <a:defRPr sz="4000"/>
            </a:lvl8pPr>
            <a:lvl9pPr marL="7314834" indent="0">
              <a:buNone/>
              <a:defRPr sz="4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E721C835-CF85-4507-852C-2391E4A4CE4B}" type="datetimeFigureOut">
              <a:rPr lang="es-EC" smtClean="0"/>
              <a:t>21/5/2021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5322580E-371C-431A-BFF7-79EF45A629E7}" type="slidenum">
              <a:rPr lang="es-EC" smtClean="0"/>
              <a:t>‹Nº›</a:t>
            </a:fld>
            <a:endParaRPr lang="es-EC"/>
          </a:p>
        </p:txBody>
      </p:sp>
    </p:spTree>
    <p:extLst>
      <p:ext uri="{BB962C8B-B14F-4D97-AF65-F5344CB8AC3E}">
        <p14:creationId xmlns:p14="http://schemas.microsoft.com/office/powerpoint/2010/main" val="4127540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676291" y="12712701"/>
            <a:ext cx="5486043"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E721C835-CF85-4507-852C-2391E4A4CE4B}" type="datetimeFigureOut">
              <a:rPr lang="es-EC" smtClean="0"/>
              <a:t>21/5/2021</a:t>
            </a:fld>
            <a:endParaRPr lang="es-EC"/>
          </a:p>
        </p:txBody>
      </p:sp>
      <p:sp>
        <p:nvSpPr>
          <p:cNvPr id="5" name="Footer Placeholder 4"/>
          <p:cNvSpPr>
            <a:spLocks noGrp="1"/>
          </p:cNvSpPr>
          <p:nvPr>
            <p:ph type="ftr" sz="quarter" idx="3"/>
          </p:nvPr>
        </p:nvSpPr>
        <p:spPr>
          <a:xfrm>
            <a:off x="8076675" y="12712701"/>
            <a:ext cx="8229064"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5322580E-371C-431A-BFF7-79EF45A629E7}" type="slidenum">
              <a:rPr lang="es-EC" smtClean="0"/>
              <a:t>‹Nº›</a:t>
            </a:fld>
            <a:endParaRPr lang="es-EC"/>
          </a:p>
        </p:txBody>
      </p:sp>
    </p:spTree>
    <p:extLst>
      <p:ext uri="{BB962C8B-B14F-4D97-AF65-F5344CB8AC3E}">
        <p14:creationId xmlns:p14="http://schemas.microsoft.com/office/powerpoint/2010/main" val="17487177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115092" y="6001616"/>
            <a:ext cx="11021490" cy="752475"/>
          </a:xfrm>
        </p:spPr>
        <p:txBody>
          <a:bodyPr/>
          <a:lstStyle/>
          <a:p>
            <a:pPr algn="l"/>
            <a:r>
              <a:rPr lang="es-ES" dirty="0"/>
              <a:t>DR. MILTON BENITO MEDINA ALMEIDA</a:t>
            </a:r>
            <a:endParaRPr lang="es-EC" dirty="0"/>
          </a:p>
        </p:txBody>
      </p:sp>
      <p:sp>
        <p:nvSpPr>
          <p:cNvPr id="4" name="Título 3">
            <a:extLst>
              <a:ext uri="{FF2B5EF4-FFF2-40B4-BE49-F238E27FC236}">
                <a16:creationId xmlns:a16="http://schemas.microsoft.com/office/drawing/2014/main" xmlns="" id="{42081C12-3D28-4F84-9A64-1148050FEE62}"/>
              </a:ext>
            </a:extLst>
          </p:cNvPr>
          <p:cNvSpPr txBox="1">
            <a:spLocks noGrp="1"/>
          </p:cNvSpPr>
          <p:nvPr>
            <p:ph type="ctrTitle"/>
          </p:nvPr>
        </p:nvSpPr>
        <p:spPr>
          <a:xfrm>
            <a:off x="1115092" y="4801287"/>
            <a:ext cx="18286810" cy="1200329"/>
          </a:xfrm>
          <a:prstGeom prst="rect">
            <a:avLst/>
          </a:prstGeom>
          <a:noFill/>
        </p:spPr>
        <p:txBody>
          <a:bodyPr wrap="square" rtlCol="0">
            <a:spAutoFit/>
          </a:bodyPr>
          <a:lstStyle/>
          <a:p>
            <a:pPr algn="l"/>
            <a:r>
              <a:rPr lang="es-MX" sz="8000" b="1" dirty="0">
                <a:latin typeface="Arial" charset="0"/>
                <a:ea typeface="Arial" charset="0"/>
                <a:cs typeface="Arial" charset="0"/>
              </a:rPr>
              <a:t>RENDICION DE CUENTAS 2020</a:t>
            </a:r>
            <a:endParaRPr lang="es-ES_tradnl" sz="8000" b="1" dirty="0">
              <a:latin typeface="Arial" charset="0"/>
              <a:ea typeface="Arial" charset="0"/>
              <a:cs typeface="Arial" charset="0"/>
            </a:endParaRPr>
          </a:p>
        </p:txBody>
      </p:sp>
      <p:sp>
        <p:nvSpPr>
          <p:cNvPr id="5" name="Subtítulo 2"/>
          <p:cNvSpPr txBox="1">
            <a:spLocks/>
          </p:cNvSpPr>
          <p:nvPr/>
        </p:nvSpPr>
        <p:spPr>
          <a:xfrm>
            <a:off x="1115092" y="6670963"/>
            <a:ext cx="11021490" cy="752475"/>
          </a:xfrm>
          <a:prstGeom prst="rect">
            <a:avLst/>
          </a:prstGeom>
        </p:spPr>
        <p:txBody>
          <a:bodyPr vert="horz" lIns="91440" tIns="45720" rIns="91440" bIns="45720" rtlCol="0">
            <a:normAutofit/>
          </a:bodyPr>
          <a:lstStyle>
            <a:lvl1pPr marL="0" indent="0" algn="ctr" defTabSz="1828709"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354" indent="0" algn="ctr"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709" indent="0" algn="ctr"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063"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417"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1771"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126"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480"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4834"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s-EC" sz="4000" dirty="0"/>
              <a:t>COORDINACION ZONAL 6</a:t>
            </a:r>
          </a:p>
        </p:txBody>
      </p:sp>
    </p:spTree>
    <p:extLst>
      <p:ext uri="{BB962C8B-B14F-4D97-AF65-F5344CB8AC3E}">
        <p14:creationId xmlns:p14="http://schemas.microsoft.com/office/powerpoint/2010/main" val="2493936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803365" y="1392382"/>
            <a:ext cx="18286810" cy="1159454"/>
          </a:xfrm>
        </p:spPr>
        <p:txBody>
          <a:bodyPr>
            <a:normAutofit fontScale="90000"/>
          </a:bodyPr>
          <a:lstStyle/>
          <a:p>
            <a:pPr algn="l"/>
            <a:r>
              <a:rPr lang="es-EC" sz="7000" b="1" dirty="0">
                <a:latin typeface="Arial" panose="020B0604020202020204" pitchFamily="34" charset="0"/>
                <a:cs typeface="Arial" panose="020B0604020202020204" pitchFamily="34" charset="0"/>
              </a:rPr>
              <a:t>GESTION DE VIGILANCIA EPIDEMIOLÓGICA</a:t>
            </a:r>
          </a:p>
        </p:txBody>
      </p:sp>
      <p:sp>
        <p:nvSpPr>
          <p:cNvPr id="3" name="Subtítulo 2"/>
          <p:cNvSpPr>
            <a:spLocks noGrp="1"/>
          </p:cNvSpPr>
          <p:nvPr>
            <p:ph type="subTitle" idx="1"/>
          </p:nvPr>
        </p:nvSpPr>
        <p:spPr>
          <a:xfrm>
            <a:off x="969620" y="2551836"/>
            <a:ext cx="16965089" cy="942397"/>
          </a:xfrm>
        </p:spPr>
        <p:txBody>
          <a:bodyPr>
            <a:normAutofit/>
          </a:bodyPr>
          <a:lstStyle/>
          <a:p>
            <a:pPr algn="l"/>
            <a:r>
              <a:rPr lang="es-EC" sz="3300" spc="300" dirty="0">
                <a:latin typeface="Arial" panose="020B0604020202020204" pitchFamily="34" charset="0"/>
                <a:cs typeface="Arial" panose="020B0604020202020204" pitchFamily="34" charset="0"/>
              </a:rPr>
              <a:t>CAPACITACIONES</a:t>
            </a:r>
          </a:p>
          <a:p>
            <a:pPr algn="l"/>
            <a:endParaRPr lang="es-EC" sz="3300" spc="300" dirty="0">
              <a:latin typeface="Arial" panose="020B0604020202020204" pitchFamily="34" charset="0"/>
              <a:cs typeface="Arial" panose="020B0604020202020204" pitchFamily="34" charset="0"/>
            </a:endParaRPr>
          </a:p>
          <a:p>
            <a:pPr algn="l"/>
            <a:endParaRPr lang="es-EC" sz="3300" spc="300" dirty="0">
              <a:latin typeface="Arial" panose="020B0604020202020204" pitchFamily="34" charset="0"/>
              <a:cs typeface="Arial" panose="020B0604020202020204" pitchFamily="34" charset="0"/>
            </a:endParaRPr>
          </a:p>
          <a:p>
            <a:pPr algn="l"/>
            <a:endParaRPr lang="es-EC" sz="3300" spc="3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3"/>
          <a:stretch>
            <a:fillRect/>
          </a:stretch>
        </p:blipFill>
        <p:spPr>
          <a:xfrm>
            <a:off x="4455019" y="3494233"/>
            <a:ext cx="15445053" cy="7869750"/>
          </a:xfrm>
          <a:prstGeom prst="rect">
            <a:avLst/>
          </a:prstGeom>
        </p:spPr>
      </p:pic>
    </p:spTree>
    <p:extLst>
      <p:ext uri="{BB962C8B-B14F-4D97-AF65-F5344CB8AC3E}">
        <p14:creationId xmlns:p14="http://schemas.microsoft.com/office/powerpoint/2010/main" val="173160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803364" y="1392382"/>
            <a:ext cx="19096707" cy="1159454"/>
          </a:xfrm>
        </p:spPr>
        <p:txBody>
          <a:bodyPr>
            <a:normAutofit fontScale="90000"/>
          </a:bodyPr>
          <a:lstStyle/>
          <a:p>
            <a:pPr algn="l"/>
            <a:r>
              <a:rPr lang="es-EC" sz="7000" b="1" dirty="0">
                <a:latin typeface="Arial" panose="020B0604020202020204" pitchFamily="34" charset="0"/>
                <a:cs typeface="Arial" panose="020B0604020202020204" pitchFamily="34" charset="0"/>
              </a:rPr>
              <a:t>GESTION DE ASEGURAMIENTO DE LA CALIDAD</a:t>
            </a:r>
          </a:p>
        </p:txBody>
      </p:sp>
      <p:sp>
        <p:nvSpPr>
          <p:cNvPr id="3" name="Subtítulo 2"/>
          <p:cNvSpPr>
            <a:spLocks noGrp="1"/>
          </p:cNvSpPr>
          <p:nvPr>
            <p:ph type="subTitle" idx="1"/>
          </p:nvPr>
        </p:nvSpPr>
        <p:spPr>
          <a:xfrm>
            <a:off x="3103221" y="5142636"/>
            <a:ext cx="7971179" cy="3493364"/>
          </a:xfrm>
        </p:spPr>
        <p:txBody>
          <a:bodyPr>
            <a:normAutofit/>
          </a:bodyPr>
          <a:lstStyle/>
          <a:p>
            <a:pPr algn="l"/>
            <a:r>
              <a:rPr lang="es-EC" sz="5400" dirty="0"/>
              <a:t>El logro más relevante fue la Certificación ISO 9001 del CRN de Zoonosis.</a:t>
            </a:r>
          </a:p>
          <a:p>
            <a:pPr algn="l"/>
            <a:endParaRPr lang="es-EC" sz="3300" dirty="0">
              <a:latin typeface="Arial" panose="020B0604020202020204" pitchFamily="34" charset="0"/>
              <a:cs typeface="Arial" panose="020B0604020202020204" pitchFamily="34" charset="0"/>
            </a:endParaRPr>
          </a:p>
          <a:p>
            <a:pPr algn="l"/>
            <a:endParaRPr lang="es-EC" sz="3300" dirty="0">
              <a:latin typeface="Arial" panose="020B0604020202020204" pitchFamily="34" charset="0"/>
              <a:cs typeface="Arial" panose="020B0604020202020204" pitchFamily="34" charset="0"/>
            </a:endParaRPr>
          </a:p>
          <a:p>
            <a:pPr algn="l"/>
            <a:endParaRPr lang="es-EC" sz="3300"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794" y="2753919"/>
            <a:ext cx="5949026" cy="8161580"/>
          </a:xfrm>
          <a:prstGeom prst="rect">
            <a:avLst/>
          </a:prstGeom>
        </p:spPr>
      </p:pic>
    </p:spTree>
    <p:extLst>
      <p:ext uri="{BB962C8B-B14F-4D97-AF65-F5344CB8AC3E}">
        <p14:creationId xmlns:p14="http://schemas.microsoft.com/office/powerpoint/2010/main" val="4200110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387565" y="1623854"/>
            <a:ext cx="9839235" cy="2355633"/>
          </a:xfrm>
        </p:spPr>
        <p:txBody>
          <a:bodyPr>
            <a:normAutofit/>
          </a:bodyPr>
          <a:lstStyle/>
          <a:p>
            <a:pPr algn="l"/>
            <a:r>
              <a:rPr lang="es-EC" sz="7000" b="1" dirty="0">
                <a:latin typeface="Arial" panose="020B0604020202020204" pitchFamily="34" charset="0"/>
                <a:cs typeface="Arial" panose="020B0604020202020204" pitchFamily="34" charset="0"/>
              </a:rPr>
              <a:t>TRABAJO INTERINSTITUCIONAL</a:t>
            </a:r>
          </a:p>
        </p:txBody>
      </p:sp>
      <p:sp>
        <p:nvSpPr>
          <p:cNvPr id="5" name="Rectángulo 4"/>
          <p:cNvSpPr/>
          <p:nvPr/>
        </p:nvSpPr>
        <p:spPr>
          <a:xfrm>
            <a:off x="1320800" y="9116681"/>
            <a:ext cx="10703717" cy="2308324"/>
          </a:xfrm>
          <a:prstGeom prst="rect">
            <a:avLst/>
          </a:prstGeom>
        </p:spPr>
        <p:txBody>
          <a:bodyPr wrap="square">
            <a:spAutoFit/>
          </a:bodyPr>
          <a:lstStyle/>
          <a:p>
            <a:pPr algn="just"/>
            <a:r>
              <a:rPr lang="es-EC" dirty="0">
                <a:ea typeface="SimSun" panose="02010600030101010101" pitchFamily="2" charset="-122"/>
                <a:cs typeface="Mangal" panose="02040503050203030202" pitchFamily="18" charset="0"/>
              </a:rPr>
              <a:t>El apoyo de todos los técnicos de los diferentes Centros de Referencia para la realización de estas pruebas han sido esenciales para brindar el servicio con un tiempo de respuesta dentro de los estándares.</a:t>
            </a:r>
            <a:endParaRPr lang="es-EC" dirty="0"/>
          </a:p>
        </p:txBody>
      </p:sp>
      <p:sp>
        <p:nvSpPr>
          <p:cNvPr id="6" name="Rectángulo 5"/>
          <p:cNvSpPr/>
          <p:nvPr/>
        </p:nvSpPr>
        <p:spPr>
          <a:xfrm>
            <a:off x="1104122" y="4285958"/>
            <a:ext cx="10920395" cy="4524315"/>
          </a:xfrm>
          <a:prstGeom prst="rect">
            <a:avLst/>
          </a:prstGeom>
        </p:spPr>
        <p:txBody>
          <a:bodyPr wrap="square">
            <a:spAutoFit/>
          </a:bodyPr>
          <a:lstStyle/>
          <a:p>
            <a:pPr marL="228600" algn="just">
              <a:spcAft>
                <a:spcPts val="0"/>
              </a:spcAft>
            </a:pPr>
            <a:r>
              <a:rPr lang="es-EC" dirty="0">
                <a:ea typeface="SimSun" panose="02010600030101010101" pitchFamily="2" charset="-122"/>
                <a:cs typeface="Times New Roman" panose="02020603050405020304" pitchFamily="18" charset="0"/>
              </a:rPr>
              <a:t>En el año 2020 por la situación de emergencia sanitaria que atraviesa el país producto de la ya declarada Pandemia por la Organización Mundial de la Salud, Coronavirus de Wuhan (Covid-19) hubo un aumento de la demanda de pruebas para la detección de la enfermedad, por lo que se analizaron pruebas tanto de la Zona 6 como de la Zona 7,  de las provincias de Loja, Zamora y El Oro. </a:t>
            </a:r>
            <a:endParaRPr lang="es-EC" dirty="0">
              <a:ea typeface="SimSun" panose="02010600030101010101" pitchFamily="2" charset="-122"/>
              <a:cs typeface="Mangal" panose="02040503050203030202" pitchFamily="18" charset="0"/>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0271" y="1791479"/>
            <a:ext cx="9604890" cy="9604890"/>
          </a:xfrm>
          <a:prstGeom prst="rect">
            <a:avLst/>
          </a:prstGeom>
        </p:spPr>
      </p:pic>
    </p:spTree>
    <p:extLst>
      <p:ext uri="{BB962C8B-B14F-4D97-AF65-F5344CB8AC3E}">
        <p14:creationId xmlns:p14="http://schemas.microsoft.com/office/powerpoint/2010/main" val="4117298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803365" y="1392382"/>
            <a:ext cx="18286810" cy="1159454"/>
          </a:xfrm>
        </p:spPr>
        <p:txBody>
          <a:bodyPr>
            <a:normAutofit/>
          </a:bodyPr>
          <a:lstStyle/>
          <a:p>
            <a:pPr algn="l"/>
            <a:r>
              <a:rPr lang="es-EC" sz="7000" b="1" dirty="0">
                <a:latin typeface="Arial" panose="020B0604020202020204" pitchFamily="34" charset="0"/>
                <a:cs typeface="Arial" panose="020B0604020202020204" pitchFamily="34" charset="0"/>
              </a:rPr>
              <a:t>PLATAFORMAS COMPARTIDAS</a:t>
            </a: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845" y="5448637"/>
            <a:ext cx="9560724" cy="2772219"/>
          </a:xfrm>
          <a:prstGeom prst="rect">
            <a:avLst/>
          </a:prstGeom>
        </p:spPr>
      </p:pic>
      <p:sp>
        <p:nvSpPr>
          <p:cNvPr id="9" name="Subtítulo 2"/>
          <p:cNvSpPr txBox="1">
            <a:spLocks/>
          </p:cNvSpPr>
          <p:nvPr/>
        </p:nvSpPr>
        <p:spPr>
          <a:xfrm>
            <a:off x="13155652" y="4967413"/>
            <a:ext cx="2886075" cy="352425"/>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endParaRPr lang="es-EC" dirty="0">
              <a:latin typeface="Arial" panose="020B0604020202020204" pitchFamily="34" charset="0"/>
              <a:cs typeface="Arial" panose="020B0604020202020204" pitchFamily="34" charset="0"/>
            </a:endParaRPr>
          </a:p>
        </p:txBody>
      </p:sp>
      <p:pic>
        <p:nvPicPr>
          <p:cNvPr id="10" name="Imagen 9">
            <a:extLst>
              <a:ext uri="{FF2B5EF4-FFF2-40B4-BE49-F238E27FC236}">
                <a16:creationId xmlns:a16="http://schemas.microsoft.com/office/drawing/2014/main" xmlns="" id="{EF132A21-E684-43C6-B759-AC0D529B95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6842" y="5795356"/>
            <a:ext cx="2959476" cy="2777806"/>
          </a:xfrm>
          <a:prstGeom prst="rect">
            <a:avLst/>
          </a:prstGeom>
        </p:spPr>
      </p:pic>
      <p:sp>
        <p:nvSpPr>
          <p:cNvPr id="12" name="Marcador de número de diapositiva 3"/>
          <p:cNvSpPr>
            <a:spLocks noGrp="1"/>
          </p:cNvSpPr>
          <p:nvPr>
            <p:ph type="sldNum" sz="quarter" idx="12"/>
          </p:nvPr>
        </p:nvSpPr>
        <p:spPr>
          <a:xfrm>
            <a:off x="17220079" y="12683273"/>
            <a:ext cx="5486043" cy="728560"/>
          </a:xfrm>
        </p:spPr>
        <p:txBody>
          <a:bodyPr/>
          <a:lstStyle/>
          <a:p>
            <a:fld id="{80FB1487-FB60-458E-AFAB-3B57C48E6987}" type="slidenum">
              <a:rPr lang="es-EC" smtClean="0"/>
              <a:t>13</a:t>
            </a:fld>
            <a:endParaRPr lang="es-EC"/>
          </a:p>
        </p:txBody>
      </p:sp>
      <p:pic>
        <p:nvPicPr>
          <p:cNvPr id="13" name="Imagen 12">
            <a:extLst>
              <a:ext uri="{FF2B5EF4-FFF2-40B4-BE49-F238E27FC236}">
                <a16:creationId xmlns:a16="http://schemas.microsoft.com/office/drawing/2014/main" xmlns="" id="{8AF8D9B6-0458-4EDC-9808-55DD8ACA78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90175" y="6076008"/>
            <a:ext cx="3024425" cy="2578016"/>
          </a:xfrm>
          <a:prstGeom prst="rect">
            <a:avLst/>
          </a:prstGeom>
        </p:spPr>
      </p:pic>
      <p:pic>
        <p:nvPicPr>
          <p:cNvPr id="14" name="Imagen 13"/>
          <p:cNvPicPr>
            <a:picLocks noChangeAspect="1"/>
          </p:cNvPicPr>
          <p:nvPr/>
        </p:nvPicPr>
        <p:blipFill rotWithShape="1">
          <a:blip r:embed="rId6">
            <a:extLst>
              <a:ext uri="{28A0092B-C50C-407E-A947-70E740481C1C}">
                <a14:useLocalDpi xmlns:a14="http://schemas.microsoft.com/office/drawing/2010/main" val="0"/>
              </a:ext>
            </a:extLst>
          </a:blip>
          <a:srcRect b="77114"/>
          <a:stretch/>
        </p:blipFill>
        <p:spPr>
          <a:xfrm>
            <a:off x="2802239" y="4870040"/>
            <a:ext cx="5023446" cy="1531869"/>
          </a:xfrm>
          <a:prstGeom prst="rect">
            <a:avLst/>
          </a:prstGeom>
        </p:spPr>
      </p:pic>
      <p:pic>
        <p:nvPicPr>
          <p:cNvPr id="15" name="Imagen 14"/>
          <p:cNvPicPr>
            <a:picLocks noChangeAspect="1"/>
          </p:cNvPicPr>
          <p:nvPr/>
        </p:nvPicPr>
        <p:blipFill rotWithShape="1">
          <a:blip r:embed="rId7">
            <a:extLst>
              <a:ext uri="{28A0092B-C50C-407E-A947-70E740481C1C}">
                <a14:useLocalDpi xmlns:a14="http://schemas.microsoft.com/office/drawing/2010/main" val="0"/>
              </a:ext>
            </a:extLst>
          </a:blip>
          <a:srcRect b="78602"/>
          <a:stretch/>
        </p:blipFill>
        <p:spPr>
          <a:xfrm>
            <a:off x="16249848" y="4403102"/>
            <a:ext cx="6803726" cy="1506768"/>
          </a:xfrm>
          <a:prstGeom prst="rect">
            <a:avLst/>
          </a:prstGeom>
        </p:spPr>
      </p:pic>
      <p:pic>
        <p:nvPicPr>
          <p:cNvPr id="16" name="Imagen 15"/>
          <p:cNvPicPr>
            <a:picLocks noChangeAspect="1"/>
          </p:cNvPicPr>
          <p:nvPr/>
        </p:nvPicPr>
        <p:blipFill rotWithShape="1">
          <a:blip r:embed="rId8">
            <a:extLst>
              <a:ext uri="{28A0092B-C50C-407E-A947-70E740481C1C}">
                <a14:useLocalDpi xmlns:a14="http://schemas.microsoft.com/office/drawing/2010/main" val="0"/>
              </a:ext>
            </a:extLst>
          </a:blip>
          <a:srcRect l="-523" t="916" r="523" b="54136"/>
          <a:stretch/>
        </p:blipFill>
        <p:spPr>
          <a:xfrm>
            <a:off x="9440741" y="8220856"/>
            <a:ext cx="3974937" cy="1019377"/>
          </a:xfrm>
          <a:prstGeom prst="rect">
            <a:avLst/>
          </a:prstGeom>
        </p:spPr>
      </p:pic>
      <p:sp>
        <p:nvSpPr>
          <p:cNvPr id="17" name="CuadroTexto 16"/>
          <p:cNvSpPr txBox="1"/>
          <p:nvPr/>
        </p:nvSpPr>
        <p:spPr>
          <a:xfrm>
            <a:off x="15182110" y="6135847"/>
            <a:ext cx="4124626" cy="3046988"/>
          </a:xfrm>
          <a:prstGeom prst="rect">
            <a:avLst/>
          </a:prstGeom>
          <a:noFill/>
        </p:spPr>
        <p:txBody>
          <a:bodyPr wrap="square" rtlCol="0">
            <a:spAutoFit/>
          </a:bodyPr>
          <a:lstStyle/>
          <a:p>
            <a:pPr algn="just"/>
            <a:r>
              <a:rPr lang="es-EC"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El laboratorio de esta plataforma se utilizó para el llenado de tubos con medio de transporte para toma de muestras para COVID-19, y su distribución a las unidades de salud. </a:t>
            </a:r>
          </a:p>
          <a:p>
            <a:pPr algn="just"/>
            <a:endParaRPr lang="es-EC"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18" name="CuadroTexto 17"/>
          <p:cNvSpPr txBox="1"/>
          <p:nvPr/>
        </p:nvSpPr>
        <p:spPr>
          <a:xfrm>
            <a:off x="4148174" y="6655352"/>
            <a:ext cx="3389151" cy="1569660"/>
          </a:xfrm>
          <a:prstGeom prst="rect">
            <a:avLst/>
          </a:prstGeom>
          <a:noFill/>
        </p:spPr>
        <p:txBody>
          <a:bodyPr wrap="square" rtlCol="0">
            <a:spAutoFit/>
          </a:bodyPr>
          <a:lstStyle/>
          <a:p>
            <a:pPr algn="just"/>
            <a:r>
              <a:rPr lang="es-EC"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El número de solicitudes atendidas para lavado, empaquetado y esterilizado fueron 319</a:t>
            </a:r>
          </a:p>
        </p:txBody>
      </p:sp>
      <p:sp>
        <p:nvSpPr>
          <p:cNvPr id="19" name="CuadroTexto 18"/>
          <p:cNvSpPr txBox="1"/>
          <p:nvPr/>
        </p:nvSpPr>
        <p:spPr>
          <a:xfrm>
            <a:off x="9150025" y="9518005"/>
            <a:ext cx="4265653" cy="2677656"/>
          </a:xfrm>
          <a:prstGeom prst="rect">
            <a:avLst/>
          </a:prstGeom>
          <a:noFill/>
        </p:spPr>
        <p:txBody>
          <a:bodyPr wrap="square" rtlCol="0">
            <a:spAutoFit/>
          </a:bodyPr>
          <a:lstStyle/>
          <a:p>
            <a:pPr algn="just"/>
            <a:r>
              <a:rPr lang="es-EC"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El área donde funcionaba dicha plataforma durante el 2020 fue el espacio destinado a la recepción e ingreso de información de muestras para COVID-19. Se han recibido 61098 muestras .</a:t>
            </a:r>
          </a:p>
        </p:txBody>
      </p:sp>
      <p:sp>
        <p:nvSpPr>
          <p:cNvPr id="20" name="Rectángulo 19"/>
          <p:cNvSpPr/>
          <p:nvPr/>
        </p:nvSpPr>
        <p:spPr>
          <a:xfrm>
            <a:off x="803365" y="2731511"/>
            <a:ext cx="21902757" cy="1754326"/>
          </a:xfrm>
          <a:prstGeom prst="rect">
            <a:avLst/>
          </a:prstGeom>
        </p:spPr>
        <p:txBody>
          <a:bodyPr wrap="square">
            <a:spAutoFit/>
          </a:bodyPr>
          <a:lstStyle/>
          <a:p>
            <a:pPr algn="just"/>
            <a:r>
              <a:rPr lang="es-EC" dirty="0">
                <a:ln w="0"/>
                <a:effectLst>
                  <a:outerShdw blurRad="38100" dist="19050" dir="2700000" algn="tl" rotWithShape="0">
                    <a:schemeClr val="dk1">
                      <a:alpha val="40000"/>
                    </a:schemeClr>
                  </a:outerShdw>
                </a:effectLst>
              </a:rPr>
              <a:t>En el año 2020 las Plataformas de Recepción de Muestras y Medios de Cultivo, sin embargo al existir el área física y el equipamiento necesario se ha podido utilizar este recurso para brindar el servicio con el apoyo del todo el personal técnico de la CZ6.</a:t>
            </a:r>
          </a:p>
        </p:txBody>
      </p:sp>
      <p:pic>
        <p:nvPicPr>
          <p:cNvPr id="23" name="Imagen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15678" y="8754885"/>
            <a:ext cx="4045117" cy="3033838"/>
          </a:xfrm>
          <a:prstGeom prst="ellipse">
            <a:avLst/>
          </a:prstGeom>
          <a:ln>
            <a:noFill/>
          </a:ln>
          <a:effectLst>
            <a:softEdge rad="112500"/>
          </a:effectLst>
        </p:spPr>
      </p:pic>
    </p:spTree>
    <p:extLst>
      <p:ext uri="{BB962C8B-B14F-4D97-AF65-F5344CB8AC3E}">
        <p14:creationId xmlns:p14="http://schemas.microsoft.com/office/powerpoint/2010/main" val="415656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803365" y="1392382"/>
            <a:ext cx="18286810" cy="1159454"/>
          </a:xfrm>
        </p:spPr>
        <p:txBody>
          <a:bodyPr>
            <a:normAutofit/>
          </a:bodyPr>
          <a:lstStyle/>
          <a:p>
            <a:pPr algn="l"/>
            <a:r>
              <a:rPr lang="es-EC" sz="7000" b="1" dirty="0">
                <a:latin typeface="Arial" panose="020B0604020202020204" pitchFamily="34" charset="0"/>
                <a:cs typeface="Arial" panose="020B0604020202020204" pitchFamily="34" charset="0"/>
              </a:rPr>
              <a:t>PLANIFICACION Y GESTIÓN STRATÉGICA</a:t>
            </a:r>
          </a:p>
        </p:txBody>
      </p:sp>
      <p:sp>
        <p:nvSpPr>
          <p:cNvPr id="9" name="Subtítulo 2"/>
          <p:cNvSpPr txBox="1">
            <a:spLocks/>
          </p:cNvSpPr>
          <p:nvPr/>
        </p:nvSpPr>
        <p:spPr>
          <a:xfrm>
            <a:off x="13155652" y="4967413"/>
            <a:ext cx="2886075" cy="352425"/>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endParaRPr lang="es-EC" dirty="0">
              <a:latin typeface="Arial" panose="020B0604020202020204" pitchFamily="34" charset="0"/>
              <a:cs typeface="Arial" panose="020B0604020202020204" pitchFamily="34" charset="0"/>
            </a:endParaRPr>
          </a:p>
        </p:txBody>
      </p:sp>
      <p:sp>
        <p:nvSpPr>
          <p:cNvPr id="12" name="Marcador de número de diapositiva 3"/>
          <p:cNvSpPr>
            <a:spLocks noGrp="1"/>
          </p:cNvSpPr>
          <p:nvPr>
            <p:ph type="sldNum" sz="quarter" idx="12"/>
          </p:nvPr>
        </p:nvSpPr>
        <p:spPr>
          <a:xfrm>
            <a:off x="17220079" y="12683273"/>
            <a:ext cx="5486043" cy="728560"/>
          </a:xfrm>
        </p:spPr>
        <p:txBody>
          <a:bodyPr/>
          <a:lstStyle/>
          <a:p>
            <a:fld id="{80FB1487-FB60-458E-AFAB-3B57C48E6987}" type="slidenum">
              <a:rPr lang="es-EC" smtClean="0"/>
              <a:t>14</a:t>
            </a:fld>
            <a:endParaRPr lang="es-EC"/>
          </a:p>
        </p:txBody>
      </p:sp>
      <p:pic>
        <p:nvPicPr>
          <p:cNvPr id="5" name="Imagen 4"/>
          <p:cNvPicPr>
            <a:picLocks noChangeAspect="1"/>
          </p:cNvPicPr>
          <p:nvPr/>
        </p:nvPicPr>
        <p:blipFill>
          <a:blip r:embed="rId3"/>
          <a:stretch>
            <a:fillRect/>
          </a:stretch>
        </p:blipFill>
        <p:spPr>
          <a:xfrm>
            <a:off x="3556000" y="2778756"/>
            <a:ext cx="18523344" cy="9032243"/>
          </a:xfrm>
          <a:prstGeom prst="rect">
            <a:avLst/>
          </a:prstGeom>
        </p:spPr>
      </p:pic>
    </p:spTree>
    <p:extLst>
      <p:ext uri="{BB962C8B-B14F-4D97-AF65-F5344CB8AC3E}">
        <p14:creationId xmlns:p14="http://schemas.microsoft.com/office/powerpoint/2010/main" val="601613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803364" y="1392382"/>
            <a:ext cx="21902757" cy="1159454"/>
          </a:xfrm>
        </p:spPr>
        <p:txBody>
          <a:bodyPr>
            <a:normAutofit fontScale="90000"/>
          </a:bodyPr>
          <a:lstStyle/>
          <a:p>
            <a:pPr algn="l"/>
            <a:r>
              <a:rPr lang="es-EC" sz="7000" b="1" dirty="0">
                <a:latin typeface="Arial" panose="020B0604020202020204" pitchFamily="34" charset="0"/>
                <a:cs typeface="Arial" panose="020B0604020202020204" pitchFamily="34" charset="0"/>
              </a:rPr>
              <a:t>CUMPLIMIENTO DE LA EJECUCION PRESUPUESTARIA</a:t>
            </a:r>
          </a:p>
        </p:txBody>
      </p:sp>
      <p:sp>
        <p:nvSpPr>
          <p:cNvPr id="9" name="Subtítulo 2"/>
          <p:cNvSpPr txBox="1">
            <a:spLocks/>
          </p:cNvSpPr>
          <p:nvPr/>
        </p:nvSpPr>
        <p:spPr>
          <a:xfrm>
            <a:off x="24788852" y="9057102"/>
            <a:ext cx="4905442" cy="7478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endParaRPr lang="es-EC" dirty="0">
              <a:latin typeface="Arial" panose="020B0604020202020204" pitchFamily="34" charset="0"/>
              <a:cs typeface="Arial" panose="020B0604020202020204" pitchFamily="34" charset="0"/>
            </a:endParaRPr>
          </a:p>
        </p:txBody>
      </p:sp>
      <p:sp>
        <p:nvSpPr>
          <p:cNvPr id="12" name="Marcador de número de diapositiva 3"/>
          <p:cNvSpPr>
            <a:spLocks noGrp="1"/>
          </p:cNvSpPr>
          <p:nvPr>
            <p:ph type="sldNum" sz="quarter" idx="12"/>
          </p:nvPr>
        </p:nvSpPr>
        <p:spPr>
          <a:xfrm>
            <a:off x="17220079" y="12683273"/>
            <a:ext cx="5486043" cy="728560"/>
          </a:xfrm>
        </p:spPr>
        <p:txBody>
          <a:bodyPr/>
          <a:lstStyle/>
          <a:p>
            <a:fld id="{80FB1487-FB60-458E-AFAB-3B57C48E6987}" type="slidenum">
              <a:rPr lang="es-EC" smtClean="0"/>
              <a:t>15</a:t>
            </a:fld>
            <a:endParaRPr lang="es-EC"/>
          </a:p>
        </p:txBody>
      </p:sp>
      <p:sp>
        <p:nvSpPr>
          <p:cNvPr id="3" name="Rectángulo 2"/>
          <p:cNvSpPr/>
          <p:nvPr/>
        </p:nvSpPr>
        <p:spPr>
          <a:xfrm>
            <a:off x="803364" y="4785669"/>
            <a:ext cx="8035836" cy="4144661"/>
          </a:xfrm>
          <a:prstGeom prst="rect">
            <a:avLst/>
          </a:prstGeom>
        </p:spPr>
        <p:txBody>
          <a:bodyPr wrap="square">
            <a:spAutoFit/>
          </a:bodyPr>
          <a:lstStyle/>
          <a:p>
            <a:pPr algn="just">
              <a:lnSpc>
                <a:spcPct val="150000"/>
              </a:lnSpc>
              <a:spcAft>
                <a:spcPts val="0"/>
              </a:spcAft>
            </a:pPr>
            <a:r>
              <a:rPr lang="es-ES" dirty="0">
                <a:latin typeface="Arial" panose="020B0604020202020204" pitchFamily="34" charset="0"/>
                <a:ea typeface="SimSun" panose="02010600030101010101" pitchFamily="2" charset="-122"/>
                <a:cs typeface="Arial" panose="020B0604020202020204" pitchFamily="34" charset="0"/>
              </a:rPr>
              <a:t>La ejecución presupuestaria de la Coordinación Zonal 6 en el año 2020 fue de un 99.93 %, con lo cual se desarrolló todas las actividades de manera continua.</a:t>
            </a:r>
            <a:endParaRPr lang="es-EC" dirty="0">
              <a:latin typeface="Arial" panose="020B0604020202020204" pitchFamily="34" charset="0"/>
              <a:ea typeface="SimSun" panose="02010600030101010101" pitchFamily="2" charset="-122"/>
              <a:cs typeface="Arial" panose="020B0604020202020204" pitchFamily="34" charset="0"/>
            </a:endParaRPr>
          </a:p>
        </p:txBody>
      </p:sp>
      <p:graphicFrame>
        <p:nvGraphicFramePr>
          <p:cNvPr id="7" name="Gráfico 6">
            <a:extLst>
              <a:ext uri="{FF2B5EF4-FFF2-40B4-BE49-F238E27FC236}">
                <a16:creationId xmlns:a16="http://schemas.microsoft.com/office/drawing/2014/main" xmlns="" id="{254EC974-8369-4C4F-8EB2-28DA1E480798}"/>
              </a:ext>
            </a:extLst>
          </p:cNvPr>
          <p:cNvGraphicFramePr>
            <a:graphicFrameLocks/>
          </p:cNvGraphicFramePr>
          <p:nvPr>
            <p:extLst>
              <p:ext uri="{D42A27DB-BD31-4B8C-83A1-F6EECF244321}">
                <p14:modId xmlns:p14="http://schemas.microsoft.com/office/powerpoint/2010/main" val="1874163516"/>
              </p:ext>
            </p:extLst>
          </p:nvPr>
        </p:nvGraphicFramePr>
        <p:xfrm>
          <a:off x="9905206" y="3467100"/>
          <a:ext cx="12211844" cy="76581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7508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211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803365" y="1392382"/>
            <a:ext cx="18286810" cy="1159454"/>
          </a:xfrm>
        </p:spPr>
        <p:txBody>
          <a:bodyPr>
            <a:normAutofit/>
          </a:bodyPr>
          <a:lstStyle/>
          <a:p>
            <a:pPr algn="l"/>
            <a:r>
              <a:rPr lang="es-ES" sz="7000" b="1" dirty="0">
                <a:latin typeface="Arial" panose="020B0604020202020204" pitchFamily="34" charset="0"/>
                <a:cs typeface="Arial" panose="020B0604020202020204" pitchFamily="34" charset="0"/>
              </a:rPr>
              <a:t>ANTECEDENTES</a:t>
            </a:r>
            <a:endParaRPr lang="es-EC" sz="7000" b="1" dirty="0">
              <a:latin typeface="Arial" panose="020B0604020202020204" pitchFamily="34" charset="0"/>
              <a:cs typeface="Arial" panose="020B0604020202020204" pitchFamily="34" charset="0"/>
            </a:endParaRPr>
          </a:p>
        </p:txBody>
      </p:sp>
      <p:sp>
        <p:nvSpPr>
          <p:cNvPr id="4" name="Marcador de número de diapositiva 10"/>
          <p:cNvSpPr>
            <a:spLocks noGrp="1"/>
          </p:cNvSpPr>
          <p:nvPr>
            <p:ph type="sldNum" sz="quarter" idx="12"/>
          </p:nvPr>
        </p:nvSpPr>
        <p:spPr>
          <a:xfrm>
            <a:off x="17220079" y="12712701"/>
            <a:ext cx="5486043" cy="730250"/>
          </a:xfrm>
        </p:spPr>
        <p:txBody>
          <a:bodyPr/>
          <a:lstStyle/>
          <a:p>
            <a:fld id="{80FB1487-FB60-458E-AFAB-3B57C48E6987}" type="slidenum">
              <a:rPr lang="es-EC" smtClean="0"/>
              <a:t>2</a:t>
            </a:fld>
            <a:endParaRPr lang="es-EC"/>
          </a:p>
        </p:txBody>
      </p:sp>
      <p:sp>
        <p:nvSpPr>
          <p:cNvPr id="5" name="Título 1"/>
          <p:cNvSpPr txBox="1">
            <a:spLocks/>
          </p:cNvSpPr>
          <p:nvPr/>
        </p:nvSpPr>
        <p:spPr>
          <a:xfrm>
            <a:off x="604155" y="647456"/>
            <a:ext cx="5984421" cy="1474311"/>
          </a:xfrm>
          <a:prstGeom prst="rect">
            <a:avLst/>
          </a:prstGeom>
        </p:spPr>
        <p:txBody>
          <a:bodyPr vert="horz" lIns="91440" tIns="45720" rIns="91440" bIns="45720" rtlCol="0" anchor="b">
            <a:normAutofit/>
          </a:bodyPr>
          <a:lstStyle>
            <a:lvl1pPr algn="ctr" defTabSz="1828709" rtl="0" eaLnBrk="1" latinLnBrk="0" hangingPunct="1">
              <a:lnSpc>
                <a:spcPct val="90000"/>
              </a:lnSpc>
              <a:spcBef>
                <a:spcPct val="0"/>
              </a:spcBef>
              <a:buNone/>
              <a:defRPr sz="11999" kern="1200">
                <a:solidFill>
                  <a:schemeClr val="tx1"/>
                </a:solidFill>
                <a:latin typeface="+mj-lt"/>
                <a:ea typeface="+mj-ea"/>
                <a:cs typeface="+mj-cs"/>
              </a:defRPr>
            </a:lvl1pPr>
          </a:lstStyle>
          <a:p>
            <a:endParaRPr lang="es-EC" sz="6600" dirty="0">
              <a:solidFill>
                <a:schemeClr val="bg1">
                  <a:lumMod val="50000"/>
                </a:schemeClr>
              </a:solidFill>
              <a:latin typeface="Helvetica Neue LT Std"/>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840" y="4586019"/>
            <a:ext cx="19874683" cy="2194750"/>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3586" y="7894773"/>
            <a:ext cx="19953937" cy="1682642"/>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8040" y="3239360"/>
            <a:ext cx="2944623" cy="1036410"/>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8889" y="6858363"/>
            <a:ext cx="2901948" cy="1036410"/>
          </a:xfrm>
          <a:prstGeom prst="rect">
            <a:avLst/>
          </a:prstGeom>
        </p:spPr>
      </p:pic>
    </p:spTree>
    <p:extLst>
      <p:ext uri="{BB962C8B-B14F-4D97-AF65-F5344CB8AC3E}">
        <p14:creationId xmlns:p14="http://schemas.microsoft.com/office/powerpoint/2010/main" val="902859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803365" y="1392382"/>
            <a:ext cx="18286810" cy="1159454"/>
          </a:xfrm>
        </p:spPr>
        <p:txBody>
          <a:bodyPr>
            <a:normAutofit/>
          </a:bodyPr>
          <a:lstStyle/>
          <a:p>
            <a:pPr algn="l"/>
            <a:r>
              <a:rPr lang="es-ES" sz="7000" b="1" dirty="0">
                <a:latin typeface="Arial" panose="020B0604020202020204" pitchFamily="34" charset="0"/>
                <a:cs typeface="Arial" panose="020B0604020202020204" pitchFamily="34" charset="0"/>
              </a:rPr>
              <a:t>ESTRUCTURA ORGÁNICA</a:t>
            </a:r>
            <a:endParaRPr lang="es-EC" sz="7000" b="1"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3"/>
          <a:stretch>
            <a:fillRect/>
          </a:stretch>
        </p:blipFill>
        <p:spPr>
          <a:xfrm>
            <a:off x="5915606" y="2625734"/>
            <a:ext cx="15008265" cy="8464531"/>
          </a:xfrm>
          <a:prstGeom prst="rect">
            <a:avLst/>
          </a:prstGeom>
        </p:spPr>
      </p:pic>
    </p:spTree>
    <p:extLst>
      <p:ext uri="{BB962C8B-B14F-4D97-AF65-F5344CB8AC3E}">
        <p14:creationId xmlns:p14="http://schemas.microsoft.com/office/powerpoint/2010/main" val="1454563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889097" y="1570183"/>
            <a:ext cx="18286810" cy="1159454"/>
          </a:xfrm>
        </p:spPr>
        <p:txBody>
          <a:bodyPr>
            <a:normAutofit/>
          </a:bodyPr>
          <a:lstStyle/>
          <a:p>
            <a:pPr algn="l"/>
            <a:r>
              <a:rPr lang="es-EC" sz="7000" b="1" dirty="0">
                <a:latin typeface="Arial" panose="020B0604020202020204" pitchFamily="34" charset="0"/>
                <a:cs typeface="Arial" panose="020B0604020202020204" pitchFamily="34" charset="0"/>
              </a:rPr>
              <a:t>CENTROS DE REFERENCIA</a:t>
            </a:r>
          </a:p>
        </p:txBody>
      </p:sp>
      <p:pic>
        <p:nvPicPr>
          <p:cNvPr id="95" name="Imagen 94">
            <a:extLst>
              <a:ext uri="{FF2B5EF4-FFF2-40B4-BE49-F238E27FC236}">
                <a16:creationId xmlns:a16="http://schemas.microsoft.com/office/drawing/2014/main" xmlns="" id="{5A4A7478-4291-4E89-B0BE-13B0B6F8CC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74428" y="3672027"/>
            <a:ext cx="2525770" cy="2159639"/>
          </a:xfrm>
          <a:prstGeom prst="rect">
            <a:avLst/>
          </a:prstGeom>
        </p:spPr>
      </p:pic>
      <p:grpSp>
        <p:nvGrpSpPr>
          <p:cNvPr id="68" name="Grupo 67">
            <a:extLst>
              <a:ext uri="{FF2B5EF4-FFF2-40B4-BE49-F238E27FC236}">
                <a16:creationId xmlns:a16="http://schemas.microsoft.com/office/drawing/2014/main" xmlns="" id="{658F0C94-572D-454F-A29E-4044C8075214}"/>
              </a:ext>
            </a:extLst>
          </p:cNvPr>
          <p:cNvGrpSpPr/>
          <p:nvPr/>
        </p:nvGrpSpPr>
        <p:grpSpPr>
          <a:xfrm>
            <a:off x="13583005" y="4923520"/>
            <a:ext cx="5116059" cy="2107495"/>
            <a:chOff x="5486622" y="1815017"/>
            <a:chExt cx="3130153" cy="1478283"/>
          </a:xfrm>
        </p:grpSpPr>
        <p:pic>
          <p:nvPicPr>
            <p:cNvPr id="93" name="Imagen 92">
              <a:extLst>
                <a:ext uri="{FF2B5EF4-FFF2-40B4-BE49-F238E27FC236}">
                  <a16:creationId xmlns:a16="http://schemas.microsoft.com/office/drawing/2014/main" xmlns="" id="{439089A8-3ACF-4915-BED9-C887D26B0C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622" y="1815017"/>
              <a:ext cx="1392939" cy="1478283"/>
            </a:xfrm>
            <a:prstGeom prst="rect">
              <a:avLst/>
            </a:prstGeom>
          </p:spPr>
        </p:pic>
        <p:sp>
          <p:nvSpPr>
            <p:cNvPr id="94" name="CuadroTexto 93">
              <a:extLst>
                <a:ext uri="{FF2B5EF4-FFF2-40B4-BE49-F238E27FC236}">
                  <a16:creationId xmlns:a16="http://schemas.microsoft.com/office/drawing/2014/main" xmlns="" id="{4C661F39-36E8-4E5F-A8DF-EAC6A8B19CE5}"/>
                </a:ext>
              </a:extLst>
            </p:cNvPr>
            <p:cNvSpPr txBox="1"/>
            <p:nvPr/>
          </p:nvSpPr>
          <p:spPr>
            <a:xfrm>
              <a:off x="6788731" y="2329058"/>
              <a:ext cx="1828044" cy="564764"/>
            </a:xfrm>
            <a:prstGeom prst="rect">
              <a:avLst/>
            </a:prstGeom>
            <a:noFill/>
          </p:spPr>
          <p:txBody>
            <a:bodyPr wrap="square" rtlCol="0">
              <a:spAutoFit/>
            </a:bodyPr>
            <a:lstStyle/>
            <a:p>
              <a:r>
                <a:rPr lang="es-EC" sz="1800" b="1" dirty="0"/>
                <a:t>CENTRO DE REFERENCIA</a:t>
              </a:r>
            </a:p>
            <a:p>
              <a:r>
                <a:rPr lang="es-EC" sz="1800" b="1" dirty="0"/>
                <a:t> PARASITOLOGÍA</a:t>
              </a:r>
            </a:p>
            <a:p>
              <a:r>
                <a:rPr lang="es-EC" sz="1800" b="1" dirty="0"/>
                <a:t>Y MICOLOGÍA</a:t>
              </a:r>
            </a:p>
          </p:txBody>
        </p:sp>
      </p:grpSp>
      <p:grpSp>
        <p:nvGrpSpPr>
          <p:cNvPr id="69" name="Grupo 68">
            <a:extLst>
              <a:ext uri="{FF2B5EF4-FFF2-40B4-BE49-F238E27FC236}">
                <a16:creationId xmlns:a16="http://schemas.microsoft.com/office/drawing/2014/main" xmlns="" id="{72F8C218-11EE-4873-A885-84C61D2AF74C}"/>
              </a:ext>
            </a:extLst>
          </p:cNvPr>
          <p:cNvGrpSpPr/>
          <p:nvPr/>
        </p:nvGrpSpPr>
        <p:grpSpPr>
          <a:xfrm>
            <a:off x="13756148" y="6877601"/>
            <a:ext cx="4942918" cy="2024934"/>
            <a:chOff x="5592556" y="3185689"/>
            <a:chExt cx="3024220" cy="1420371"/>
          </a:xfrm>
        </p:grpSpPr>
        <p:pic>
          <p:nvPicPr>
            <p:cNvPr id="91" name="Imagen 90">
              <a:extLst>
                <a:ext uri="{FF2B5EF4-FFF2-40B4-BE49-F238E27FC236}">
                  <a16:creationId xmlns:a16="http://schemas.microsoft.com/office/drawing/2014/main" xmlns="" id="{DEC612F3-641A-4400-9446-22A2545C6C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2556" y="3185689"/>
              <a:ext cx="1319787" cy="1420371"/>
            </a:xfrm>
            <a:prstGeom prst="rect">
              <a:avLst/>
            </a:prstGeom>
          </p:spPr>
        </p:pic>
        <p:sp>
          <p:nvSpPr>
            <p:cNvPr id="92" name="CuadroTexto 91">
              <a:extLst>
                <a:ext uri="{FF2B5EF4-FFF2-40B4-BE49-F238E27FC236}">
                  <a16:creationId xmlns:a16="http://schemas.microsoft.com/office/drawing/2014/main" xmlns="" id="{FB1EFB8E-186F-4946-9DD7-6EA22E2A987C}"/>
                </a:ext>
              </a:extLst>
            </p:cNvPr>
            <p:cNvSpPr txBox="1"/>
            <p:nvPr/>
          </p:nvSpPr>
          <p:spPr>
            <a:xfrm>
              <a:off x="6811406" y="3711979"/>
              <a:ext cx="1805370" cy="395334"/>
            </a:xfrm>
            <a:prstGeom prst="rect">
              <a:avLst/>
            </a:prstGeom>
            <a:noFill/>
          </p:spPr>
          <p:txBody>
            <a:bodyPr wrap="square" rtlCol="0">
              <a:spAutoFit/>
            </a:bodyPr>
            <a:lstStyle/>
            <a:p>
              <a:r>
                <a:rPr lang="es-EC" sz="1800" b="1" dirty="0"/>
                <a:t>CENTRO DE REFERENCIA</a:t>
              </a:r>
            </a:p>
            <a:p>
              <a:r>
                <a:rPr lang="es-EC" sz="1800" b="1" dirty="0"/>
                <a:t>MICOBACTERIAS</a:t>
              </a:r>
            </a:p>
          </p:txBody>
        </p:sp>
      </p:grpSp>
      <p:grpSp>
        <p:nvGrpSpPr>
          <p:cNvPr id="70" name="Grupo 69">
            <a:extLst>
              <a:ext uri="{FF2B5EF4-FFF2-40B4-BE49-F238E27FC236}">
                <a16:creationId xmlns:a16="http://schemas.microsoft.com/office/drawing/2014/main" xmlns="" id="{E25893F7-D452-4789-951F-03ACD59DB67A}"/>
              </a:ext>
            </a:extLst>
          </p:cNvPr>
          <p:cNvGrpSpPr/>
          <p:nvPr/>
        </p:nvGrpSpPr>
        <p:grpSpPr>
          <a:xfrm>
            <a:off x="12658306" y="8015738"/>
            <a:ext cx="3879547" cy="2090114"/>
            <a:chOff x="4920864" y="3984025"/>
            <a:chExt cx="2373619" cy="1466091"/>
          </a:xfrm>
        </p:grpSpPr>
        <p:pic>
          <p:nvPicPr>
            <p:cNvPr id="89" name="Imagen 88">
              <a:extLst>
                <a:ext uri="{FF2B5EF4-FFF2-40B4-BE49-F238E27FC236}">
                  <a16:creationId xmlns:a16="http://schemas.microsoft.com/office/drawing/2014/main" xmlns="" id="{42B90C26-A8D7-4B10-B083-8E6067EB0B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0864" y="3984025"/>
              <a:ext cx="1578867" cy="1466091"/>
            </a:xfrm>
            <a:prstGeom prst="rect">
              <a:avLst/>
            </a:prstGeom>
          </p:spPr>
        </p:pic>
        <p:sp>
          <p:nvSpPr>
            <p:cNvPr id="90" name="CuadroTexto 89">
              <a:extLst>
                <a:ext uri="{FF2B5EF4-FFF2-40B4-BE49-F238E27FC236}">
                  <a16:creationId xmlns:a16="http://schemas.microsoft.com/office/drawing/2014/main" xmlns="" id="{4D126B7D-0EB9-44A8-B745-FBF59F57AB16}"/>
                </a:ext>
              </a:extLst>
            </p:cNvPr>
            <p:cNvSpPr txBox="1"/>
            <p:nvPr/>
          </p:nvSpPr>
          <p:spPr>
            <a:xfrm>
              <a:off x="5958999" y="5024739"/>
              <a:ext cx="1335484" cy="395334"/>
            </a:xfrm>
            <a:prstGeom prst="rect">
              <a:avLst/>
            </a:prstGeom>
            <a:noFill/>
          </p:spPr>
          <p:txBody>
            <a:bodyPr wrap="square" rtlCol="0">
              <a:spAutoFit/>
            </a:bodyPr>
            <a:lstStyle/>
            <a:p>
              <a:r>
                <a:rPr lang="es-EC" sz="1800" b="1" dirty="0"/>
                <a:t>CENTRO DE REFERENCIA RAM</a:t>
              </a:r>
            </a:p>
          </p:txBody>
        </p:sp>
      </p:grpSp>
      <p:grpSp>
        <p:nvGrpSpPr>
          <p:cNvPr id="71" name="Grupo 70">
            <a:extLst>
              <a:ext uri="{FF2B5EF4-FFF2-40B4-BE49-F238E27FC236}">
                <a16:creationId xmlns:a16="http://schemas.microsoft.com/office/drawing/2014/main" xmlns="" id="{CA048D34-D089-4CBB-91B9-7DE2C4863E8E}"/>
              </a:ext>
            </a:extLst>
          </p:cNvPr>
          <p:cNvGrpSpPr/>
          <p:nvPr/>
        </p:nvGrpSpPr>
        <p:grpSpPr>
          <a:xfrm>
            <a:off x="9988721" y="8675123"/>
            <a:ext cx="3879549" cy="2524991"/>
            <a:chOff x="3287535" y="4446544"/>
            <a:chExt cx="2373620" cy="1771132"/>
          </a:xfrm>
        </p:grpSpPr>
        <p:pic>
          <p:nvPicPr>
            <p:cNvPr id="87" name="Imagen 86">
              <a:extLst>
                <a:ext uri="{FF2B5EF4-FFF2-40B4-BE49-F238E27FC236}">
                  <a16:creationId xmlns:a16="http://schemas.microsoft.com/office/drawing/2014/main" xmlns="" id="{DA5379F1-3DBE-4362-B669-08EEA54E6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2787" y="4446544"/>
              <a:ext cx="1709931" cy="1149098"/>
            </a:xfrm>
            <a:prstGeom prst="rect">
              <a:avLst/>
            </a:prstGeom>
          </p:spPr>
        </p:pic>
        <p:sp>
          <p:nvSpPr>
            <p:cNvPr id="88" name="CuadroTexto 87">
              <a:extLst>
                <a:ext uri="{FF2B5EF4-FFF2-40B4-BE49-F238E27FC236}">
                  <a16:creationId xmlns:a16="http://schemas.microsoft.com/office/drawing/2014/main" xmlns="" id="{5EF6F55A-BA32-4189-9420-65A177137E23}"/>
                </a:ext>
              </a:extLst>
            </p:cNvPr>
            <p:cNvSpPr txBox="1"/>
            <p:nvPr/>
          </p:nvSpPr>
          <p:spPr>
            <a:xfrm>
              <a:off x="3287535" y="5652913"/>
              <a:ext cx="2373620" cy="564763"/>
            </a:xfrm>
            <a:prstGeom prst="rect">
              <a:avLst/>
            </a:prstGeom>
            <a:noFill/>
          </p:spPr>
          <p:txBody>
            <a:bodyPr wrap="square" rtlCol="0">
              <a:spAutoFit/>
            </a:bodyPr>
            <a:lstStyle/>
            <a:p>
              <a:pPr algn="ctr"/>
              <a:r>
                <a:rPr lang="es-EC" sz="1800" b="1" dirty="0"/>
                <a:t>CENTRO DE REFERENCIA</a:t>
              </a:r>
            </a:p>
            <a:p>
              <a:pPr algn="ctr"/>
              <a:r>
                <a:rPr lang="es-EC" sz="1800" b="1" dirty="0"/>
                <a:t> INMUNOHEMATOLOGÍA Y</a:t>
              </a:r>
            </a:p>
            <a:p>
              <a:pPr algn="ctr"/>
              <a:r>
                <a:rPr lang="es-EC" sz="1800" b="1" dirty="0"/>
                <a:t> VIRUS DE TRANSMISIÓN SEXUAL</a:t>
              </a:r>
            </a:p>
          </p:txBody>
        </p:sp>
      </p:grpSp>
      <p:grpSp>
        <p:nvGrpSpPr>
          <p:cNvPr id="72" name="Grupo 71">
            <a:extLst>
              <a:ext uri="{FF2B5EF4-FFF2-40B4-BE49-F238E27FC236}">
                <a16:creationId xmlns:a16="http://schemas.microsoft.com/office/drawing/2014/main" xmlns="" id="{A1DA7440-81B6-4048-820D-5147904BE748}"/>
              </a:ext>
            </a:extLst>
          </p:cNvPr>
          <p:cNvGrpSpPr/>
          <p:nvPr/>
        </p:nvGrpSpPr>
        <p:grpSpPr>
          <a:xfrm>
            <a:off x="6772239" y="8094847"/>
            <a:ext cx="4587089" cy="2142258"/>
            <a:chOff x="1319598" y="4039515"/>
            <a:chExt cx="2806514" cy="1502667"/>
          </a:xfrm>
        </p:grpSpPr>
        <p:pic>
          <p:nvPicPr>
            <p:cNvPr id="85" name="Imagen 84">
              <a:extLst>
                <a:ext uri="{FF2B5EF4-FFF2-40B4-BE49-F238E27FC236}">
                  <a16:creationId xmlns:a16="http://schemas.microsoft.com/office/drawing/2014/main" xmlns="" id="{B9E8C199-BF66-49D5-86F2-E1C69E8A50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9061" y="4039515"/>
              <a:ext cx="1527051" cy="1502667"/>
            </a:xfrm>
            <a:prstGeom prst="rect">
              <a:avLst/>
            </a:prstGeom>
          </p:spPr>
        </p:pic>
        <p:sp>
          <p:nvSpPr>
            <p:cNvPr id="86" name="CuadroTexto 85">
              <a:extLst>
                <a:ext uri="{FF2B5EF4-FFF2-40B4-BE49-F238E27FC236}">
                  <a16:creationId xmlns:a16="http://schemas.microsoft.com/office/drawing/2014/main" xmlns="" id="{1EF60AC6-98DD-4194-9C1A-5B687DE3DC57}"/>
                </a:ext>
              </a:extLst>
            </p:cNvPr>
            <p:cNvSpPr txBox="1"/>
            <p:nvPr/>
          </p:nvSpPr>
          <p:spPr>
            <a:xfrm>
              <a:off x="1319598" y="5004500"/>
              <a:ext cx="1805370" cy="395334"/>
            </a:xfrm>
            <a:prstGeom prst="rect">
              <a:avLst/>
            </a:prstGeom>
            <a:noFill/>
          </p:spPr>
          <p:txBody>
            <a:bodyPr wrap="square" rtlCol="0">
              <a:spAutoFit/>
            </a:bodyPr>
            <a:lstStyle/>
            <a:p>
              <a:r>
                <a:rPr lang="es-EC" sz="1800" b="1" dirty="0"/>
                <a:t>CENTRO DE REFERENCIA</a:t>
              </a:r>
            </a:p>
            <a:p>
              <a:r>
                <a:rPr lang="es-EC" sz="1800" b="1" dirty="0"/>
                <a:t>TOXICOLOGÍA</a:t>
              </a:r>
            </a:p>
          </p:txBody>
        </p:sp>
      </p:grpSp>
      <p:grpSp>
        <p:nvGrpSpPr>
          <p:cNvPr id="73" name="Grupo 72">
            <a:extLst>
              <a:ext uri="{FF2B5EF4-FFF2-40B4-BE49-F238E27FC236}">
                <a16:creationId xmlns:a16="http://schemas.microsoft.com/office/drawing/2014/main" xmlns="" id="{421FB478-1345-4E58-BBF0-4AFCA2AF480E}"/>
              </a:ext>
            </a:extLst>
          </p:cNvPr>
          <p:cNvGrpSpPr/>
          <p:nvPr/>
        </p:nvGrpSpPr>
        <p:grpSpPr>
          <a:xfrm>
            <a:off x="5683346" y="6833784"/>
            <a:ext cx="4508991" cy="2203093"/>
            <a:chOff x="653382" y="3154954"/>
            <a:chExt cx="2758731" cy="1545339"/>
          </a:xfrm>
        </p:grpSpPr>
        <p:pic>
          <p:nvPicPr>
            <p:cNvPr id="83" name="Imagen 82">
              <a:extLst>
                <a:ext uri="{FF2B5EF4-FFF2-40B4-BE49-F238E27FC236}">
                  <a16:creationId xmlns:a16="http://schemas.microsoft.com/office/drawing/2014/main" xmlns="" id="{2D59BF5F-03EB-4D6C-9C97-7BCA347DF1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77086" y="3154954"/>
              <a:ext cx="1335027" cy="1545339"/>
            </a:xfrm>
            <a:prstGeom prst="rect">
              <a:avLst/>
            </a:prstGeom>
          </p:spPr>
        </p:pic>
        <p:sp>
          <p:nvSpPr>
            <p:cNvPr id="84" name="CuadroTexto 83">
              <a:extLst>
                <a:ext uri="{FF2B5EF4-FFF2-40B4-BE49-F238E27FC236}">
                  <a16:creationId xmlns:a16="http://schemas.microsoft.com/office/drawing/2014/main" xmlns="" id="{1BACE94E-E889-4F84-A3C0-7D21F63409F8}"/>
                </a:ext>
              </a:extLst>
            </p:cNvPr>
            <p:cNvSpPr txBox="1"/>
            <p:nvPr/>
          </p:nvSpPr>
          <p:spPr>
            <a:xfrm>
              <a:off x="653382" y="3349608"/>
              <a:ext cx="1805370" cy="395334"/>
            </a:xfrm>
            <a:prstGeom prst="rect">
              <a:avLst/>
            </a:prstGeom>
            <a:noFill/>
          </p:spPr>
          <p:txBody>
            <a:bodyPr wrap="square" rtlCol="0">
              <a:spAutoFit/>
            </a:bodyPr>
            <a:lstStyle/>
            <a:p>
              <a:r>
                <a:rPr lang="es-EC" sz="1800" b="1" dirty="0"/>
                <a:t>CENTRO DE REFERENCIA</a:t>
              </a:r>
            </a:p>
            <a:p>
              <a:r>
                <a:rPr lang="es-EC" sz="1800" b="1" dirty="0"/>
                <a:t>ZOONOSIS</a:t>
              </a:r>
            </a:p>
          </p:txBody>
        </p:sp>
      </p:grpSp>
      <p:pic>
        <p:nvPicPr>
          <p:cNvPr id="81" name="Imagen 80">
            <a:extLst>
              <a:ext uri="{FF2B5EF4-FFF2-40B4-BE49-F238E27FC236}">
                <a16:creationId xmlns:a16="http://schemas.microsoft.com/office/drawing/2014/main" xmlns="" id="{D4D046A0-3F88-4BE2-880E-B7CF1EE354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67602" y="4992009"/>
            <a:ext cx="2067446" cy="2098805"/>
          </a:xfrm>
          <a:prstGeom prst="rect">
            <a:avLst/>
          </a:prstGeom>
        </p:spPr>
      </p:pic>
      <p:sp>
        <p:nvSpPr>
          <p:cNvPr id="82" name="CuadroTexto 81">
            <a:extLst>
              <a:ext uri="{FF2B5EF4-FFF2-40B4-BE49-F238E27FC236}">
                <a16:creationId xmlns:a16="http://schemas.microsoft.com/office/drawing/2014/main" xmlns="" id="{F62A370C-CB83-42FE-97E6-B816D096B2C3}"/>
              </a:ext>
            </a:extLst>
          </p:cNvPr>
          <p:cNvSpPr txBox="1"/>
          <p:nvPr/>
        </p:nvSpPr>
        <p:spPr>
          <a:xfrm>
            <a:off x="14437878" y="3131044"/>
            <a:ext cx="2950776" cy="1529780"/>
          </a:xfrm>
          <a:prstGeom prst="rect">
            <a:avLst/>
          </a:prstGeom>
          <a:noFill/>
        </p:spPr>
        <p:txBody>
          <a:bodyPr wrap="square" rtlCol="0">
            <a:spAutoFit/>
          </a:bodyPr>
          <a:lstStyle/>
          <a:p>
            <a:r>
              <a:rPr lang="es-EC" sz="1800" b="1" dirty="0"/>
              <a:t>CENTRO DE REFERENCIA DE VIRUS </a:t>
            </a:r>
          </a:p>
          <a:p>
            <a:r>
              <a:rPr lang="es-EC" sz="1800" b="1" dirty="0"/>
              <a:t>EXANTEMATICOS, GASTROENTERICOS Y TRANSMITIDOS POR VECTORES</a:t>
            </a:r>
          </a:p>
        </p:txBody>
      </p:sp>
      <p:grpSp>
        <p:nvGrpSpPr>
          <p:cNvPr id="75" name="Grupo 74">
            <a:extLst>
              <a:ext uri="{FF2B5EF4-FFF2-40B4-BE49-F238E27FC236}">
                <a16:creationId xmlns:a16="http://schemas.microsoft.com/office/drawing/2014/main" xmlns="" id="{524043D2-78F6-4D14-BB6A-84A863DF9AE0}"/>
              </a:ext>
            </a:extLst>
          </p:cNvPr>
          <p:cNvGrpSpPr/>
          <p:nvPr/>
        </p:nvGrpSpPr>
        <p:grpSpPr>
          <a:xfrm>
            <a:off x="6663458" y="3798082"/>
            <a:ext cx="4579772" cy="2081423"/>
            <a:chOff x="1253043" y="1025589"/>
            <a:chExt cx="2802037" cy="1459995"/>
          </a:xfrm>
        </p:grpSpPr>
        <p:pic>
          <p:nvPicPr>
            <p:cNvPr id="79" name="Imagen 78">
              <a:extLst>
                <a:ext uri="{FF2B5EF4-FFF2-40B4-BE49-F238E27FC236}">
                  <a16:creationId xmlns:a16="http://schemas.microsoft.com/office/drawing/2014/main" xmlns="" id="{DB551173-8A6C-4549-B431-86C2BA365D5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57925" y="1025589"/>
              <a:ext cx="1597155" cy="1459995"/>
            </a:xfrm>
            <a:prstGeom prst="rect">
              <a:avLst/>
            </a:prstGeom>
          </p:spPr>
        </p:pic>
        <p:sp>
          <p:nvSpPr>
            <p:cNvPr id="80" name="CuadroTexto 79">
              <a:extLst>
                <a:ext uri="{FF2B5EF4-FFF2-40B4-BE49-F238E27FC236}">
                  <a16:creationId xmlns:a16="http://schemas.microsoft.com/office/drawing/2014/main" xmlns="" id="{8001079C-8B33-4E79-9FB9-0E8B3DB98F6C}"/>
                </a:ext>
              </a:extLst>
            </p:cNvPr>
            <p:cNvSpPr txBox="1"/>
            <p:nvPr/>
          </p:nvSpPr>
          <p:spPr>
            <a:xfrm>
              <a:off x="1253043" y="1115589"/>
              <a:ext cx="1805370" cy="564764"/>
            </a:xfrm>
            <a:prstGeom prst="rect">
              <a:avLst/>
            </a:prstGeom>
            <a:noFill/>
          </p:spPr>
          <p:txBody>
            <a:bodyPr wrap="square" rtlCol="0">
              <a:spAutoFit/>
            </a:bodyPr>
            <a:lstStyle/>
            <a:p>
              <a:r>
                <a:rPr lang="es-EC" sz="1800" b="1" dirty="0"/>
                <a:t>CENTRO DE REFERENCIA</a:t>
              </a:r>
            </a:p>
            <a:p>
              <a:r>
                <a:rPr lang="es-EC" sz="1800" b="1" dirty="0"/>
                <a:t>INFLUENZA Y OTROS VIRUS RESPIRATORIO</a:t>
              </a:r>
            </a:p>
          </p:txBody>
        </p:sp>
      </p:grpSp>
      <p:grpSp>
        <p:nvGrpSpPr>
          <p:cNvPr id="76" name="Grupo 75">
            <a:extLst>
              <a:ext uri="{FF2B5EF4-FFF2-40B4-BE49-F238E27FC236}">
                <a16:creationId xmlns:a16="http://schemas.microsoft.com/office/drawing/2014/main" xmlns="" id="{07E4E298-5749-41E3-84CC-5A6C48D772F3}"/>
              </a:ext>
            </a:extLst>
          </p:cNvPr>
          <p:cNvGrpSpPr/>
          <p:nvPr/>
        </p:nvGrpSpPr>
        <p:grpSpPr>
          <a:xfrm>
            <a:off x="10478621" y="2945363"/>
            <a:ext cx="3358690" cy="2218183"/>
            <a:chOff x="3587270" y="427457"/>
            <a:chExt cx="2054944" cy="1555924"/>
          </a:xfrm>
        </p:grpSpPr>
        <p:pic>
          <p:nvPicPr>
            <p:cNvPr id="77" name="Imagen 76">
              <a:extLst>
                <a:ext uri="{FF2B5EF4-FFF2-40B4-BE49-F238E27FC236}">
                  <a16:creationId xmlns:a16="http://schemas.microsoft.com/office/drawing/2014/main" xmlns="" id="{875DE516-9A84-4CF3-B82E-7A3B338FC67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87270" y="895243"/>
              <a:ext cx="1679451" cy="1088138"/>
            </a:xfrm>
            <a:prstGeom prst="rect">
              <a:avLst/>
            </a:prstGeom>
          </p:spPr>
        </p:pic>
        <p:sp>
          <p:nvSpPr>
            <p:cNvPr id="78" name="CuadroTexto 77">
              <a:extLst>
                <a:ext uri="{FF2B5EF4-FFF2-40B4-BE49-F238E27FC236}">
                  <a16:creationId xmlns:a16="http://schemas.microsoft.com/office/drawing/2014/main" xmlns="" id="{0A6E3291-B2DE-4C2B-811F-BA603948EF91}"/>
                </a:ext>
              </a:extLst>
            </p:cNvPr>
            <p:cNvSpPr txBox="1"/>
            <p:nvPr/>
          </p:nvSpPr>
          <p:spPr>
            <a:xfrm>
              <a:off x="3836844" y="427457"/>
              <a:ext cx="1805370" cy="395335"/>
            </a:xfrm>
            <a:prstGeom prst="rect">
              <a:avLst/>
            </a:prstGeom>
            <a:noFill/>
          </p:spPr>
          <p:txBody>
            <a:bodyPr wrap="square" rtlCol="0">
              <a:spAutoFit/>
            </a:bodyPr>
            <a:lstStyle/>
            <a:p>
              <a:r>
                <a:rPr lang="es-EC" sz="1800" b="1" dirty="0"/>
                <a:t>CENTRO DE REFERENCIA</a:t>
              </a:r>
            </a:p>
            <a:p>
              <a:r>
                <a:rPr lang="es-EC" sz="1800" b="1" dirty="0"/>
                <a:t> BACTERIOLOGÍA</a:t>
              </a:r>
            </a:p>
          </p:txBody>
        </p:sp>
      </p:grpSp>
    </p:spTree>
    <p:extLst>
      <p:ext uri="{BB962C8B-B14F-4D97-AF65-F5344CB8AC3E}">
        <p14:creationId xmlns:p14="http://schemas.microsoft.com/office/powerpoint/2010/main" val="739140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803365" y="1328061"/>
            <a:ext cx="20897306" cy="1159454"/>
          </a:xfrm>
        </p:spPr>
        <p:txBody>
          <a:bodyPr>
            <a:normAutofit fontScale="90000"/>
          </a:bodyPr>
          <a:lstStyle/>
          <a:p>
            <a:pPr algn="l"/>
            <a:r>
              <a:rPr lang="es-EC" sz="7000" b="1" dirty="0">
                <a:latin typeface="Arial" panose="020B0604020202020204" pitchFamily="34" charset="0"/>
                <a:cs typeface="Arial" panose="020B0604020202020204" pitchFamily="34" charset="0"/>
              </a:rPr>
              <a:t>ACTIVIDADES DE LOS CENTROS DE REFERENCIA</a:t>
            </a:r>
          </a:p>
        </p:txBody>
      </p:sp>
      <p:pic>
        <p:nvPicPr>
          <p:cNvPr id="7" name="Imagen 6">
            <a:extLst>
              <a:ext uri="{FF2B5EF4-FFF2-40B4-BE49-F238E27FC236}">
                <a16:creationId xmlns:a16="http://schemas.microsoft.com/office/drawing/2014/main" xmlns="" id="{D31FC032-8B2D-41CF-B5C1-DAB0193F0B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0542" y="3018673"/>
            <a:ext cx="5695476" cy="1926351"/>
          </a:xfrm>
          <a:prstGeom prst="rect">
            <a:avLst/>
          </a:prstGeom>
        </p:spPr>
      </p:pic>
      <p:pic>
        <p:nvPicPr>
          <p:cNvPr id="8" name="Imagen 7">
            <a:extLst>
              <a:ext uri="{FF2B5EF4-FFF2-40B4-BE49-F238E27FC236}">
                <a16:creationId xmlns:a16="http://schemas.microsoft.com/office/drawing/2014/main" xmlns="" id="{85146580-C1E6-4BC0-B8ED-03334BB98B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7952" y="5411861"/>
            <a:ext cx="5904409" cy="1917993"/>
          </a:xfrm>
          <a:prstGeom prst="rect">
            <a:avLst/>
          </a:prstGeom>
        </p:spPr>
      </p:pic>
      <p:pic>
        <p:nvPicPr>
          <p:cNvPr id="9" name="Imagen 8">
            <a:extLst>
              <a:ext uri="{FF2B5EF4-FFF2-40B4-BE49-F238E27FC236}">
                <a16:creationId xmlns:a16="http://schemas.microsoft.com/office/drawing/2014/main" xmlns="" id="{21E745D2-A731-49DD-8CE2-78917E1575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50269" y="2866873"/>
            <a:ext cx="5490724" cy="1997387"/>
          </a:xfrm>
          <a:prstGeom prst="rect">
            <a:avLst/>
          </a:prstGeom>
        </p:spPr>
      </p:pic>
      <p:pic>
        <p:nvPicPr>
          <p:cNvPr id="10" name="Imagen 9">
            <a:extLst>
              <a:ext uri="{FF2B5EF4-FFF2-40B4-BE49-F238E27FC236}">
                <a16:creationId xmlns:a16="http://schemas.microsoft.com/office/drawing/2014/main" xmlns="" id="{7E4E1F20-CCFE-4A4C-96CE-580B6247C3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82864" y="5411861"/>
            <a:ext cx="6217807" cy="1934708"/>
          </a:xfrm>
          <a:prstGeom prst="rect">
            <a:avLst/>
          </a:prstGeom>
        </p:spPr>
      </p:pic>
      <p:pic>
        <p:nvPicPr>
          <p:cNvPr id="11" name="Imagen 10">
            <a:extLst>
              <a:ext uri="{FF2B5EF4-FFF2-40B4-BE49-F238E27FC236}">
                <a16:creationId xmlns:a16="http://schemas.microsoft.com/office/drawing/2014/main" xmlns="" id="{C23F77D6-FC41-4A96-9870-BE5DDF673E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8074" y="8255810"/>
            <a:ext cx="5958733" cy="1943065"/>
          </a:xfrm>
          <a:prstGeom prst="rect">
            <a:avLst/>
          </a:prstGeom>
        </p:spPr>
      </p:pic>
      <p:pic>
        <p:nvPicPr>
          <p:cNvPr id="12" name="Imagen 11">
            <a:extLst>
              <a:ext uri="{FF2B5EF4-FFF2-40B4-BE49-F238E27FC236}">
                <a16:creationId xmlns:a16="http://schemas.microsoft.com/office/drawing/2014/main" xmlns="" id="{655F77A6-7788-4FB3-AFA5-0AB66D1DC8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48834" y="8105285"/>
            <a:ext cx="5992159" cy="1909636"/>
          </a:xfrm>
          <a:prstGeom prst="rect">
            <a:avLst/>
          </a:prstGeom>
        </p:spPr>
      </p:pic>
      <p:sp>
        <p:nvSpPr>
          <p:cNvPr id="13" name="Marcador de número de diapositiva 9"/>
          <p:cNvSpPr>
            <a:spLocks noGrp="1"/>
          </p:cNvSpPr>
          <p:nvPr>
            <p:ph type="sldNum" sz="quarter" idx="12"/>
          </p:nvPr>
        </p:nvSpPr>
        <p:spPr>
          <a:xfrm>
            <a:off x="17220079" y="12683273"/>
            <a:ext cx="5486043" cy="728560"/>
          </a:xfrm>
        </p:spPr>
        <p:txBody>
          <a:bodyPr/>
          <a:lstStyle/>
          <a:p>
            <a:fld id="{80FB1487-FB60-458E-AFAB-3B57C48E6987}" type="slidenum">
              <a:rPr lang="es-EC" smtClean="0"/>
              <a:t>5</a:t>
            </a:fld>
            <a:endParaRPr lang="es-EC"/>
          </a:p>
        </p:txBody>
      </p:sp>
    </p:spTree>
    <p:extLst>
      <p:ext uri="{BB962C8B-B14F-4D97-AF65-F5344CB8AC3E}">
        <p14:creationId xmlns:p14="http://schemas.microsoft.com/office/powerpoint/2010/main" val="57020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803365" y="1392382"/>
            <a:ext cx="18286810" cy="1159454"/>
          </a:xfrm>
        </p:spPr>
        <p:txBody>
          <a:bodyPr>
            <a:normAutofit fontScale="90000"/>
          </a:bodyPr>
          <a:lstStyle/>
          <a:p>
            <a:pPr algn="l"/>
            <a:r>
              <a:rPr lang="es-EC" sz="7000" b="1" dirty="0">
                <a:latin typeface="Arial" panose="020B0604020202020204" pitchFamily="34" charset="0"/>
                <a:cs typeface="Arial" panose="020B0604020202020204" pitchFamily="34" charset="0"/>
              </a:rPr>
              <a:t>GESTION DE VIGILANCIA EPIDEMIOLÓGICA</a:t>
            </a:r>
          </a:p>
        </p:txBody>
      </p:sp>
      <p:sp>
        <p:nvSpPr>
          <p:cNvPr id="3" name="Subtítulo 2"/>
          <p:cNvSpPr>
            <a:spLocks noGrp="1"/>
          </p:cNvSpPr>
          <p:nvPr>
            <p:ph type="subTitle" idx="1"/>
          </p:nvPr>
        </p:nvSpPr>
        <p:spPr>
          <a:xfrm>
            <a:off x="969620" y="2551836"/>
            <a:ext cx="16965089" cy="942397"/>
          </a:xfrm>
        </p:spPr>
        <p:txBody>
          <a:bodyPr>
            <a:normAutofit/>
          </a:bodyPr>
          <a:lstStyle/>
          <a:p>
            <a:pPr algn="l"/>
            <a:r>
              <a:rPr lang="es-ES" sz="3300" spc="300" dirty="0">
                <a:latin typeface="Arial" panose="020B0604020202020204" pitchFamily="34" charset="0"/>
                <a:cs typeface="Arial" panose="020B0604020202020204" pitchFamily="34" charset="0"/>
              </a:rPr>
              <a:t>LOGROS:        IMPLEMENTACION DE TÉCNICAS</a:t>
            </a:r>
            <a:endParaRPr lang="es-EC" sz="3300" spc="300" dirty="0">
              <a:latin typeface="Arial" panose="020B0604020202020204" pitchFamily="34" charset="0"/>
              <a:cs typeface="Arial" panose="020B0604020202020204" pitchFamily="34" charset="0"/>
            </a:endParaRPr>
          </a:p>
          <a:p>
            <a:pPr algn="l"/>
            <a:endParaRPr lang="es-EC" sz="3300" spc="300" dirty="0">
              <a:latin typeface="Arial" panose="020B0604020202020204" pitchFamily="34" charset="0"/>
              <a:cs typeface="Arial" panose="020B0604020202020204" pitchFamily="34" charset="0"/>
            </a:endParaRPr>
          </a:p>
          <a:p>
            <a:pPr algn="l"/>
            <a:endParaRPr lang="es-EC" sz="3300" spc="300" dirty="0">
              <a:latin typeface="Arial" panose="020B0604020202020204" pitchFamily="34" charset="0"/>
              <a:cs typeface="Arial" panose="020B0604020202020204" pitchFamily="34" charset="0"/>
            </a:endParaRPr>
          </a:p>
          <a:p>
            <a:pPr algn="l"/>
            <a:endParaRPr lang="es-EC" sz="3300" spc="300" dirty="0">
              <a:latin typeface="Arial" panose="020B0604020202020204" pitchFamily="34" charset="0"/>
              <a:cs typeface="Arial" panose="020B0604020202020204" pitchFamily="34" charset="0"/>
            </a:endParaRPr>
          </a:p>
        </p:txBody>
      </p:sp>
      <p:sp>
        <p:nvSpPr>
          <p:cNvPr id="6" name="Marcador de número de diapositiva 3"/>
          <p:cNvSpPr>
            <a:spLocks noGrp="1"/>
          </p:cNvSpPr>
          <p:nvPr>
            <p:ph type="sldNum" sz="quarter" idx="12"/>
          </p:nvPr>
        </p:nvSpPr>
        <p:spPr>
          <a:xfrm>
            <a:off x="17220079" y="12683273"/>
            <a:ext cx="5486043" cy="728560"/>
          </a:xfrm>
        </p:spPr>
        <p:txBody>
          <a:bodyPr/>
          <a:lstStyle/>
          <a:p>
            <a:fld id="{80FB1487-FB60-458E-AFAB-3B57C48E6987}" type="slidenum">
              <a:rPr lang="es-EC" smtClean="0"/>
              <a:t>6</a:t>
            </a:fld>
            <a:endParaRPr lang="es-EC"/>
          </a:p>
        </p:txBody>
      </p:sp>
      <p:grpSp>
        <p:nvGrpSpPr>
          <p:cNvPr id="4" name="Grupo 3">
            <a:extLst>
              <a:ext uri="{FF2B5EF4-FFF2-40B4-BE49-F238E27FC236}">
                <a16:creationId xmlns:a16="http://schemas.microsoft.com/office/drawing/2014/main" xmlns="" id="{4E8D6CC4-3CE9-456B-8FE2-3DCFBACDAE95}"/>
              </a:ext>
            </a:extLst>
          </p:cNvPr>
          <p:cNvGrpSpPr/>
          <p:nvPr/>
        </p:nvGrpSpPr>
        <p:grpSpPr>
          <a:xfrm>
            <a:off x="3129111" y="4174200"/>
            <a:ext cx="17034002" cy="6528434"/>
            <a:chOff x="3129111" y="4174200"/>
            <a:chExt cx="17034002" cy="6528434"/>
          </a:xfrm>
        </p:grpSpPr>
        <p:sp>
          <p:nvSpPr>
            <p:cNvPr id="5" name="Forma libre: forma 4">
              <a:extLst>
                <a:ext uri="{FF2B5EF4-FFF2-40B4-BE49-F238E27FC236}">
                  <a16:creationId xmlns:a16="http://schemas.microsoft.com/office/drawing/2014/main" xmlns="" id="{76A6FB09-88B7-413E-AA54-51A86334F341}"/>
                </a:ext>
              </a:extLst>
            </p:cNvPr>
            <p:cNvSpPr/>
            <p:nvPr/>
          </p:nvSpPr>
          <p:spPr>
            <a:xfrm>
              <a:off x="3801270" y="8024514"/>
              <a:ext cx="14953242" cy="2332055"/>
            </a:xfrm>
            <a:custGeom>
              <a:avLst/>
              <a:gdLst>
                <a:gd name="connsiteX0" fmla="*/ 0 w 14953242"/>
                <a:gd name="connsiteY0" fmla="*/ 0 h 2332055"/>
                <a:gd name="connsiteX1" fmla="*/ 14953242 w 14953242"/>
                <a:gd name="connsiteY1" fmla="*/ 0 h 2332055"/>
                <a:gd name="connsiteX2" fmla="*/ 14953242 w 14953242"/>
                <a:gd name="connsiteY2" fmla="*/ 2332055 h 2332055"/>
                <a:gd name="connsiteX3" fmla="*/ 0 w 14953242"/>
                <a:gd name="connsiteY3" fmla="*/ 2332055 h 2332055"/>
                <a:gd name="connsiteX4" fmla="*/ 0 w 14953242"/>
                <a:gd name="connsiteY4" fmla="*/ 0 h 2332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3242" h="2332055">
                  <a:moveTo>
                    <a:pt x="0" y="0"/>
                  </a:moveTo>
                  <a:lnTo>
                    <a:pt x="14953242" y="0"/>
                  </a:lnTo>
                  <a:lnTo>
                    <a:pt x="14953242" y="2332055"/>
                  </a:lnTo>
                  <a:lnTo>
                    <a:pt x="0" y="2332055"/>
                  </a:lnTo>
                  <a:lnTo>
                    <a:pt x="0" y="0"/>
                  </a:lnTo>
                  <a:close/>
                </a:path>
              </a:pathLst>
            </a:custGeom>
            <a:ln/>
            <a:scene3d>
              <a:camera prst="orthographicFront">
                <a:rot lat="0" lon="0" rev="0"/>
              </a:camera>
              <a:lightRig rig="contrasting" dir="t">
                <a:rot lat="0" lon="0" rev="1200000"/>
              </a:lightRig>
            </a:scene3d>
            <a:sp3d contourW="19050" prstMaterial="metal">
              <a:bevelT w="88900" h="203200"/>
              <a:bevelB w="165100" h="254000"/>
            </a:sp3d>
          </p:spPr>
          <p:style>
            <a:lnRef idx="2">
              <a:schemeClr val="accent3"/>
            </a:lnRef>
            <a:fillRef idx="1">
              <a:schemeClr val="lt1"/>
            </a:fillRef>
            <a:effectRef idx="0">
              <a:schemeClr val="accent3"/>
            </a:effectRef>
            <a:fontRef idx="minor">
              <a:schemeClr val="dk1">
                <a:hueOff val="0"/>
                <a:satOff val="0"/>
                <a:lumOff val="0"/>
                <a:alphaOff val="0"/>
              </a:schemeClr>
            </a:fontRef>
          </p:style>
          <p:txBody>
            <a:bodyPr spcFirstLastPara="0" vert="horz" wrap="square" lIns="2036222" tIns="129540" rIns="129540" bIns="129540" numCol="1" spcCol="1270" anchor="ctr" anchorCtr="0">
              <a:noAutofit/>
            </a:bodyPr>
            <a:lstStyle/>
            <a:p>
              <a:pPr marL="0" lvl="0" indent="0" algn="l" defTabSz="1511300">
                <a:lnSpc>
                  <a:spcPct val="90000"/>
                </a:lnSpc>
                <a:spcBef>
                  <a:spcPct val="0"/>
                </a:spcBef>
                <a:spcAft>
                  <a:spcPct val="35000"/>
                </a:spcAft>
                <a:buNone/>
              </a:pPr>
              <a:r>
                <a:rPr lang="es-EC" sz="3400" b="1" kern="1200" dirty="0"/>
                <a:t>RAM</a:t>
              </a:r>
            </a:p>
            <a:p>
              <a:pPr marL="0" lvl="0" indent="0" algn="l" defTabSz="1511300">
                <a:lnSpc>
                  <a:spcPct val="90000"/>
                </a:lnSpc>
                <a:spcBef>
                  <a:spcPct val="0"/>
                </a:spcBef>
                <a:spcAft>
                  <a:spcPct val="35000"/>
                </a:spcAft>
                <a:buNone/>
              </a:pPr>
              <a:r>
                <a:rPr lang="es-EC" sz="3400" kern="1200" dirty="0"/>
                <a:t>Concentración mínima inhibitoria </a:t>
              </a:r>
              <a:r>
                <a:rPr lang="es-EC" sz="3400" kern="1200" dirty="0" err="1"/>
                <a:t>semi</a:t>
              </a:r>
              <a:r>
                <a:rPr lang="es-EC" sz="3400" kern="1200" dirty="0"/>
                <a:t>-automatizada </a:t>
              </a:r>
            </a:p>
          </p:txBody>
        </p:sp>
        <p:sp>
          <p:nvSpPr>
            <p:cNvPr id="8" name="Rectángulo 7">
              <a:extLst>
                <a:ext uri="{FF2B5EF4-FFF2-40B4-BE49-F238E27FC236}">
                  <a16:creationId xmlns:a16="http://schemas.microsoft.com/office/drawing/2014/main" xmlns="" id="{9D27A5B0-C2F6-4285-A91E-1275374F6FDD}"/>
                </a:ext>
              </a:extLst>
            </p:cNvPr>
            <p:cNvSpPr/>
            <p:nvPr/>
          </p:nvSpPr>
          <p:spPr>
            <a:xfrm>
              <a:off x="3587967" y="7546090"/>
              <a:ext cx="2104363" cy="3156544"/>
            </a:xfrm>
            <a:prstGeom prst="rect">
              <a:avLst/>
            </a:prstGeom>
            <a:blipFill rotWithShape="1">
              <a:blip r:embed="rId3"/>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9" name="Forma libre: forma 8">
              <a:extLst>
                <a:ext uri="{FF2B5EF4-FFF2-40B4-BE49-F238E27FC236}">
                  <a16:creationId xmlns:a16="http://schemas.microsoft.com/office/drawing/2014/main" xmlns="" id="{9B4A65F2-5AB5-46B8-9830-42C16DC10BF9}"/>
                </a:ext>
              </a:extLst>
            </p:cNvPr>
            <p:cNvSpPr/>
            <p:nvPr/>
          </p:nvSpPr>
          <p:spPr>
            <a:xfrm>
              <a:off x="3281745" y="4653698"/>
              <a:ext cx="16881368" cy="2417792"/>
            </a:xfrm>
            <a:custGeom>
              <a:avLst/>
              <a:gdLst>
                <a:gd name="connsiteX0" fmla="*/ 0 w 16881368"/>
                <a:gd name="connsiteY0" fmla="*/ 0 h 2417792"/>
                <a:gd name="connsiteX1" fmla="*/ 16881368 w 16881368"/>
                <a:gd name="connsiteY1" fmla="*/ 0 h 2417792"/>
                <a:gd name="connsiteX2" fmla="*/ 16881368 w 16881368"/>
                <a:gd name="connsiteY2" fmla="*/ 2417792 h 2417792"/>
                <a:gd name="connsiteX3" fmla="*/ 0 w 16881368"/>
                <a:gd name="connsiteY3" fmla="*/ 2417792 h 2417792"/>
                <a:gd name="connsiteX4" fmla="*/ 0 w 16881368"/>
                <a:gd name="connsiteY4" fmla="*/ 0 h 241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1368" h="2417792">
                  <a:moveTo>
                    <a:pt x="0" y="0"/>
                  </a:moveTo>
                  <a:lnTo>
                    <a:pt x="16881368" y="0"/>
                  </a:lnTo>
                  <a:lnTo>
                    <a:pt x="16881368" y="2417792"/>
                  </a:lnTo>
                  <a:lnTo>
                    <a:pt x="0" y="241779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2">
              <a:schemeClr val="accent3"/>
            </a:lnRef>
            <a:fillRef idx="1">
              <a:schemeClr val="lt1"/>
            </a:fillRef>
            <a:effectRef idx="0">
              <a:schemeClr val="accent3"/>
            </a:effectRef>
            <a:fontRef idx="minor">
              <a:schemeClr val="dk1">
                <a:hueOff val="0"/>
                <a:satOff val="0"/>
                <a:lumOff val="0"/>
                <a:alphaOff val="0"/>
              </a:schemeClr>
            </a:fontRef>
          </p:style>
          <p:txBody>
            <a:bodyPr spcFirstLastPara="0" vert="horz" wrap="square" lIns="2036222" tIns="129540" rIns="129540" bIns="129540" numCol="1" spcCol="1270" anchor="ctr" anchorCtr="0">
              <a:noAutofit/>
            </a:bodyPr>
            <a:lstStyle/>
            <a:p>
              <a:pPr marL="0" lvl="0" indent="0" algn="l" defTabSz="1511300">
                <a:lnSpc>
                  <a:spcPct val="90000"/>
                </a:lnSpc>
                <a:spcBef>
                  <a:spcPct val="0"/>
                </a:spcBef>
                <a:spcAft>
                  <a:spcPct val="35000"/>
                </a:spcAft>
                <a:buNone/>
              </a:pPr>
              <a:r>
                <a:rPr lang="es-EC" sz="3400" b="1" kern="1200" dirty="0"/>
                <a:t>INFLUENZA Y OTROS VIRUS RESPIRATORIOS</a:t>
              </a:r>
              <a:br>
                <a:rPr lang="es-EC" sz="3400" b="1" kern="1200" dirty="0"/>
              </a:br>
              <a:r>
                <a:rPr lang="es-EC" sz="3400" b="0" kern="1200" dirty="0"/>
                <a:t>Implementación</a:t>
              </a:r>
              <a:r>
                <a:rPr lang="es-EC" sz="3400" kern="1200" dirty="0"/>
                <a:t> de RT PCR en tiempo real para el diagnóstico  de SARS-COV-2</a:t>
              </a:r>
              <a:endParaRPr lang="es-EC" sz="3200" b="1" kern="1200" dirty="0"/>
            </a:p>
          </p:txBody>
        </p:sp>
        <p:sp>
          <p:nvSpPr>
            <p:cNvPr id="10" name="Rectángulo 9">
              <a:extLst>
                <a:ext uri="{FF2B5EF4-FFF2-40B4-BE49-F238E27FC236}">
                  <a16:creationId xmlns:a16="http://schemas.microsoft.com/office/drawing/2014/main" xmlns="" id="{5BE9A2B0-42BD-463E-847A-9FD0F72C722C}"/>
                </a:ext>
              </a:extLst>
            </p:cNvPr>
            <p:cNvSpPr/>
            <p:nvPr/>
          </p:nvSpPr>
          <p:spPr>
            <a:xfrm>
              <a:off x="3129111" y="4174200"/>
              <a:ext cx="2104363" cy="3156544"/>
            </a:xfrm>
            <a:prstGeom prst="rect">
              <a:avLst/>
            </a:prstGeom>
            <a:blipFill rotWithShape="1">
              <a:blip r:embed="rId4"/>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16660"/>
                <a:satOff val="572"/>
                <a:lumOff val="-1837"/>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3513579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803365" y="1392382"/>
            <a:ext cx="18286810" cy="1159454"/>
          </a:xfrm>
        </p:spPr>
        <p:txBody>
          <a:bodyPr>
            <a:normAutofit fontScale="90000"/>
          </a:bodyPr>
          <a:lstStyle/>
          <a:p>
            <a:pPr algn="l"/>
            <a:r>
              <a:rPr lang="es-EC" sz="7000" b="1" dirty="0">
                <a:latin typeface="Arial" panose="020B0604020202020204" pitchFamily="34" charset="0"/>
                <a:cs typeface="Arial" panose="020B0604020202020204" pitchFamily="34" charset="0"/>
              </a:rPr>
              <a:t>GESTION DE VIGILANCIA EPIDEMIOLÓGICA</a:t>
            </a:r>
          </a:p>
        </p:txBody>
      </p:sp>
      <p:sp>
        <p:nvSpPr>
          <p:cNvPr id="3" name="Subtítulo 2"/>
          <p:cNvSpPr>
            <a:spLocks noGrp="1"/>
          </p:cNvSpPr>
          <p:nvPr>
            <p:ph type="subTitle" idx="1"/>
          </p:nvPr>
        </p:nvSpPr>
        <p:spPr>
          <a:xfrm>
            <a:off x="969620" y="2586861"/>
            <a:ext cx="16965089" cy="942397"/>
          </a:xfrm>
        </p:spPr>
        <p:txBody>
          <a:bodyPr>
            <a:normAutofit/>
          </a:bodyPr>
          <a:lstStyle/>
          <a:p>
            <a:pPr algn="l"/>
            <a:r>
              <a:rPr lang="es-ES" sz="3300" spc="300" dirty="0">
                <a:latin typeface="Arial" panose="020B0604020202020204" pitchFamily="34" charset="0"/>
                <a:cs typeface="Arial" panose="020B0604020202020204" pitchFamily="34" charset="0"/>
              </a:rPr>
              <a:t>LOGROS:        </a:t>
            </a:r>
            <a:r>
              <a:rPr lang="es-EC" sz="3300" spc="300" dirty="0">
                <a:latin typeface="Arial" panose="020B0604020202020204" pitchFamily="34" charset="0"/>
                <a:cs typeface="Arial" panose="020B0604020202020204" pitchFamily="34" charset="0"/>
              </a:rPr>
              <a:t>PRUEBAS ESPECIALIZADAS REALIZADAS</a:t>
            </a:r>
          </a:p>
          <a:p>
            <a:pPr algn="l"/>
            <a:endParaRPr lang="es-EC" sz="3300" spc="300" dirty="0">
              <a:latin typeface="Arial" panose="020B0604020202020204" pitchFamily="34" charset="0"/>
              <a:cs typeface="Arial" panose="020B0604020202020204" pitchFamily="34" charset="0"/>
            </a:endParaRPr>
          </a:p>
          <a:p>
            <a:pPr algn="l"/>
            <a:endParaRPr lang="es-EC" sz="3300" spc="300" dirty="0">
              <a:latin typeface="Arial" panose="020B0604020202020204" pitchFamily="34" charset="0"/>
              <a:cs typeface="Arial" panose="020B0604020202020204" pitchFamily="34" charset="0"/>
            </a:endParaRPr>
          </a:p>
          <a:p>
            <a:pPr algn="l"/>
            <a:endParaRPr lang="es-EC" sz="3300" spc="300" dirty="0">
              <a:latin typeface="Arial" panose="020B0604020202020204" pitchFamily="34" charset="0"/>
              <a:cs typeface="Arial" panose="020B0604020202020204" pitchFamily="34" charset="0"/>
            </a:endParaRPr>
          </a:p>
        </p:txBody>
      </p:sp>
      <p:sp>
        <p:nvSpPr>
          <p:cNvPr id="6" name="Marcador de número de diapositiva 3"/>
          <p:cNvSpPr>
            <a:spLocks noGrp="1"/>
          </p:cNvSpPr>
          <p:nvPr>
            <p:ph type="sldNum" sz="quarter" idx="12"/>
          </p:nvPr>
        </p:nvSpPr>
        <p:spPr>
          <a:xfrm>
            <a:off x="17220079" y="12683273"/>
            <a:ext cx="5486043" cy="728560"/>
          </a:xfrm>
        </p:spPr>
        <p:txBody>
          <a:bodyPr/>
          <a:lstStyle/>
          <a:p>
            <a:fld id="{80FB1487-FB60-458E-AFAB-3B57C48E6987}" type="slidenum">
              <a:rPr lang="es-EC" smtClean="0"/>
              <a:t>7</a:t>
            </a:fld>
            <a:endParaRPr lang="es-EC"/>
          </a:p>
        </p:txBody>
      </p:sp>
      <p:pic>
        <p:nvPicPr>
          <p:cNvPr id="8" name="Gráfico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620" y="3974840"/>
            <a:ext cx="11221586" cy="733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adroTexto 8"/>
          <p:cNvSpPr txBox="1"/>
          <p:nvPr/>
        </p:nvSpPr>
        <p:spPr>
          <a:xfrm>
            <a:off x="13131776" y="5261716"/>
            <a:ext cx="9605866" cy="4524315"/>
          </a:xfrm>
          <a:prstGeom prst="rect">
            <a:avLst/>
          </a:prstGeom>
          <a:noFill/>
        </p:spPr>
        <p:txBody>
          <a:bodyPr wrap="square" rtlCol="0">
            <a:spAutoFit/>
          </a:bodyPr>
          <a:lstStyle/>
          <a:p>
            <a:pPr algn="just"/>
            <a:r>
              <a:rPr lang="es-EC" dirty="0"/>
              <a:t>Ejecución de 69.430 pruebas especializadas para los diferentes eventos de importancia en Salud Pública, que fueron entregadas a tiempo a los solicitantes.</a:t>
            </a:r>
          </a:p>
          <a:p>
            <a:pPr algn="just"/>
            <a:endParaRPr lang="es-EC" dirty="0"/>
          </a:p>
          <a:p>
            <a:pPr algn="just"/>
            <a:r>
              <a:rPr lang="es-EC" dirty="0"/>
              <a:t>Cabe recalcar que existe un incremento del 320% en relación al 2019 y esto se debe a las pruebas realizadas para la detección del COVID-19.</a:t>
            </a:r>
          </a:p>
        </p:txBody>
      </p:sp>
    </p:spTree>
    <p:extLst>
      <p:ext uri="{BB962C8B-B14F-4D97-AF65-F5344CB8AC3E}">
        <p14:creationId xmlns:p14="http://schemas.microsoft.com/office/powerpoint/2010/main" val="7329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803365" y="1392382"/>
            <a:ext cx="18286810" cy="1159454"/>
          </a:xfrm>
        </p:spPr>
        <p:txBody>
          <a:bodyPr>
            <a:normAutofit fontScale="90000"/>
          </a:bodyPr>
          <a:lstStyle/>
          <a:p>
            <a:pPr algn="l"/>
            <a:r>
              <a:rPr lang="es-EC" sz="7000" b="1" dirty="0">
                <a:latin typeface="Arial" panose="020B0604020202020204" pitchFamily="34" charset="0"/>
                <a:cs typeface="Arial" panose="020B0604020202020204" pitchFamily="34" charset="0"/>
              </a:rPr>
              <a:t>GESTION DE VIGILANCIA EPIDEMIOLÓGICA</a:t>
            </a:r>
          </a:p>
        </p:txBody>
      </p:sp>
      <p:sp>
        <p:nvSpPr>
          <p:cNvPr id="3" name="Subtítulo 2"/>
          <p:cNvSpPr>
            <a:spLocks noGrp="1"/>
          </p:cNvSpPr>
          <p:nvPr>
            <p:ph type="subTitle" idx="1"/>
          </p:nvPr>
        </p:nvSpPr>
        <p:spPr>
          <a:xfrm>
            <a:off x="803365" y="2515788"/>
            <a:ext cx="16965089" cy="942397"/>
          </a:xfrm>
        </p:spPr>
        <p:txBody>
          <a:bodyPr>
            <a:normAutofit/>
          </a:bodyPr>
          <a:lstStyle/>
          <a:p>
            <a:pPr algn="l"/>
            <a:r>
              <a:rPr lang="es-ES" sz="3300" spc="300" dirty="0">
                <a:latin typeface="Arial" panose="020B0604020202020204" pitchFamily="34" charset="0"/>
                <a:cs typeface="Arial" panose="020B0604020202020204" pitchFamily="34" charset="0"/>
              </a:rPr>
              <a:t>LOGROS:        </a:t>
            </a:r>
            <a:r>
              <a:rPr lang="es-EC" sz="3300" spc="300" dirty="0">
                <a:latin typeface="Arial" panose="020B0604020202020204" pitchFamily="34" charset="0"/>
                <a:cs typeface="Arial" panose="020B0604020202020204" pitchFamily="34" charset="0"/>
              </a:rPr>
              <a:t>GESTION DE CALIDAD</a:t>
            </a:r>
          </a:p>
          <a:p>
            <a:pPr algn="l"/>
            <a:endParaRPr lang="es-EC" sz="3300" spc="300" dirty="0">
              <a:latin typeface="Arial" panose="020B0604020202020204" pitchFamily="34" charset="0"/>
              <a:cs typeface="Arial" panose="020B0604020202020204" pitchFamily="34" charset="0"/>
            </a:endParaRPr>
          </a:p>
          <a:p>
            <a:pPr algn="l"/>
            <a:endParaRPr lang="es-EC" sz="3300" spc="300" dirty="0">
              <a:latin typeface="Arial" panose="020B0604020202020204" pitchFamily="34" charset="0"/>
              <a:cs typeface="Arial" panose="020B0604020202020204" pitchFamily="34" charset="0"/>
            </a:endParaRPr>
          </a:p>
          <a:p>
            <a:pPr algn="l"/>
            <a:endParaRPr lang="es-EC" sz="3300" spc="300" dirty="0">
              <a:latin typeface="Arial" panose="020B0604020202020204" pitchFamily="34" charset="0"/>
              <a:cs typeface="Arial" panose="020B0604020202020204" pitchFamily="34" charset="0"/>
            </a:endParaRPr>
          </a:p>
        </p:txBody>
      </p:sp>
      <p:sp>
        <p:nvSpPr>
          <p:cNvPr id="6" name="Marcador de número de diapositiva 3"/>
          <p:cNvSpPr>
            <a:spLocks noGrp="1"/>
          </p:cNvSpPr>
          <p:nvPr>
            <p:ph type="sldNum" sz="quarter" idx="12"/>
          </p:nvPr>
        </p:nvSpPr>
        <p:spPr>
          <a:xfrm>
            <a:off x="17220079" y="12683273"/>
            <a:ext cx="5486043" cy="728560"/>
          </a:xfrm>
        </p:spPr>
        <p:txBody>
          <a:bodyPr/>
          <a:lstStyle/>
          <a:p>
            <a:fld id="{80FB1487-FB60-458E-AFAB-3B57C48E6987}" type="slidenum">
              <a:rPr lang="es-EC" smtClean="0"/>
              <a:t>8</a:t>
            </a:fld>
            <a:endParaRPr lang="es-EC"/>
          </a:p>
        </p:txBody>
      </p:sp>
      <p:sp>
        <p:nvSpPr>
          <p:cNvPr id="7" name="CuadroTexto 6"/>
          <p:cNvSpPr txBox="1"/>
          <p:nvPr/>
        </p:nvSpPr>
        <p:spPr>
          <a:xfrm>
            <a:off x="5801096" y="7083815"/>
            <a:ext cx="16226147" cy="2585323"/>
          </a:xfrm>
          <a:prstGeom prst="rect">
            <a:avLst/>
          </a:prstGeom>
          <a:noFill/>
        </p:spPr>
        <p:txBody>
          <a:bodyPr wrap="square" rtlCol="0">
            <a:spAutoFit/>
          </a:bodyPr>
          <a:lstStyle/>
          <a:p>
            <a:pPr algn="just"/>
            <a:r>
              <a:rPr lang="es-EC" dirty="0"/>
              <a:t>Se mantiene y da seguimiento al sistemas de gestión de calidad en la NORMA ISO 15189, en  los centros de referencia de: Bacteriología, Influenza, Dengue, Retrovirus, Parasitología, Inmunohematología, RAM, Micología, Zoonosis, Toxicología.</a:t>
            </a:r>
          </a:p>
          <a:p>
            <a:pPr algn="just">
              <a:lnSpc>
                <a:spcPct val="150000"/>
              </a:lnSpc>
            </a:pPr>
            <a:endParaRPr lang="es-EC" dirty="0"/>
          </a:p>
        </p:txBody>
      </p:sp>
      <p:pic>
        <p:nvPicPr>
          <p:cNvPr id="10" name="Imagen 9"/>
          <p:cNvPicPr>
            <a:picLocks noChangeAspect="1"/>
          </p:cNvPicPr>
          <p:nvPr/>
        </p:nvPicPr>
        <p:blipFill>
          <a:blip r:embed="rId3"/>
          <a:stretch>
            <a:fillRect/>
          </a:stretch>
        </p:blipFill>
        <p:spPr>
          <a:xfrm>
            <a:off x="2162764" y="7503866"/>
            <a:ext cx="3495675" cy="1304925"/>
          </a:xfrm>
          <a:prstGeom prst="rect">
            <a:avLst/>
          </a:prstGeom>
        </p:spPr>
      </p:pic>
      <p:pic>
        <p:nvPicPr>
          <p:cNvPr id="11" name="Imagen 10"/>
          <p:cNvPicPr>
            <a:picLocks noChangeAspect="1"/>
          </p:cNvPicPr>
          <p:nvPr/>
        </p:nvPicPr>
        <p:blipFill>
          <a:blip r:embed="rId4"/>
          <a:stretch>
            <a:fillRect/>
          </a:stretch>
        </p:blipFill>
        <p:spPr>
          <a:xfrm>
            <a:off x="2044654" y="4105138"/>
            <a:ext cx="2598420" cy="2126933"/>
          </a:xfrm>
          <a:prstGeom prst="rect">
            <a:avLst/>
          </a:prstGeom>
        </p:spPr>
      </p:pic>
      <p:sp>
        <p:nvSpPr>
          <p:cNvPr id="12" name="CuadroTexto 11"/>
          <p:cNvSpPr txBox="1"/>
          <p:nvPr/>
        </p:nvSpPr>
        <p:spPr>
          <a:xfrm>
            <a:off x="5658439" y="4381066"/>
            <a:ext cx="16209818" cy="1754326"/>
          </a:xfrm>
          <a:prstGeom prst="rect">
            <a:avLst/>
          </a:prstGeom>
          <a:noFill/>
        </p:spPr>
        <p:txBody>
          <a:bodyPr wrap="square" rtlCol="0">
            <a:spAutoFit/>
          </a:bodyPr>
          <a:lstStyle/>
          <a:p>
            <a:pPr algn="just"/>
            <a:r>
              <a:rPr lang="es-EC" dirty="0"/>
              <a:t>Se ha realizado controles de calidad a los laboratorios del MSP conforme a la Normativa de la Estrategia de Control de la  Tuberculosis, teniendo como resultado 2813  relecturas de láminas.</a:t>
            </a:r>
          </a:p>
        </p:txBody>
      </p:sp>
      <p:sp>
        <p:nvSpPr>
          <p:cNvPr id="13" name="Rectángulo 12"/>
          <p:cNvSpPr/>
          <p:nvPr/>
        </p:nvSpPr>
        <p:spPr>
          <a:xfrm>
            <a:off x="2044654" y="9999883"/>
            <a:ext cx="19982589" cy="1200329"/>
          </a:xfrm>
          <a:prstGeom prst="rect">
            <a:avLst/>
          </a:prstGeom>
        </p:spPr>
        <p:txBody>
          <a:bodyPr wrap="square">
            <a:spAutoFit/>
          </a:bodyPr>
          <a:lstStyle/>
          <a:p>
            <a:r>
              <a:rPr lang="es-ES" dirty="0"/>
              <a:t>Se continúa realizando el Programas de Evaluación Externa de la Calidad, a la  REDNALAC por parte del CRN de Zoonosis de la Coordinación Zonal 6.</a:t>
            </a:r>
            <a:endParaRPr lang="es-EC" dirty="0"/>
          </a:p>
        </p:txBody>
      </p:sp>
    </p:spTree>
    <p:extLst>
      <p:ext uri="{BB962C8B-B14F-4D97-AF65-F5344CB8AC3E}">
        <p14:creationId xmlns:p14="http://schemas.microsoft.com/office/powerpoint/2010/main" val="1132016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803365" y="1392382"/>
            <a:ext cx="18286810" cy="1159454"/>
          </a:xfrm>
        </p:spPr>
        <p:txBody>
          <a:bodyPr>
            <a:normAutofit fontScale="90000"/>
          </a:bodyPr>
          <a:lstStyle/>
          <a:p>
            <a:pPr algn="l"/>
            <a:r>
              <a:rPr lang="es-EC" sz="7000" b="1" dirty="0">
                <a:latin typeface="Arial" panose="020B0604020202020204" pitchFamily="34" charset="0"/>
                <a:cs typeface="Arial" panose="020B0604020202020204" pitchFamily="34" charset="0"/>
              </a:rPr>
              <a:t>GESTION DE VIGILANCIA EPIDEMIOLÓGICA</a:t>
            </a:r>
          </a:p>
        </p:txBody>
      </p:sp>
      <p:sp>
        <p:nvSpPr>
          <p:cNvPr id="3" name="Subtítulo 2"/>
          <p:cNvSpPr>
            <a:spLocks noGrp="1"/>
          </p:cNvSpPr>
          <p:nvPr>
            <p:ph type="subTitle" idx="1"/>
          </p:nvPr>
        </p:nvSpPr>
        <p:spPr>
          <a:xfrm>
            <a:off x="969620" y="2551836"/>
            <a:ext cx="16965089" cy="942397"/>
          </a:xfrm>
        </p:spPr>
        <p:txBody>
          <a:bodyPr>
            <a:normAutofit/>
          </a:bodyPr>
          <a:lstStyle/>
          <a:p>
            <a:pPr algn="l"/>
            <a:r>
              <a:rPr lang="es-ES" sz="3300" spc="300" dirty="0">
                <a:latin typeface="Arial" panose="020B0604020202020204" pitchFamily="34" charset="0"/>
                <a:cs typeface="Arial" panose="020B0604020202020204" pitchFamily="34" charset="0"/>
              </a:rPr>
              <a:t>LOGROS:        </a:t>
            </a:r>
            <a:r>
              <a:rPr lang="es-EC" sz="3300" spc="300" dirty="0">
                <a:latin typeface="Arial" panose="020B0604020202020204" pitchFamily="34" charset="0"/>
                <a:cs typeface="Arial" panose="020B0604020202020204" pitchFamily="34" charset="0"/>
              </a:rPr>
              <a:t>EVALUACIONES INTERNAS</a:t>
            </a:r>
          </a:p>
          <a:p>
            <a:pPr algn="l"/>
            <a:endParaRPr lang="es-EC" sz="3300" spc="300" dirty="0">
              <a:latin typeface="Arial" panose="020B0604020202020204" pitchFamily="34" charset="0"/>
              <a:cs typeface="Arial" panose="020B0604020202020204" pitchFamily="34" charset="0"/>
            </a:endParaRPr>
          </a:p>
          <a:p>
            <a:pPr algn="l"/>
            <a:endParaRPr lang="es-EC" sz="3300" spc="300" dirty="0">
              <a:latin typeface="Arial" panose="020B0604020202020204" pitchFamily="34" charset="0"/>
              <a:cs typeface="Arial" panose="020B0604020202020204" pitchFamily="34" charset="0"/>
            </a:endParaRPr>
          </a:p>
          <a:p>
            <a:pPr algn="l"/>
            <a:endParaRPr lang="es-EC" sz="3300" spc="300" dirty="0">
              <a:latin typeface="Arial" panose="020B0604020202020204" pitchFamily="34" charset="0"/>
              <a:cs typeface="Arial" panose="020B0604020202020204" pitchFamily="34" charset="0"/>
            </a:endParaRPr>
          </a:p>
        </p:txBody>
      </p:sp>
      <p:sp>
        <p:nvSpPr>
          <p:cNvPr id="6" name="Marcador de número de diapositiva 3"/>
          <p:cNvSpPr>
            <a:spLocks noGrp="1"/>
          </p:cNvSpPr>
          <p:nvPr>
            <p:ph type="sldNum" sz="quarter" idx="12"/>
          </p:nvPr>
        </p:nvSpPr>
        <p:spPr>
          <a:xfrm>
            <a:off x="17220079" y="12683273"/>
            <a:ext cx="5486043" cy="728560"/>
          </a:xfrm>
        </p:spPr>
        <p:txBody>
          <a:bodyPr/>
          <a:lstStyle/>
          <a:p>
            <a:fld id="{80FB1487-FB60-458E-AFAB-3B57C48E6987}" type="slidenum">
              <a:rPr lang="es-EC" smtClean="0"/>
              <a:t>9</a:t>
            </a:fld>
            <a:endParaRPr lang="es-EC"/>
          </a:p>
        </p:txBody>
      </p:sp>
      <p:pic>
        <p:nvPicPr>
          <p:cNvPr id="14" name="Imagen 13"/>
          <p:cNvPicPr>
            <a:picLocks noChangeAspect="1"/>
          </p:cNvPicPr>
          <p:nvPr/>
        </p:nvPicPr>
        <p:blipFill>
          <a:blip r:embed="rId3"/>
          <a:stretch>
            <a:fillRect/>
          </a:stretch>
        </p:blipFill>
        <p:spPr>
          <a:xfrm>
            <a:off x="3037339" y="3494233"/>
            <a:ext cx="16925761" cy="8172112"/>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3312948344"/>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654</TotalTime>
  <Words>598</Words>
  <Application>Microsoft Office PowerPoint</Application>
  <PresentationFormat>Personalizado</PresentationFormat>
  <Paragraphs>74</Paragraphs>
  <Slides>16</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16</vt:i4>
      </vt:variant>
    </vt:vector>
  </HeadingPairs>
  <TitlesOfParts>
    <vt:vector size="24" baseType="lpstr">
      <vt:lpstr>SimSun</vt:lpstr>
      <vt:lpstr>Arial</vt:lpstr>
      <vt:lpstr>Calibri</vt:lpstr>
      <vt:lpstr>Calibri Light</vt:lpstr>
      <vt:lpstr>Helvetica Neue LT Std</vt:lpstr>
      <vt:lpstr>Mangal</vt:lpstr>
      <vt:lpstr>Times New Roman</vt:lpstr>
      <vt:lpstr>Tema de Office</vt:lpstr>
      <vt:lpstr>RENDICION DE CUENTAS 2020</vt:lpstr>
      <vt:lpstr>ANTECEDENTES</vt:lpstr>
      <vt:lpstr>ESTRUCTURA ORGÁNICA</vt:lpstr>
      <vt:lpstr>CENTROS DE REFERENCIA</vt:lpstr>
      <vt:lpstr>ACTIVIDADES DE LOS CENTROS DE REFERENCIA</vt:lpstr>
      <vt:lpstr>GESTION DE VIGILANCIA EPIDEMIOLÓGICA</vt:lpstr>
      <vt:lpstr>GESTION DE VIGILANCIA EPIDEMIOLÓGICA</vt:lpstr>
      <vt:lpstr>GESTION DE VIGILANCIA EPIDEMIOLÓGICA</vt:lpstr>
      <vt:lpstr>GESTION DE VIGILANCIA EPIDEMIOLÓGICA</vt:lpstr>
      <vt:lpstr>GESTION DE VIGILANCIA EPIDEMIOLÓGICA</vt:lpstr>
      <vt:lpstr>GESTION DE ASEGURAMIENTO DE LA CALIDAD</vt:lpstr>
      <vt:lpstr>TRABAJO INTERINSTITUCIONAL</vt:lpstr>
      <vt:lpstr>PLATAFORMAS COMPARTIDAS</vt:lpstr>
      <vt:lpstr>PLANIFICACION Y GESTIÓN STRATÉGICA</vt:lpstr>
      <vt:lpstr>CUMPLIMIENTO DE LA EJECUCION PRESUPUESTARIA</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Moisés López</dc:creator>
  <cp:lastModifiedBy>Ximena Alexandra Gomez Illescas</cp:lastModifiedBy>
  <cp:revision>29</cp:revision>
  <dcterms:created xsi:type="dcterms:W3CDTF">2020-09-29T17:30:24Z</dcterms:created>
  <dcterms:modified xsi:type="dcterms:W3CDTF">2021-05-21T17:24:16Z</dcterms:modified>
</cp:coreProperties>
</file>